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676" r:id="rId3"/>
  </p:sldMasterIdLst>
  <p:notesMasterIdLst>
    <p:notesMasterId r:id="rId74"/>
  </p:notesMasterIdLst>
  <p:sldIdLst>
    <p:sldId id="349" r:id="rId4"/>
    <p:sldId id="350" r:id="rId5"/>
    <p:sldId id="260" r:id="rId6"/>
    <p:sldId id="311" r:id="rId7"/>
    <p:sldId id="342" r:id="rId8"/>
    <p:sldId id="343" r:id="rId9"/>
    <p:sldId id="312" r:id="rId10"/>
    <p:sldId id="313" r:id="rId11"/>
    <p:sldId id="379" r:id="rId12"/>
    <p:sldId id="325" r:id="rId13"/>
    <p:sldId id="375" r:id="rId14"/>
    <p:sldId id="337" r:id="rId15"/>
    <p:sldId id="376" r:id="rId16"/>
    <p:sldId id="358" r:id="rId17"/>
    <p:sldId id="377" r:id="rId18"/>
    <p:sldId id="380" r:id="rId19"/>
    <p:sldId id="378" r:id="rId20"/>
    <p:sldId id="384" r:id="rId21"/>
    <p:sldId id="385" r:id="rId22"/>
    <p:sldId id="381" r:id="rId23"/>
    <p:sldId id="361" r:id="rId24"/>
    <p:sldId id="383" r:id="rId25"/>
    <p:sldId id="382" r:id="rId26"/>
    <p:sldId id="314" r:id="rId27"/>
    <p:sldId id="315" r:id="rId28"/>
    <p:sldId id="316" r:id="rId29"/>
    <p:sldId id="317" r:id="rId30"/>
    <p:sldId id="318" r:id="rId31"/>
    <p:sldId id="404" r:id="rId32"/>
    <p:sldId id="405" r:id="rId33"/>
    <p:sldId id="386" r:id="rId34"/>
    <p:sldId id="387" r:id="rId35"/>
    <p:sldId id="388" r:id="rId36"/>
    <p:sldId id="397" r:id="rId37"/>
    <p:sldId id="398" r:id="rId38"/>
    <p:sldId id="399" r:id="rId39"/>
    <p:sldId id="400" r:id="rId40"/>
    <p:sldId id="401" r:id="rId41"/>
    <p:sldId id="402" r:id="rId42"/>
    <p:sldId id="403" r:id="rId43"/>
    <p:sldId id="389" r:id="rId44"/>
    <p:sldId id="390" r:id="rId45"/>
    <p:sldId id="395" r:id="rId46"/>
    <p:sldId id="396" r:id="rId47"/>
    <p:sldId id="391" r:id="rId48"/>
    <p:sldId id="392" r:id="rId49"/>
    <p:sldId id="393" r:id="rId50"/>
    <p:sldId id="394" r:id="rId51"/>
    <p:sldId id="368" r:id="rId52"/>
    <p:sldId id="369" r:id="rId53"/>
    <p:sldId id="331" r:id="rId54"/>
    <p:sldId id="332" r:id="rId55"/>
    <p:sldId id="333" r:id="rId56"/>
    <p:sldId id="334" r:id="rId57"/>
    <p:sldId id="335" r:id="rId58"/>
    <p:sldId id="336" r:id="rId59"/>
    <p:sldId id="373" r:id="rId60"/>
    <p:sldId id="322" r:id="rId61"/>
    <p:sldId id="363" r:id="rId62"/>
    <p:sldId id="356" r:id="rId63"/>
    <p:sldId id="406" r:id="rId64"/>
    <p:sldId id="407" r:id="rId65"/>
    <p:sldId id="408" r:id="rId66"/>
    <p:sldId id="323" r:id="rId67"/>
    <p:sldId id="367" r:id="rId68"/>
    <p:sldId id="357" r:id="rId69"/>
    <p:sldId id="263" r:id="rId70"/>
    <p:sldId id="364" r:id="rId71"/>
    <p:sldId id="299" r:id="rId72"/>
    <p:sldId id="374" r:id="rId73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1D06C6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어두운 스타일 1 - 강조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어두운 스타일 1 - 강조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448" autoAdjust="0"/>
    <p:restoredTop sz="94660"/>
  </p:normalViewPr>
  <p:slideViewPr>
    <p:cSldViewPr>
      <p:cViewPr varScale="1">
        <p:scale>
          <a:sx n="93" d="100"/>
          <a:sy n="93" d="100"/>
        </p:scale>
        <p:origin x="-1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%5bNatural_Hazard%5d\DB\TyphoonDB\&#53468;&#54413;%20&#44053;&#50864;\20091029\typhoon_rai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Sheet2!$G$20:$G$26</c:f>
              <c:numCache>
                <c:formatCode>General</c:formatCode>
                <c:ptCount val="7"/>
                <c:pt idx="0">
                  <c:v>129.44698482822733</c:v>
                </c:pt>
                <c:pt idx="1">
                  <c:v>97.656961768153579</c:v>
                </c:pt>
                <c:pt idx="2">
                  <c:v>47.279688230791308</c:v>
                </c:pt>
                <c:pt idx="3">
                  <c:v>94.876214644579704</c:v>
                </c:pt>
                <c:pt idx="4">
                  <c:v>85.442577174195748</c:v>
                </c:pt>
                <c:pt idx="5">
                  <c:v>100.60221822008855</c:v>
                </c:pt>
                <c:pt idx="6">
                  <c:v>151.30939935312708</c:v>
                </c:pt>
              </c:numCache>
            </c:numRef>
          </c:xVal>
          <c:yVal>
            <c:numRef>
              <c:f>Sheet2!$E$20:$E$26</c:f>
              <c:numCache>
                <c:formatCode>General</c:formatCode>
                <c:ptCount val="7"/>
                <c:pt idx="0">
                  <c:v>5.7</c:v>
                </c:pt>
                <c:pt idx="1">
                  <c:v>0.30000000000000032</c:v>
                </c:pt>
                <c:pt idx="2">
                  <c:v>53.6</c:v>
                </c:pt>
                <c:pt idx="3">
                  <c:v>8.7000000000000011</c:v>
                </c:pt>
                <c:pt idx="4">
                  <c:v>10.1</c:v>
                </c:pt>
                <c:pt idx="5">
                  <c:v>41.6</c:v>
                </c:pt>
                <c:pt idx="6">
                  <c:v>91.7</c:v>
                </c:pt>
              </c:numCache>
            </c:numRef>
          </c:yVal>
        </c:ser>
        <c:axId val="71013504"/>
        <c:axId val="71828224"/>
      </c:scatterChart>
      <c:valAx>
        <c:axId val="71013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Rainfall</a:t>
                </a:r>
                <a:r>
                  <a:rPr lang="en-US" altLang="ko-KR" baseline="0" dirty="0" smtClean="0"/>
                  <a:t> </a:t>
                </a:r>
                <a:r>
                  <a:rPr lang="en-US" altLang="ko-KR" dirty="0" smtClean="0"/>
                  <a:t>(mm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1828224"/>
        <c:crosses val="autoZero"/>
        <c:crossBetween val="midCat"/>
      </c:valAx>
      <c:valAx>
        <c:axId val="718282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 (M</a:t>
                </a:r>
                <a:r>
                  <a:rPr lang="en-US" altLang="ko-KR" baseline="0" dirty="0" smtClean="0"/>
                  <a:t> USD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1013504"/>
        <c:crosses val="autoZero"/>
        <c:crossBetween val="midCat"/>
      </c:valAx>
    </c:plotArea>
    <c:plotVisOnly val="1"/>
  </c:chart>
  <c:spPr>
    <a:ln>
      <a:noFill/>
    </a:ln>
  </c:spPr>
  <c:txPr>
    <a:bodyPr/>
    <a:lstStyle/>
    <a:p>
      <a:pPr>
        <a:defRPr sz="1400"/>
      </a:pPr>
      <a:endParaRPr lang="ko-K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Sheet2!$K$2:$K$10</c:f>
              <c:numCache>
                <c:formatCode>General</c:formatCode>
                <c:ptCount val="9"/>
                <c:pt idx="0">
                  <c:v>25</c:v>
                </c:pt>
                <c:pt idx="1">
                  <c:v>26</c:v>
                </c:pt>
                <c:pt idx="2">
                  <c:v>25</c:v>
                </c:pt>
                <c:pt idx="3">
                  <c:v>26</c:v>
                </c:pt>
                <c:pt idx="4">
                  <c:v>27</c:v>
                </c:pt>
                <c:pt idx="5">
                  <c:v>27</c:v>
                </c:pt>
                <c:pt idx="6">
                  <c:v>21</c:v>
                </c:pt>
                <c:pt idx="7">
                  <c:v>26</c:v>
                </c:pt>
                <c:pt idx="8">
                  <c:v>26</c:v>
                </c:pt>
              </c:numCache>
            </c:numRef>
          </c:xVal>
          <c:yVal>
            <c:numRef>
              <c:f>Sheet2!$G$2:$G$10</c:f>
              <c:numCache>
                <c:formatCode>General</c:formatCode>
                <c:ptCount val="9"/>
                <c:pt idx="0">
                  <c:v>128.51784376855039</c:v>
                </c:pt>
                <c:pt idx="1">
                  <c:v>92.002608417144614</c:v>
                </c:pt>
                <c:pt idx="2">
                  <c:v>82.89375914931972</c:v>
                </c:pt>
                <c:pt idx="3">
                  <c:v>230.86071128625272</c:v>
                </c:pt>
                <c:pt idx="4">
                  <c:v>24.447329428705306</c:v>
                </c:pt>
                <c:pt idx="5">
                  <c:v>271.01173981426263</c:v>
                </c:pt>
                <c:pt idx="6">
                  <c:v>94.020607240114273</c:v>
                </c:pt>
                <c:pt idx="7">
                  <c:v>47.106339909923321</c:v>
                </c:pt>
                <c:pt idx="8">
                  <c:v>56.425868398709163</c:v>
                </c:pt>
              </c:numCache>
            </c:numRef>
          </c:yVal>
        </c:ser>
        <c:axId val="71423104"/>
        <c:axId val="71425024"/>
      </c:scatterChart>
      <c:valAx>
        <c:axId val="71423104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b="1" i="0" baseline="0" dirty="0" smtClean="0"/>
                  <a:t>SST</a:t>
                </a:r>
                <a:endParaRPr lang="ko-KR" sz="1400" b="1" i="0" baseline="0" dirty="0"/>
              </a:p>
            </c:rich>
          </c:tx>
        </c:title>
        <c:numFmt formatCode="General" sourceLinked="1"/>
        <c:tickLblPos val="nextTo"/>
        <c:crossAx val="71425024"/>
        <c:crosses val="autoZero"/>
        <c:crossBetween val="midCat"/>
      </c:valAx>
      <c:valAx>
        <c:axId val="714250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altLang="ko-KR" sz="1400" b="1" i="0" baseline="0" dirty="0" smtClean="0"/>
                  <a:t>Rainfall</a:t>
                </a:r>
                <a:r>
                  <a:rPr lang="ko-KR" sz="1400" b="1" i="0" baseline="0" dirty="0" smtClean="0"/>
                  <a:t> </a:t>
                </a:r>
                <a:r>
                  <a:rPr lang="en-US" sz="1400" b="1" i="0" baseline="0" dirty="0" smtClean="0"/>
                  <a:t>(mm)</a:t>
                </a:r>
                <a:endParaRPr lang="ko-KR" sz="1400" b="1" i="0" baseline="0" dirty="0"/>
              </a:p>
            </c:rich>
          </c:tx>
        </c:title>
        <c:numFmt formatCode="General" sourceLinked="1"/>
        <c:tickLblPos val="nextTo"/>
        <c:crossAx val="7142310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Sheet2!$I$20:$I$26</c:f>
              <c:numCache>
                <c:formatCode>General</c:formatCode>
                <c:ptCount val="7"/>
                <c:pt idx="0">
                  <c:v>985</c:v>
                </c:pt>
                <c:pt idx="1">
                  <c:v>985</c:v>
                </c:pt>
                <c:pt idx="2">
                  <c:v>994</c:v>
                </c:pt>
                <c:pt idx="3">
                  <c:v>994</c:v>
                </c:pt>
                <c:pt idx="4">
                  <c:v>992</c:v>
                </c:pt>
                <c:pt idx="5">
                  <c:v>975</c:v>
                </c:pt>
                <c:pt idx="6">
                  <c:v>985</c:v>
                </c:pt>
              </c:numCache>
            </c:numRef>
          </c:xVal>
          <c:yVal>
            <c:numRef>
              <c:f>Sheet2!$L$20:$L$26</c:f>
              <c:numCache>
                <c:formatCode>General</c:formatCode>
                <c:ptCount val="7"/>
                <c:pt idx="0">
                  <c:v>17.3</c:v>
                </c:pt>
                <c:pt idx="1">
                  <c:v>7.1</c:v>
                </c:pt>
                <c:pt idx="3">
                  <c:v>19</c:v>
                </c:pt>
                <c:pt idx="4">
                  <c:v>20</c:v>
                </c:pt>
                <c:pt idx="5">
                  <c:v>22.2</c:v>
                </c:pt>
                <c:pt idx="6">
                  <c:v>27.3</c:v>
                </c:pt>
              </c:numCache>
            </c:numRef>
          </c:yVal>
        </c:ser>
        <c:axId val="34212096"/>
        <c:axId val="34234752"/>
      </c:scatterChart>
      <c:valAx>
        <c:axId val="34212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Central Pressure</a:t>
                </a:r>
                <a:r>
                  <a:rPr lang="ko-KR" altLang="en-US" dirty="0" smtClean="0"/>
                  <a:t> </a:t>
                </a:r>
                <a:r>
                  <a:rPr lang="en-US" altLang="ko-KR" dirty="0"/>
                  <a:t>(</a:t>
                </a:r>
                <a:r>
                  <a:rPr lang="en-US" altLang="ko-KR" dirty="0" err="1"/>
                  <a:t>mb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34234752"/>
        <c:crosses val="autoZero"/>
        <c:crossBetween val="midCat"/>
      </c:valAx>
      <c:valAx>
        <c:axId val="3423475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Max Wind (m/s)</a:t>
                </a:r>
                <a:endParaRPr lang="en-US" altLang="ko-KR" dirty="0"/>
              </a:p>
            </c:rich>
          </c:tx>
        </c:title>
        <c:numFmt formatCode="General" sourceLinked="1"/>
        <c:tickLblPos val="nextTo"/>
        <c:crossAx val="34212096"/>
        <c:crosses val="autoZero"/>
        <c:crossBetween val="midCat"/>
      </c:valAx>
    </c:plotArea>
    <c:plotVisOnly val="1"/>
  </c:chart>
  <c:txPr>
    <a:bodyPr/>
    <a:lstStyle/>
    <a:p>
      <a:pPr>
        <a:defRPr sz="1600"/>
      </a:pPr>
      <a:endParaRPr lang="ko-K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Sheet2!$L$20:$L$26</c:f>
              <c:numCache>
                <c:formatCode>General</c:formatCode>
                <c:ptCount val="7"/>
                <c:pt idx="0">
                  <c:v>17.3</c:v>
                </c:pt>
                <c:pt idx="1">
                  <c:v>7.1</c:v>
                </c:pt>
                <c:pt idx="3">
                  <c:v>19</c:v>
                </c:pt>
                <c:pt idx="4">
                  <c:v>20</c:v>
                </c:pt>
                <c:pt idx="5">
                  <c:v>22.2</c:v>
                </c:pt>
                <c:pt idx="6">
                  <c:v>27.3</c:v>
                </c:pt>
              </c:numCache>
            </c:numRef>
          </c:xVal>
          <c:yVal>
            <c:numRef>
              <c:f>Sheet2!$E$20:$E$26</c:f>
              <c:numCache>
                <c:formatCode>General</c:formatCode>
                <c:ptCount val="7"/>
                <c:pt idx="0">
                  <c:v>5.7</c:v>
                </c:pt>
                <c:pt idx="1">
                  <c:v>0.30000000000000032</c:v>
                </c:pt>
                <c:pt idx="2">
                  <c:v>53.6</c:v>
                </c:pt>
                <c:pt idx="3">
                  <c:v>8.7000000000000011</c:v>
                </c:pt>
                <c:pt idx="4">
                  <c:v>10.1</c:v>
                </c:pt>
                <c:pt idx="5">
                  <c:v>41.6</c:v>
                </c:pt>
                <c:pt idx="6">
                  <c:v>91.7</c:v>
                </c:pt>
              </c:numCache>
            </c:numRef>
          </c:yVal>
        </c:ser>
        <c:axId val="34250112"/>
        <c:axId val="34260480"/>
      </c:scatterChart>
      <c:valAx>
        <c:axId val="342501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Max Wind</a:t>
                </a:r>
                <a:r>
                  <a:rPr lang="en-US" altLang="ko-KR" baseline="0" dirty="0" smtClean="0"/>
                  <a:t> (m/s)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34260480"/>
        <c:crosses val="autoZero"/>
        <c:crossBetween val="midCat"/>
      </c:valAx>
      <c:valAx>
        <c:axId val="3426048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(M USD)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34250112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Sheet2!$J$21</c:f>
              <c:strCache>
                <c:ptCount val="1"/>
                <c:pt idx="0">
                  <c:v>W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Sheet2!$K$20:$K$26</c:f>
              <c:numCache>
                <c:formatCode>General</c:formatCode>
                <c:ptCount val="7"/>
                <c:pt idx="0">
                  <c:v>29</c:v>
                </c:pt>
                <c:pt idx="1">
                  <c:v>29</c:v>
                </c:pt>
                <c:pt idx="2">
                  <c:v>25</c:v>
                </c:pt>
                <c:pt idx="3">
                  <c:v>26</c:v>
                </c:pt>
                <c:pt idx="4">
                  <c:v>29</c:v>
                </c:pt>
                <c:pt idx="5">
                  <c:v>24</c:v>
                </c:pt>
                <c:pt idx="6">
                  <c:v>23</c:v>
                </c:pt>
              </c:numCache>
            </c:numRef>
          </c:xVal>
          <c:yVal>
            <c:numRef>
              <c:f>Sheet2!$G$20:$G$26</c:f>
              <c:numCache>
                <c:formatCode>General</c:formatCode>
                <c:ptCount val="7"/>
                <c:pt idx="0">
                  <c:v>129.44698482822733</c:v>
                </c:pt>
                <c:pt idx="1">
                  <c:v>97.656961768153579</c:v>
                </c:pt>
                <c:pt idx="2">
                  <c:v>47.279688230791308</c:v>
                </c:pt>
                <c:pt idx="3">
                  <c:v>94.876214644579704</c:v>
                </c:pt>
                <c:pt idx="4">
                  <c:v>85.442577174195748</c:v>
                </c:pt>
                <c:pt idx="5">
                  <c:v>100.60221822008855</c:v>
                </c:pt>
                <c:pt idx="6">
                  <c:v>151.30939935312708</c:v>
                </c:pt>
              </c:numCache>
            </c:numRef>
          </c:yVal>
        </c:ser>
        <c:axId val="71835648"/>
        <c:axId val="71837568"/>
      </c:scatterChart>
      <c:valAx>
        <c:axId val="71835648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/>
                  <a:t>SST</a:t>
                </a:r>
                <a:r>
                  <a:rPr lang="en-US" altLang="ko-KR" baseline="0"/>
                  <a:t> (deg)</a:t>
                </a:r>
                <a:endParaRPr lang="ko-KR" altLang="en-US"/>
              </a:p>
            </c:rich>
          </c:tx>
        </c:title>
        <c:numFmt formatCode="General" sourceLinked="1"/>
        <c:tickLblPos val="nextTo"/>
        <c:crossAx val="71837568"/>
        <c:crosses val="autoZero"/>
        <c:crossBetween val="midCat"/>
      </c:valAx>
      <c:valAx>
        <c:axId val="718375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Rainfall (mm</a:t>
                </a:r>
                <a:r>
                  <a:rPr lang="en-US" altLang="ko-KR" dirty="0"/>
                  <a:t>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1835648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>
        <c:manualLayout>
          <c:layoutTarget val="inner"/>
          <c:xMode val="edge"/>
          <c:yMode val="edge"/>
          <c:x val="0.12643985126859142"/>
          <c:y val="0.141359123767093"/>
          <c:w val="0.81325459317585302"/>
          <c:h val="0.57343868645629614"/>
        </c:manualLayout>
      </c:layout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Sheet2!$L$2:$L$10</c:f>
              <c:numCache>
                <c:formatCode>General</c:formatCode>
                <c:ptCount val="9"/>
                <c:pt idx="0">
                  <c:v>20</c:v>
                </c:pt>
                <c:pt idx="1">
                  <c:v>18.3</c:v>
                </c:pt>
                <c:pt idx="2">
                  <c:v>9.3000000000000007</c:v>
                </c:pt>
                <c:pt idx="3">
                  <c:v>22.7</c:v>
                </c:pt>
                <c:pt idx="4">
                  <c:v>21.8</c:v>
                </c:pt>
                <c:pt idx="5">
                  <c:v>16.7</c:v>
                </c:pt>
                <c:pt idx="6">
                  <c:v>13.2</c:v>
                </c:pt>
                <c:pt idx="7">
                  <c:v>15.6</c:v>
                </c:pt>
                <c:pt idx="8">
                  <c:v>22.8</c:v>
                </c:pt>
              </c:numCache>
            </c:numRef>
          </c:xVal>
          <c:yVal>
            <c:numRef>
              <c:f>Sheet2!$E$2:$E$10</c:f>
              <c:numCache>
                <c:formatCode>General</c:formatCode>
                <c:ptCount val="9"/>
                <c:pt idx="0">
                  <c:v>14.16</c:v>
                </c:pt>
                <c:pt idx="1">
                  <c:v>1.42</c:v>
                </c:pt>
                <c:pt idx="2">
                  <c:v>0.1</c:v>
                </c:pt>
                <c:pt idx="3">
                  <c:v>139.5</c:v>
                </c:pt>
                <c:pt idx="4">
                  <c:v>7</c:v>
                </c:pt>
                <c:pt idx="5">
                  <c:v>102.8</c:v>
                </c:pt>
                <c:pt idx="6">
                  <c:v>11.6</c:v>
                </c:pt>
                <c:pt idx="7">
                  <c:v>1.5</c:v>
                </c:pt>
                <c:pt idx="8">
                  <c:v>138.5</c:v>
                </c:pt>
              </c:numCache>
            </c:numRef>
          </c:yVal>
        </c:ser>
        <c:axId val="71857280"/>
        <c:axId val="71859200"/>
      </c:scatterChart>
      <c:valAx>
        <c:axId val="718572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Max Wind (m/s)</a:t>
                </a:r>
                <a:endParaRPr lang="ko-KR"/>
              </a:p>
            </c:rich>
          </c:tx>
        </c:title>
        <c:numFmt formatCode="General" sourceLinked="1"/>
        <c:tickLblPos val="nextTo"/>
        <c:crossAx val="71859200"/>
        <c:crosses val="autoZero"/>
        <c:crossBetween val="midCat"/>
      </c:valAx>
      <c:valAx>
        <c:axId val="718592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</a:t>
                </a:r>
                <a:r>
                  <a:rPr lang="ko-KR" dirty="0" smtClean="0"/>
                  <a:t> </a:t>
                </a:r>
                <a:r>
                  <a:rPr lang="en-US" dirty="0" smtClean="0"/>
                  <a:t>(M USD)</a:t>
                </a:r>
                <a:endParaRPr lang="ko-KR" dirty="0"/>
              </a:p>
            </c:rich>
          </c:tx>
        </c:title>
        <c:numFmt formatCode="General" sourceLinked="1"/>
        <c:tickLblPos val="nextTo"/>
        <c:crossAx val="71857280"/>
        <c:crosses val="autoZero"/>
        <c:crossBetween val="midCat"/>
      </c:valAx>
    </c:plotArea>
    <c:plotVisOnly val="1"/>
  </c:chart>
  <c:txPr>
    <a:bodyPr/>
    <a:lstStyle/>
    <a:p>
      <a:pPr>
        <a:defRPr sz="1200"/>
      </a:pPr>
      <a:endParaRPr lang="ko-K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Sheet2!$I$2:$I$10</c:f>
              <c:numCache>
                <c:formatCode>General</c:formatCode>
                <c:ptCount val="9"/>
                <c:pt idx="0">
                  <c:v>950</c:v>
                </c:pt>
                <c:pt idx="1">
                  <c:v>940</c:v>
                </c:pt>
                <c:pt idx="2">
                  <c:v>980</c:v>
                </c:pt>
                <c:pt idx="3">
                  <c:v>950</c:v>
                </c:pt>
                <c:pt idx="4">
                  <c:v>980</c:v>
                </c:pt>
                <c:pt idx="5">
                  <c:v>950</c:v>
                </c:pt>
                <c:pt idx="6">
                  <c:v>975</c:v>
                </c:pt>
                <c:pt idx="7">
                  <c:v>945</c:v>
                </c:pt>
                <c:pt idx="8">
                  <c:v>965</c:v>
                </c:pt>
              </c:numCache>
            </c:numRef>
          </c:xVal>
          <c:yVal>
            <c:numRef>
              <c:f>Sheet2!$L$2:$L$10</c:f>
              <c:numCache>
                <c:formatCode>General</c:formatCode>
                <c:ptCount val="9"/>
                <c:pt idx="0">
                  <c:v>20</c:v>
                </c:pt>
                <c:pt idx="1">
                  <c:v>18.3</c:v>
                </c:pt>
                <c:pt idx="2">
                  <c:v>9.3000000000000007</c:v>
                </c:pt>
                <c:pt idx="3">
                  <c:v>22.7</c:v>
                </c:pt>
                <c:pt idx="4">
                  <c:v>21.8</c:v>
                </c:pt>
                <c:pt idx="5">
                  <c:v>16.7</c:v>
                </c:pt>
                <c:pt idx="6">
                  <c:v>13.2</c:v>
                </c:pt>
                <c:pt idx="7">
                  <c:v>15.6</c:v>
                </c:pt>
                <c:pt idx="8">
                  <c:v>22.8</c:v>
                </c:pt>
              </c:numCache>
            </c:numRef>
          </c:yVal>
        </c:ser>
        <c:axId val="71874816"/>
        <c:axId val="77271424"/>
      </c:scatterChart>
      <c:valAx>
        <c:axId val="718748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Central Pressure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(</a:t>
                </a:r>
                <a:r>
                  <a:rPr lang="en-US" altLang="ko-KR" dirty="0" err="1" smtClean="0"/>
                  <a:t>mb</a:t>
                </a:r>
                <a:r>
                  <a:rPr lang="en-US" altLang="ko-KR" dirty="0" smtClean="0"/>
                  <a:t>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7271424"/>
        <c:crosses val="autoZero"/>
        <c:crossBetween val="midCat"/>
      </c:valAx>
      <c:valAx>
        <c:axId val="772714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Max Wind (m/s)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1874816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Sheet2!$K$11:$K$19</c:f>
              <c:numCache>
                <c:formatCode>General</c:formatCode>
                <c:ptCount val="9"/>
                <c:pt idx="0">
                  <c:v>29</c:v>
                </c:pt>
                <c:pt idx="1">
                  <c:v>26</c:v>
                </c:pt>
                <c:pt idx="2">
                  <c:v>25</c:v>
                </c:pt>
                <c:pt idx="3">
                  <c:v>25</c:v>
                </c:pt>
                <c:pt idx="4">
                  <c:v>27</c:v>
                </c:pt>
                <c:pt idx="5">
                  <c:v>26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xVal>
          <c:yVal>
            <c:numRef>
              <c:f>Sheet2!$G$11:$G$19</c:f>
              <c:numCache>
                <c:formatCode>General</c:formatCode>
                <c:ptCount val="9"/>
                <c:pt idx="0">
                  <c:v>246.30908951434918</c:v>
                </c:pt>
                <c:pt idx="1">
                  <c:v>107.74276603366125</c:v>
                </c:pt>
                <c:pt idx="2">
                  <c:v>121.15019999555554</c:v>
                </c:pt>
                <c:pt idx="3">
                  <c:v>98.762834148870752</c:v>
                </c:pt>
                <c:pt idx="4">
                  <c:v>198.88517650133008</c:v>
                </c:pt>
                <c:pt idx="5">
                  <c:v>200.75967528738641</c:v>
                </c:pt>
                <c:pt idx="6">
                  <c:v>284.9160001943327</c:v>
                </c:pt>
                <c:pt idx="7">
                  <c:v>195.53003587141927</c:v>
                </c:pt>
                <c:pt idx="8">
                  <c:v>197.27958377815378</c:v>
                </c:pt>
              </c:numCache>
            </c:numRef>
          </c:yVal>
        </c:ser>
        <c:axId val="77327744"/>
        <c:axId val="33949184"/>
      </c:scatterChart>
      <c:valAx>
        <c:axId val="77327744"/>
        <c:scaling>
          <c:orientation val="minMax"/>
          <c:max val="30"/>
          <c:min val="2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dirty="0" smtClean="0"/>
                  <a:t>SST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33949184"/>
        <c:crosses val="autoZero"/>
        <c:crossBetween val="midCat"/>
      </c:valAx>
      <c:valAx>
        <c:axId val="3394918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Rainfall (mm)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7732774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Sheet2!$G$11:$G$19</c:f>
              <c:numCache>
                <c:formatCode>General</c:formatCode>
                <c:ptCount val="9"/>
                <c:pt idx="0">
                  <c:v>246.30908951434918</c:v>
                </c:pt>
                <c:pt idx="1">
                  <c:v>107.74276603366125</c:v>
                </c:pt>
                <c:pt idx="2">
                  <c:v>121.15019999555554</c:v>
                </c:pt>
                <c:pt idx="3">
                  <c:v>98.762834148870752</c:v>
                </c:pt>
                <c:pt idx="4">
                  <c:v>198.88517650133008</c:v>
                </c:pt>
                <c:pt idx="5">
                  <c:v>200.75967528738641</c:v>
                </c:pt>
                <c:pt idx="6">
                  <c:v>284.9160001943327</c:v>
                </c:pt>
                <c:pt idx="7">
                  <c:v>195.53003587141927</c:v>
                </c:pt>
                <c:pt idx="8">
                  <c:v>197.27958377815378</c:v>
                </c:pt>
              </c:numCache>
            </c:numRef>
          </c:xVal>
          <c:yVal>
            <c:numRef>
              <c:f>Sheet2!$E$11:$E$19</c:f>
              <c:numCache>
                <c:formatCode>General</c:formatCode>
                <c:ptCount val="9"/>
                <c:pt idx="0">
                  <c:v>257.7</c:v>
                </c:pt>
                <c:pt idx="1">
                  <c:v>416.9</c:v>
                </c:pt>
                <c:pt idx="2">
                  <c:v>14.3</c:v>
                </c:pt>
                <c:pt idx="3">
                  <c:v>131.5</c:v>
                </c:pt>
                <c:pt idx="4">
                  <c:v>6.7</c:v>
                </c:pt>
                <c:pt idx="5">
                  <c:v>333.9</c:v>
                </c:pt>
                <c:pt idx="6">
                  <c:v>15.6</c:v>
                </c:pt>
                <c:pt idx="7">
                  <c:v>5672.2</c:v>
                </c:pt>
                <c:pt idx="8">
                  <c:v>4494.6000000000004</c:v>
                </c:pt>
              </c:numCache>
            </c:numRef>
          </c:yVal>
        </c:ser>
        <c:axId val="33972992"/>
        <c:axId val="33974912"/>
      </c:scatterChart>
      <c:valAx>
        <c:axId val="339729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altLang="ko-KR" sz="1400" b="1" i="0" baseline="0" dirty="0" smtClean="0"/>
                  <a:t>Rainfall </a:t>
                </a:r>
                <a:r>
                  <a:rPr lang="en-US" sz="1400" b="1" i="0" baseline="0" dirty="0" smtClean="0"/>
                  <a:t>(mm)</a:t>
                </a:r>
                <a:endParaRPr lang="ko-KR" sz="1400" b="1" i="0" baseline="0" dirty="0"/>
              </a:p>
            </c:rich>
          </c:tx>
        </c:title>
        <c:numFmt formatCode="General" sourceLinked="1"/>
        <c:tickLblPos val="nextTo"/>
        <c:crossAx val="33974912"/>
        <c:crosses val="autoZero"/>
        <c:crossBetween val="midCat"/>
      </c:valAx>
      <c:valAx>
        <c:axId val="3397491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dirty="0" smtClean="0"/>
                  <a:t>Damages (10</a:t>
                </a:r>
                <a:r>
                  <a:rPr lang="ko-KR" altLang="en-US" dirty="0" smtClean="0"/>
                  <a:t> </a:t>
                </a:r>
                <a:r>
                  <a:rPr lang="en-US" altLang="ko-KR" dirty="0" smtClean="0"/>
                  <a:t>MUSD)</a:t>
                </a:r>
                <a:endParaRPr lang="ko-KR" altLang="en-US" dirty="0"/>
              </a:p>
            </c:rich>
          </c:tx>
        </c:title>
        <c:numFmt formatCode="General" sourceLinked="1"/>
        <c:tickLblPos val="nextTo"/>
        <c:crossAx val="33972992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Sheet2!$I$11:$I$19</c:f>
              <c:numCache>
                <c:formatCode>General</c:formatCode>
                <c:ptCount val="9"/>
                <c:pt idx="0">
                  <c:v>970</c:v>
                </c:pt>
                <c:pt idx="1">
                  <c:v>975</c:v>
                </c:pt>
                <c:pt idx="2">
                  <c:v>975</c:v>
                </c:pt>
                <c:pt idx="3">
                  <c:v>950</c:v>
                </c:pt>
                <c:pt idx="4">
                  <c:v>980</c:v>
                </c:pt>
                <c:pt idx="5">
                  <c:v>975</c:v>
                </c:pt>
                <c:pt idx="6">
                  <c:v>970</c:v>
                </c:pt>
                <c:pt idx="7">
                  <c:v>960</c:v>
                </c:pt>
                <c:pt idx="8">
                  <c:v>940</c:v>
                </c:pt>
              </c:numCache>
            </c:numRef>
          </c:xVal>
          <c:yVal>
            <c:numRef>
              <c:f>Sheet2!$L$11:$L$19</c:f>
              <c:numCache>
                <c:formatCode>General</c:formatCode>
                <c:ptCount val="9"/>
                <c:pt idx="0">
                  <c:v>22.4</c:v>
                </c:pt>
                <c:pt idx="1">
                  <c:v>23.3</c:v>
                </c:pt>
                <c:pt idx="2">
                  <c:v>22.3</c:v>
                </c:pt>
                <c:pt idx="3">
                  <c:v>33.200000000000003</c:v>
                </c:pt>
                <c:pt idx="4">
                  <c:v>20</c:v>
                </c:pt>
                <c:pt idx="5">
                  <c:v>30</c:v>
                </c:pt>
                <c:pt idx="6">
                  <c:v>18.7</c:v>
                </c:pt>
                <c:pt idx="7">
                  <c:v>33.300000000000004</c:v>
                </c:pt>
                <c:pt idx="8">
                  <c:v>39.5</c:v>
                </c:pt>
              </c:numCache>
            </c:numRef>
          </c:yVal>
        </c:ser>
        <c:axId val="33994624"/>
        <c:axId val="33996160"/>
      </c:scatterChart>
      <c:valAx>
        <c:axId val="33994624"/>
        <c:scaling>
          <c:orientation val="minMax"/>
        </c:scaling>
        <c:axPos val="b"/>
        <c:numFmt formatCode="General" sourceLinked="1"/>
        <c:tickLblPos val="nextTo"/>
        <c:crossAx val="33996160"/>
        <c:crosses val="autoZero"/>
        <c:crossBetween val="midCat"/>
      </c:valAx>
      <c:valAx>
        <c:axId val="33996160"/>
        <c:scaling>
          <c:orientation val="minMax"/>
        </c:scaling>
        <c:axPos val="l"/>
        <c:majorGridlines/>
        <c:numFmt formatCode="General" sourceLinked="1"/>
        <c:tickLblPos val="nextTo"/>
        <c:crossAx val="33994624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>
        <c:manualLayout>
          <c:layoutTarget val="inner"/>
          <c:xMode val="edge"/>
          <c:yMode val="edge"/>
          <c:x val="0.13421762904636941"/>
          <c:y val="0.21496099688197084"/>
          <c:w val="0.8338171478565175"/>
          <c:h val="0.59767622184481839"/>
        </c:manualLayout>
      </c:layout>
      <c:scatterChart>
        <c:scatterStyle val="lineMarker"/>
        <c:ser>
          <c:idx val="0"/>
          <c:order val="0"/>
          <c:tx>
            <c:strRef>
              <c:f>Sheet2!$J$11</c:f>
              <c:strCache>
                <c:ptCount val="1"/>
                <c:pt idx="0">
                  <c:v>S-L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Sheet2!$L$11:$L$19</c:f>
              <c:numCache>
                <c:formatCode>General</c:formatCode>
                <c:ptCount val="9"/>
                <c:pt idx="0">
                  <c:v>22.4</c:v>
                </c:pt>
                <c:pt idx="1">
                  <c:v>23.3</c:v>
                </c:pt>
                <c:pt idx="2">
                  <c:v>22.3</c:v>
                </c:pt>
                <c:pt idx="3">
                  <c:v>33.200000000000003</c:v>
                </c:pt>
                <c:pt idx="4">
                  <c:v>20</c:v>
                </c:pt>
                <c:pt idx="5">
                  <c:v>30</c:v>
                </c:pt>
                <c:pt idx="6">
                  <c:v>18.7</c:v>
                </c:pt>
                <c:pt idx="7">
                  <c:v>33.300000000000004</c:v>
                </c:pt>
                <c:pt idx="8">
                  <c:v>39.5</c:v>
                </c:pt>
              </c:numCache>
            </c:numRef>
          </c:xVal>
          <c:yVal>
            <c:numRef>
              <c:f>Sheet2!$E$11:$E$19</c:f>
              <c:numCache>
                <c:formatCode>General</c:formatCode>
                <c:ptCount val="9"/>
                <c:pt idx="0">
                  <c:v>257.7</c:v>
                </c:pt>
                <c:pt idx="1">
                  <c:v>416.9</c:v>
                </c:pt>
                <c:pt idx="2">
                  <c:v>14.3</c:v>
                </c:pt>
                <c:pt idx="3">
                  <c:v>131.5</c:v>
                </c:pt>
                <c:pt idx="4">
                  <c:v>6.7</c:v>
                </c:pt>
                <c:pt idx="5">
                  <c:v>333.9</c:v>
                </c:pt>
                <c:pt idx="6">
                  <c:v>15.6</c:v>
                </c:pt>
                <c:pt idx="7">
                  <c:v>5672.2</c:v>
                </c:pt>
                <c:pt idx="8">
                  <c:v>4494.6000000000004</c:v>
                </c:pt>
              </c:numCache>
            </c:numRef>
          </c:yVal>
        </c:ser>
        <c:axId val="34015488"/>
        <c:axId val="34025472"/>
      </c:scatterChart>
      <c:valAx>
        <c:axId val="34015488"/>
        <c:scaling>
          <c:orientation val="minMax"/>
        </c:scaling>
        <c:axPos val="b"/>
        <c:numFmt formatCode="General" sourceLinked="1"/>
        <c:tickLblPos val="nextTo"/>
        <c:crossAx val="34025472"/>
        <c:crosses val="autoZero"/>
        <c:crossBetween val="midCat"/>
      </c:valAx>
      <c:valAx>
        <c:axId val="34025472"/>
        <c:scaling>
          <c:orientation val="minMax"/>
        </c:scaling>
        <c:axPos val="l"/>
        <c:majorGridlines/>
        <c:numFmt formatCode="General" sourceLinked="1"/>
        <c:tickLblPos val="nextTo"/>
        <c:crossAx val="34015488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Sheet2!$J$2</c:f>
              <c:strCache>
                <c:ptCount val="1"/>
                <c:pt idx="0">
                  <c:v>SE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Sheet2!$G$2:$G$10</c:f>
              <c:numCache>
                <c:formatCode>General</c:formatCode>
                <c:ptCount val="9"/>
                <c:pt idx="0">
                  <c:v>128.51784376855039</c:v>
                </c:pt>
                <c:pt idx="1">
                  <c:v>92.002608417144614</c:v>
                </c:pt>
                <c:pt idx="2">
                  <c:v>82.89375914931972</c:v>
                </c:pt>
                <c:pt idx="3">
                  <c:v>230.86071128625272</c:v>
                </c:pt>
                <c:pt idx="4">
                  <c:v>24.447329428705306</c:v>
                </c:pt>
                <c:pt idx="5">
                  <c:v>271.01173981426263</c:v>
                </c:pt>
                <c:pt idx="6">
                  <c:v>94.020607240114273</c:v>
                </c:pt>
                <c:pt idx="7">
                  <c:v>47.106339909923321</c:v>
                </c:pt>
                <c:pt idx="8">
                  <c:v>56.425868398709163</c:v>
                </c:pt>
              </c:numCache>
            </c:numRef>
          </c:xVal>
          <c:yVal>
            <c:numRef>
              <c:f>Sheet2!$E$2:$E$10</c:f>
              <c:numCache>
                <c:formatCode>General</c:formatCode>
                <c:ptCount val="9"/>
                <c:pt idx="0">
                  <c:v>14.16</c:v>
                </c:pt>
                <c:pt idx="1">
                  <c:v>1.42</c:v>
                </c:pt>
                <c:pt idx="2">
                  <c:v>0.1</c:v>
                </c:pt>
                <c:pt idx="3">
                  <c:v>139.5</c:v>
                </c:pt>
                <c:pt idx="4">
                  <c:v>7</c:v>
                </c:pt>
                <c:pt idx="5">
                  <c:v>102.8</c:v>
                </c:pt>
                <c:pt idx="6">
                  <c:v>11.6</c:v>
                </c:pt>
                <c:pt idx="7">
                  <c:v>1.5</c:v>
                </c:pt>
                <c:pt idx="8">
                  <c:v>138.5</c:v>
                </c:pt>
              </c:numCache>
            </c:numRef>
          </c:yVal>
        </c:ser>
        <c:axId val="71405568"/>
        <c:axId val="71407488"/>
      </c:scatterChart>
      <c:valAx>
        <c:axId val="714055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ko-KR" sz="1600" b="1" i="0" baseline="0" dirty="0" smtClean="0"/>
                  <a:t>Rainfall</a:t>
                </a:r>
                <a:r>
                  <a:rPr lang="ko-KR" sz="1600" b="1" i="0" baseline="0" dirty="0" smtClean="0"/>
                  <a:t> </a:t>
                </a:r>
                <a:r>
                  <a:rPr lang="en-US" sz="1600" b="1" i="0" baseline="0" dirty="0" smtClean="0"/>
                  <a:t>(mm)</a:t>
                </a:r>
                <a:endParaRPr lang="ko-KR" sz="1600" b="1" i="0" baseline="0" dirty="0"/>
              </a:p>
            </c:rich>
          </c:tx>
        </c:title>
        <c:numFmt formatCode="General" sourceLinked="1"/>
        <c:tickLblPos val="nextTo"/>
        <c:crossAx val="71407488"/>
        <c:crosses val="autoZero"/>
        <c:crossBetween val="midCat"/>
      </c:valAx>
      <c:valAx>
        <c:axId val="7140748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ko-KR" sz="1600" b="1" i="0" baseline="0" dirty="0" smtClean="0"/>
                  <a:t>Damages</a:t>
                </a:r>
                <a:r>
                  <a:rPr lang="ko-KR" sz="1600" b="1" i="0" baseline="0" dirty="0" smtClean="0"/>
                  <a:t> </a:t>
                </a:r>
                <a:r>
                  <a:rPr lang="en-US" sz="1600" b="1" i="0" baseline="0" dirty="0" smtClean="0"/>
                  <a:t>(M USD)</a:t>
                </a:r>
                <a:endParaRPr lang="ko-KR" sz="1600" b="1" i="0" baseline="0" dirty="0"/>
              </a:p>
            </c:rich>
          </c:tx>
        </c:title>
        <c:numFmt formatCode="General" sourceLinked="1"/>
        <c:tickLblPos val="nextTo"/>
        <c:crossAx val="71405568"/>
        <c:crosses val="autoZero"/>
        <c:crossBetween val="midCat"/>
      </c:valAx>
    </c:plotArea>
    <c:plotVisOnly val="1"/>
  </c:chart>
  <c:txPr>
    <a:bodyPr/>
    <a:lstStyle/>
    <a:p>
      <a:pPr>
        <a:defRPr sz="1400"/>
      </a:pPr>
      <a:endParaRPr lang="ko-K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584E7-C9CD-4351-B05D-9016FB13C6E9}" type="datetimeFigureOut">
              <a:rPr lang="ko-KR" altLang="en-US" smtClean="0"/>
              <a:pPr/>
              <a:t>2010-09-02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118E3-FDCF-4737-B6C3-AE5C2890162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F508E-F5B5-4505-A2A8-506BBA140B91}" type="slidenum">
              <a:rPr lang="de-DE" altLang="ko-KR" smtClean="0">
                <a:ea typeface="굴림" pitchFamily="50" charset="-127"/>
              </a:rPr>
              <a:pPr/>
              <a:t>1</a:t>
            </a:fld>
            <a:endParaRPr lang="de-DE" altLang="ko-KR" smtClean="0">
              <a:ea typeface="굴림" pitchFamily="50" charset="-127"/>
            </a:endParaRP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57625" y="9445625"/>
            <a:ext cx="29479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 latinLnBrk="0"/>
            <a:fld id="{BDF3E433-0BF9-42FB-8411-CD71CF10B294}" type="slidenum">
              <a:rPr kumimoji="0" lang="en-GB" altLang="ko-KR" sz="1300"/>
              <a:pPr algn="r" defTabSz="947738" latinLnBrk="0"/>
              <a:t>1</a:t>
            </a:fld>
            <a:endParaRPr kumimoji="0" lang="en-GB" altLang="ko-KR" sz="1300" dirty="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altLang="ko-KR" smtClean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87D4AC-C550-4770-9C7D-70FD933B70F8}" type="slidenum">
              <a:rPr lang="de-DE" altLang="ko-KR" smtClean="0">
                <a:ea typeface="굴림" pitchFamily="50" charset="-127"/>
              </a:rPr>
              <a:pPr/>
              <a:t>2</a:t>
            </a:fld>
            <a:endParaRPr lang="de-DE" altLang="ko-KR" smtClean="0">
              <a:ea typeface="굴림" pitchFamily="50" charset="-127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</p:spPr>
        <p:txBody>
          <a:bodyPr/>
          <a:lstStyle/>
          <a:p>
            <a:pPr eaLnBrk="1" hangingPunct="1"/>
            <a:endParaRPr lang="ko-KR" altLang="ko-KR" noProof="1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A87451-C63E-411B-9BDE-7E70346B3841}" type="slidenum">
              <a:rPr lang="de-DE" altLang="ko-KR" smtClean="0">
                <a:ea typeface="굴림" pitchFamily="50" charset="-127"/>
              </a:rPr>
              <a:pPr/>
              <a:t>68</a:t>
            </a:fld>
            <a:endParaRPr lang="de-DE" altLang="ko-KR" smtClean="0">
              <a:ea typeface="굴림" pitchFamily="50" charset="-127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2050" cy="3729038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noFill/>
          <a:ln/>
        </p:spPr>
        <p:txBody>
          <a:bodyPr/>
          <a:lstStyle/>
          <a:p>
            <a:pPr eaLnBrk="1" hangingPunct="1"/>
            <a:endParaRPr lang="ko-KR" altLang="ko-KR" noProof="1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latinLnBrk="0">
              <a:defRPr/>
            </a:pPr>
            <a:endParaRPr kumimoji="0" lang="ko-KR" sz="1000" noProof="1">
              <a:latin typeface="Arial" charset="0"/>
              <a:ea typeface="+mn-ea"/>
            </a:endParaRPr>
          </a:p>
        </p:txBody>
      </p:sp>
      <p:pic>
        <p:nvPicPr>
          <p:cNvPr id="5" name="Picture 31" descr="LOGO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2063" y="6073775"/>
            <a:ext cx="1581150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de-DE" smtClean="0"/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4191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r>
              <a:rPr lang="ko-KR" altLang="en-US" smtClean="0"/>
              <a:t>마스터 부제목 스타일 편집</a:t>
            </a:r>
            <a:endParaRPr lang="de-DE" smtClean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9981" y="1027113"/>
            <a:ext cx="8539221" cy="5356225"/>
          </a:xfrm>
        </p:spPr>
        <p:txBody>
          <a:bodyPr/>
          <a:lstStyle>
            <a:lvl1pPr>
              <a:defRPr kumimoji="1" lang="ko-KR" altLang="en-US" sz="1800" b="0" baseline="0" dirty="0" smtClean="0">
                <a:solidFill>
                  <a:srgbClr val="0D0D0D"/>
                </a:solidFill>
                <a:latin typeface="Arial" pitchFamily="34" charset="0"/>
                <a:ea typeface="HY견고딕" pitchFamily="18" charset="-127"/>
                <a:cs typeface="+mn-cs"/>
              </a:defRPr>
            </a:lvl1pPr>
            <a:lvl2pPr>
              <a:defRPr kumimoji="1" lang="ko-KR" altLang="en-US" sz="1600" baseline="0" dirty="0" smtClean="0">
                <a:solidFill>
                  <a:srgbClr val="262673"/>
                </a:solidFill>
                <a:latin typeface="Arial" pitchFamily="34" charset="0"/>
                <a:ea typeface="HY중고딕" pitchFamily="18" charset="-127"/>
              </a:defRPr>
            </a:lvl2pPr>
            <a:lvl3pPr>
              <a:defRPr kumimoji="1" lang="ko-KR" altLang="en-US" sz="1400" baseline="0" dirty="0" smtClean="0">
                <a:solidFill>
                  <a:srgbClr val="240B55"/>
                </a:solidFill>
                <a:latin typeface="Arial" pitchFamily="34" charset="0"/>
                <a:ea typeface="HY중고딕" pitchFamily="18" charset="-127"/>
              </a:defRPr>
            </a:lvl3pPr>
            <a:lvl4pPr>
              <a:defRPr kumimoji="1" lang="ko-KR" altLang="en-US" sz="1200" baseline="0" dirty="0" smtClean="0">
                <a:solidFill>
                  <a:srgbClr val="000064"/>
                </a:solidFill>
                <a:latin typeface="Arial" pitchFamily="34" charset="0"/>
                <a:ea typeface="HY중고딕" pitchFamily="18" charset="-127"/>
              </a:defRPr>
            </a:lvl4pPr>
            <a:lvl5pPr marL="1430338" indent="-171450">
              <a:defRPr sz="1050">
                <a:latin typeface="가는둥근제목체" pitchFamily="18" charset="-127"/>
                <a:ea typeface="가는둥근제목체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8720" y="399954"/>
            <a:ext cx="6992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66700" indent="-266700" algn="l" rtl="0" fontAlgn="auto" latinLnBrk="1">
              <a:spcBef>
                <a:spcPts val="0"/>
              </a:spcBef>
              <a:spcAft>
                <a:spcPts val="0"/>
              </a:spcAft>
              <a:defRPr kumimoji="1" lang="en-US" altLang="ko-KR" sz="2400" b="1" kern="120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HY헤드라인M" pitchFamily="18" charset="-127"/>
                <a:cs typeface="+mn-cs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9981" y="1027113"/>
            <a:ext cx="8539221" cy="5356225"/>
          </a:xfrm>
        </p:spPr>
        <p:txBody>
          <a:bodyPr/>
          <a:lstStyle>
            <a:lvl1pPr>
              <a:defRPr kumimoji="1" lang="ko-KR" altLang="en-US" sz="1800" b="0" baseline="0" dirty="0" smtClean="0">
                <a:solidFill>
                  <a:srgbClr val="0D0D0D"/>
                </a:solidFill>
                <a:latin typeface="Arial" pitchFamily="34" charset="0"/>
                <a:ea typeface="HY견고딕" pitchFamily="18" charset="-127"/>
                <a:cs typeface="+mn-cs"/>
              </a:defRPr>
            </a:lvl1pPr>
            <a:lvl2pPr>
              <a:defRPr kumimoji="1" lang="ko-KR" altLang="en-US" sz="1600" baseline="0" dirty="0" smtClean="0">
                <a:solidFill>
                  <a:srgbClr val="262673"/>
                </a:solidFill>
                <a:latin typeface="Arial" pitchFamily="34" charset="0"/>
                <a:ea typeface="HY중고딕" pitchFamily="18" charset="-127"/>
              </a:defRPr>
            </a:lvl2pPr>
            <a:lvl3pPr>
              <a:defRPr kumimoji="1" lang="ko-KR" altLang="en-US" sz="1400" baseline="0" dirty="0" smtClean="0">
                <a:solidFill>
                  <a:srgbClr val="240B55"/>
                </a:solidFill>
                <a:latin typeface="Arial" pitchFamily="34" charset="0"/>
                <a:ea typeface="HY중고딕" pitchFamily="18" charset="-127"/>
              </a:defRPr>
            </a:lvl3pPr>
            <a:lvl4pPr>
              <a:defRPr kumimoji="1" lang="ko-KR" altLang="en-US" sz="1200" baseline="0" dirty="0" smtClean="0">
                <a:solidFill>
                  <a:srgbClr val="000064"/>
                </a:solidFill>
                <a:latin typeface="Arial" pitchFamily="34" charset="0"/>
                <a:ea typeface="HY중고딕" pitchFamily="18" charset="-127"/>
              </a:defRPr>
            </a:lvl4pPr>
            <a:lvl5pPr marL="1430338" indent="-171450">
              <a:defRPr sz="1050">
                <a:latin typeface="가는둥근제목체" pitchFamily="18" charset="-127"/>
                <a:ea typeface="가는둥근제목체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8720" y="399954"/>
            <a:ext cx="6992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66700" indent="-266700" algn="l" rtl="0" fontAlgn="auto" latinLnBrk="1">
              <a:spcBef>
                <a:spcPts val="0"/>
              </a:spcBef>
              <a:spcAft>
                <a:spcPts val="0"/>
              </a:spcAft>
              <a:defRPr kumimoji="1" lang="en-US" altLang="ko-KR" sz="2400" b="1" kern="120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ea typeface="HY헤드라인M" pitchFamily="18" charset="-127"/>
                <a:cs typeface="+mn-cs"/>
              </a:defRPr>
            </a:lvl1pPr>
          </a:lstStyle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7400" y="609602"/>
            <a:ext cx="6019800" cy="4873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676400"/>
            <a:ext cx="8267700" cy="4648200"/>
          </a:xfrm>
        </p:spPr>
        <p:txBody>
          <a:bodyPr/>
          <a:lstStyle/>
          <a:p>
            <a:pPr lvl="0"/>
            <a:r>
              <a:rPr lang="ko-KR" altLang="en-US" noProof="0" smtClean="0"/>
              <a:t>표를 추가하려면 아이콘을 클릭하십시오</a:t>
            </a:r>
          </a:p>
        </p:txBody>
      </p:sp>
      <p:sp>
        <p:nvSpPr>
          <p:cNvPr id="4" name="날짜 개체 틀 5"/>
          <p:cNvSpPr>
            <a:spLocks noGrp="1"/>
          </p:cNvSpPr>
          <p:nvPr>
            <p:ph type="dt" sz="half" idx="10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1"/>
          </p:nvPr>
        </p:nvSpPr>
        <p:spPr>
          <a:xfrm>
            <a:off x="8429625" y="6453188"/>
            <a:ext cx="838200" cy="261937"/>
          </a:xfrm>
          <a:prstGeom prst="rect">
            <a:avLst/>
          </a:prstGeom>
        </p:spPr>
        <p:txBody>
          <a:bodyPr/>
          <a:lstStyle>
            <a:lvl1pPr algn="ctr" latinLnBrk="1">
              <a:defRPr kumimoji="1" sz="1300" b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defRPr>
            </a:lvl1pPr>
          </a:lstStyle>
          <a:p>
            <a:pPr>
              <a:defRPr/>
            </a:pPr>
            <a:fld id="{E929EEBA-5D40-46A3-8C89-373053083B57}" type="slidenum">
              <a:rPr lang="en-US" altLang="ko-KR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EAFA3013-2F06-463E-BFE6-67991024D293}" type="datetimeFigureOut">
              <a:rPr lang="ko-KR" altLang="en-US"/>
              <a:pPr>
                <a:defRPr/>
              </a:pPr>
              <a:t>2010-09-02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B9D3D6B5-FD0C-47AD-9E62-E781E5649F3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67250" y="1676400"/>
            <a:ext cx="405765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4191000" y="6534150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 sz="1800" b="0">
                <a:solidFill>
                  <a:srgbClr val="000000"/>
                </a:solidFill>
                <a:latin typeface="Arial" charset="0"/>
                <a:ea typeface="굴림" pitchFamily="50" charset="-127"/>
              </a:defRPr>
            </a:lvl1pPr>
          </a:lstStyle>
          <a:p>
            <a:pPr>
              <a:defRPr/>
            </a:pPr>
            <a:fld id="{3962845D-F5FB-484F-92C8-5E50A419CFE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6" name="날짜 개체 틀 6"/>
          <p:cNvSpPr>
            <a:spLocks noGrp="1"/>
          </p:cNvSpPr>
          <p:nvPr>
            <p:ph type="dt" sz="half" idx="11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800" b="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4"/>
          <p:cNvSpPr>
            <a:spLocks noGrp="1"/>
          </p:cNvSpPr>
          <p:nvPr>
            <p:ph type="dt" sz="half" idx="10"/>
          </p:nvPr>
        </p:nvSpPr>
        <p:spPr>
          <a:xfrm>
            <a:off x="381000" y="6534150"/>
            <a:ext cx="1905000" cy="261938"/>
          </a:xfrm>
          <a:prstGeom prst="rect">
            <a:avLst/>
          </a:prstGeom>
        </p:spPr>
        <p:txBody>
          <a:bodyPr/>
          <a:lstStyle>
            <a:lvl1pPr latinLnBrk="1">
              <a:defRPr kumimoji="1" sz="1000" b="0">
                <a:solidFill>
                  <a:srgbClr val="000000"/>
                </a:solidFill>
                <a:latin typeface="Arial" charset="0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latinLnBrk="0">
              <a:defRPr/>
            </a:pPr>
            <a:endParaRPr kumimoji="0" lang="ko-KR" sz="1000" noProof="1">
              <a:latin typeface="Arial" charset="0"/>
              <a:ea typeface="+mn-ea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000">
                <a:latin typeface="HY울릉도M" pitchFamily="18" charset="-127"/>
                <a:ea typeface="HY울릉도M" pitchFamily="18" charset="-127"/>
              </a:defRPr>
            </a:lvl1pPr>
          </a:lstStyle>
          <a:p>
            <a:endParaRPr lang="ko-KR" altLang="en-US"/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400175"/>
            <a:ext cx="852487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ko-KR" smtClean="0"/>
              <a:t>Klicken Sie, um die Formate des Vorlagentextes zu bearbeiten</a:t>
            </a:r>
          </a:p>
          <a:p>
            <a:pPr lvl="1"/>
            <a:r>
              <a:rPr lang="de-DE" altLang="ko-KR" smtClean="0"/>
              <a:t>Zweite Ebene</a:t>
            </a:r>
          </a:p>
          <a:p>
            <a:pPr lvl="2"/>
            <a:r>
              <a:rPr lang="de-DE" altLang="ko-KR" smtClean="0"/>
              <a:t>Dritte Ebene</a:t>
            </a:r>
          </a:p>
          <a:p>
            <a:pPr lvl="3"/>
            <a:r>
              <a:rPr lang="de-DE" altLang="ko-KR" smtClean="0"/>
              <a:t>Vierte Ebene</a:t>
            </a:r>
          </a:p>
        </p:txBody>
      </p:sp>
      <p:pic>
        <p:nvPicPr>
          <p:cNvPr id="1030" name="Picture 31" descr="LOGO0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4600" y="6111875"/>
            <a:ext cx="13541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  <a:cs typeface="+mj-cs"/>
        </a:defRPr>
      </a:lvl1pPr>
      <a:lvl2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2pPr>
      <a:lvl3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3pPr>
      <a:lvl4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4pPr>
      <a:lvl5pPr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HY울릉도M" pitchFamily="18" charset="-127"/>
          <a:ea typeface="HY울릉도M" pitchFamily="18" charset="-127"/>
        </a:defRPr>
      </a:lvl5pPr>
      <a:lvl6pPr marL="4572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1" fontAlgn="base" latinLnBrk="1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1" fontAlgn="base" latinLnBrk="1" hangingPunct="1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 b="1">
          <a:solidFill>
            <a:schemeClr val="tx1"/>
          </a:solidFill>
          <a:latin typeface="산돌고딕 M" pitchFamily="18" charset="-127"/>
          <a:ea typeface="산돌고딕 M" pitchFamily="18" charset="-127"/>
          <a:cs typeface="산돌고딕 M"/>
        </a:defRPr>
      </a:lvl1pPr>
      <a:lvl2pPr marL="381000" indent="-188913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산돌고딕 M" pitchFamily="18" charset="-127"/>
          <a:ea typeface="산돌고딕 M" pitchFamily="18" charset="-127"/>
          <a:cs typeface="산돌고딕 M"/>
        </a:defRPr>
      </a:lvl2pPr>
      <a:lvl3pPr marL="561975" indent="-179388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3pPr>
      <a:lvl4pPr marL="768350" indent="-204788" algn="l" rtl="0" eaLnBrk="1" fontAlgn="base" latinLnBrk="1" hangingPunct="1">
        <a:spcBef>
          <a:spcPct val="30000"/>
        </a:spcBef>
        <a:spcAft>
          <a:spcPct val="0"/>
        </a:spcAft>
        <a:buClr>
          <a:schemeClr val="accent1"/>
        </a:buClr>
        <a:buChar char="-"/>
        <a:defRPr sz="14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4pPr>
      <a:lvl5pPr marL="10509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  <a:ea typeface="산돌고딕 M" pitchFamily="18" charset="-127"/>
          <a:cs typeface="산돌고딕 M"/>
        </a:defRPr>
      </a:lvl5pPr>
      <a:lvl6pPr marL="15081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1" fontAlgn="base" latinLnBrk="1" hangingPunct="1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027113"/>
            <a:ext cx="8382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3"/>
            <a:endParaRPr lang="en-US" altLang="ko-KR" smtClean="0"/>
          </a:p>
        </p:txBody>
      </p:sp>
      <p:sp>
        <p:nvSpPr>
          <p:cNvPr id="182320" name="Line 48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5" name="Rectangle 53"/>
          <p:cNvSpPr>
            <a:spLocks noChangeArrowheads="1"/>
          </p:cNvSpPr>
          <p:nvPr/>
        </p:nvSpPr>
        <p:spPr bwMode="gray">
          <a:xfrm>
            <a:off x="8755063" y="406400"/>
            <a:ext cx="388937" cy="387350"/>
          </a:xfrm>
          <a:prstGeom prst="rect">
            <a:avLst/>
          </a:prstGeom>
          <a:solidFill>
            <a:srgbClr val="33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7" name="Rectangle 55"/>
          <p:cNvSpPr>
            <a:spLocks noChangeArrowheads="1"/>
          </p:cNvSpPr>
          <p:nvPr/>
        </p:nvSpPr>
        <p:spPr bwMode="gray">
          <a:xfrm>
            <a:off x="8348663" y="406400"/>
            <a:ext cx="388937" cy="387350"/>
          </a:xfrm>
          <a:prstGeom prst="rect">
            <a:avLst/>
          </a:prstGeom>
          <a:solidFill>
            <a:srgbClr val="3366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8" name="Rectangle 56"/>
          <p:cNvSpPr>
            <a:spLocks noChangeArrowheads="1"/>
          </p:cNvSpPr>
          <p:nvPr/>
        </p:nvSpPr>
        <p:spPr bwMode="gray">
          <a:xfrm>
            <a:off x="406400" y="406400"/>
            <a:ext cx="388938" cy="387350"/>
          </a:xfrm>
          <a:prstGeom prst="rect">
            <a:avLst/>
          </a:prstGeom>
          <a:solidFill>
            <a:srgbClr val="0000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9" name="Rectangle 57"/>
          <p:cNvSpPr>
            <a:spLocks noChangeArrowheads="1"/>
          </p:cNvSpPr>
          <p:nvPr/>
        </p:nvSpPr>
        <p:spPr bwMode="gray">
          <a:xfrm>
            <a:off x="0" y="0"/>
            <a:ext cx="388938" cy="38735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30" name="Rectangle 58"/>
          <p:cNvSpPr>
            <a:spLocks noChangeArrowheads="1"/>
          </p:cNvSpPr>
          <p:nvPr/>
        </p:nvSpPr>
        <p:spPr bwMode="gray">
          <a:xfrm>
            <a:off x="0" y="406400"/>
            <a:ext cx="388938" cy="387350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59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7088" y="296863"/>
            <a:ext cx="69929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  <p:sp>
        <p:nvSpPr>
          <p:cNvPr id="182337" name="Rectangle 65"/>
          <p:cNvSpPr>
            <a:spLocks noChangeArrowheads="1"/>
          </p:cNvSpPr>
          <p:nvPr/>
        </p:nvSpPr>
        <p:spPr bwMode="auto">
          <a:xfrm>
            <a:off x="4097338" y="6545263"/>
            <a:ext cx="10795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4F9527B8-2C00-47D6-938E-AF51FF229167}" type="slidenum">
              <a:rPr lang="en-US" altLang="ko-KR" sz="12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pPr algn="ctr">
                <a:defRPr/>
              </a:pPr>
              <a:t>‹#›</a:t>
            </a:fld>
            <a:endParaRPr lang="en-US" altLang="ko-KR" sz="900" dirty="0">
              <a:solidFill>
                <a:srgbClr val="80808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42" name="Line 70"/>
          <p:cNvSpPr>
            <a:spLocks noChangeShapeType="1"/>
          </p:cNvSpPr>
          <p:nvPr/>
        </p:nvSpPr>
        <p:spPr bwMode="auto">
          <a:xfrm>
            <a:off x="800100" y="785813"/>
            <a:ext cx="72009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858125" y="6605588"/>
            <a:ext cx="1131888" cy="195262"/>
            <a:chOff x="3590" y="6116"/>
            <a:chExt cx="693" cy="119"/>
          </a:xfrm>
        </p:grpSpPr>
        <p:pic>
          <p:nvPicPr>
            <p:cNvPr id="2062" name="Picture 10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07" y="6125"/>
              <a:ext cx="476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7" descr="KT로고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90" y="6116"/>
              <a:ext cx="214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61" name="Picture 15" descr="방재연구소 로고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8" t="4597" r="4259" b="6897"/>
          <a:stretch>
            <a:fillRect/>
          </a:stretch>
        </p:blipFill>
        <p:spPr bwMode="auto">
          <a:xfrm>
            <a:off x="117475" y="6569075"/>
            <a:ext cx="10668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lang="en-US" altLang="ko-KR" sz="2200" b="1" kern="1200" dirty="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Arial" pitchFamily="34" charset="0"/>
          <a:ea typeface="HY헤드라인M" pitchFamily="18" charset="-127"/>
          <a:cs typeface="+mn-cs"/>
        </a:defRPr>
      </a:lvl1pPr>
      <a:lvl2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2pPr>
      <a:lvl3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3pPr>
      <a:lvl4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4pPr>
      <a:lvl5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5pPr>
      <a:lvl6pPr marL="8953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6pPr>
      <a:lvl7pPr marL="13525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7pPr>
      <a:lvl8pPr marL="18097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8pPr>
      <a:lvl9pPr marL="22669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9pPr>
    </p:titleStyle>
    <p:bodyStyle>
      <a:lvl1pPr marL="268288" indent="-268288" algn="l" rtl="0" eaLnBrk="1" fontAlgn="base" latinLnBrk="1" hangingPunct="1">
        <a:spcBef>
          <a:spcPts val="1200"/>
        </a:spcBef>
        <a:spcAft>
          <a:spcPct val="0"/>
        </a:spcAft>
        <a:buClr>
          <a:srgbClr val="6600FF"/>
        </a:buClr>
        <a:buSzPct val="80000"/>
        <a:buBlip>
          <a:blip r:embed="rId6"/>
        </a:buBlip>
        <a:defRPr kumimoji="1">
          <a:solidFill>
            <a:srgbClr val="0D0D0D"/>
          </a:solidFill>
          <a:latin typeface="Arial" pitchFamily="34" charset="0"/>
          <a:ea typeface="HY견고딕" pitchFamily="18" charset="-127"/>
          <a:cs typeface="+mn-cs"/>
        </a:defRPr>
      </a:lvl1pPr>
      <a:lvl2pPr marL="538163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Blip>
          <a:blip r:embed="rId7"/>
        </a:buBlip>
        <a:defRPr kumimoji="1" sz="1600">
          <a:solidFill>
            <a:srgbClr val="262673"/>
          </a:solidFill>
          <a:latin typeface="Arial" pitchFamily="34" charset="0"/>
          <a:ea typeface="HY중고딕" pitchFamily="18" charset="-127"/>
        </a:defRPr>
      </a:lvl2pPr>
      <a:lvl3pPr marL="806450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Blip>
          <a:blip r:embed="rId8"/>
        </a:buBlip>
        <a:defRPr kumimoji="1" sz="1400">
          <a:solidFill>
            <a:srgbClr val="240B55"/>
          </a:solidFill>
          <a:latin typeface="Arial" pitchFamily="34" charset="0"/>
          <a:ea typeface="HY중고딕" pitchFamily="18" charset="-127"/>
        </a:defRPr>
      </a:lvl3pPr>
      <a:lvl4pPr marL="1076325" indent="-184150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Char char="Ø"/>
        <a:defRPr kumimoji="1" sz="1200">
          <a:solidFill>
            <a:srgbClr val="000064"/>
          </a:solidFill>
          <a:latin typeface="Arial" pitchFamily="34" charset="0"/>
          <a:ea typeface="HY중고딕" pitchFamily="18" charset="-127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027113"/>
            <a:ext cx="8382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3"/>
            <a:endParaRPr lang="en-US" altLang="ko-KR" smtClean="0"/>
          </a:p>
        </p:txBody>
      </p:sp>
      <p:sp>
        <p:nvSpPr>
          <p:cNvPr id="182320" name="Line 48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5" name="Rectangle 53"/>
          <p:cNvSpPr>
            <a:spLocks noChangeArrowheads="1"/>
          </p:cNvSpPr>
          <p:nvPr/>
        </p:nvSpPr>
        <p:spPr bwMode="gray">
          <a:xfrm>
            <a:off x="8755063" y="406400"/>
            <a:ext cx="388937" cy="387350"/>
          </a:xfrm>
          <a:prstGeom prst="rect">
            <a:avLst/>
          </a:prstGeom>
          <a:solidFill>
            <a:srgbClr val="3366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27" name="Rectangle 55"/>
          <p:cNvSpPr>
            <a:spLocks noChangeArrowheads="1"/>
          </p:cNvSpPr>
          <p:nvPr/>
        </p:nvSpPr>
        <p:spPr bwMode="gray">
          <a:xfrm>
            <a:off x="8348663" y="406400"/>
            <a:ext cx="388937" cy="387350"/>
          </a:xfrm>
          <a:prstGeom prst="rect">
            <a:avLst/>
          </a:prstGeom>
          <a:solidFill>
            <a:srgbClr val="3366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8" name="Rectangle 56"/>
          <p:cNvSpPr>
            <a:spLocks noChangeArrowheads="1"/>
          </p:cNvSpPr>
          <p:nvPr/>
        </p:nvSpPr>
        <p:spPr bwMode="gray">
          <a:xfrm>
            <a:off x="406400" y="406400"/>
            <a:ext cx="388938" cy="387350"/>
          </a:xfrm>
          <a:prstGeom prst="rect">
            <a:avLst/>
          </a:prstGeom>
          <a:solidFill>
            <a:srgbClr val="000099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sp>
        <p:nvSpPr>
          <p:cNvPr id="182329" name="Rectangle 57"/>
          <p:cNvSpPr>
            <a:spLocks noChangeArrowheads="1"/>
          </p:cNvSpPr>
          <p:nvPr/>
        </p:nvSpPr>
        <p:spPr bwMode="gray">
          <a:xfrm>
            <a:off x="0" y="0"/>
            <a:ext cx="388938" cy="38735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30" name="Rectangle 58"/>
          <p:cNvSpPr>
            <a:spLocks noChangeArrowheads="1"/>
          </p:cNvSpPr>
          <p:nvPr/>
        </p:nvSpPr>
        <p:spPr bwMode="gray">
          <a:xfrm>
            <a:off x="0" y="406400"/>
            <a:ext cx="388938" cy="387350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59" name="Rectangle 61"/>
          <p:cNvSpPr>
            <a:spLocks noGrp="1" noChangeArrowheads="1"/>
          </p:cNvSpPr>
          <p:nvPr>
            <p:ph type="title"/>
          </p:nvPr>
        </p:nvSpPr>
        <p:spPr bwMode="gray">
          <a:xfrm>
            <a:off x="827088" y="296863"/>
            <a:ext cx="6992937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dirty="0" smtClean="0"/>
          </a:p>
        </p:txBody>
      </p:sp>
      <p:sp>
        <p:nvSpPr>
          <p:cNvPr id="182337" name="Rectangle 65"/>
          <p:cNvSpPr>
            <a:spLocks noChangeArrowheads="1"/>
          </p:cNvSpPr>
          <p:nvPr/>
        </p:nvSpPr>
        <p:spPr bwMode="auto">
          <a:xfrm>
            <a:off x="8412163" y="6505575"/>
            <a:ext cx="7429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fld id="{B3876157-34C4-4981-94ED-65AC205ED002}" type="slidenum">
              <a:rPr lang="en-US" altLang="ko-KR" sz="1200"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pPr algn="ctr">
                <a:defRPr/>
              </a:pPr>
              <a:t>‹#›</a:t>
            </a:fld>
            <a:endParaRPr lang="en-US" altLang="ko-KR" sz="900" dirty="0">
              <a:solidFill>
                <a:srgbClr val="80808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82342" name="Line 70"/>
          <p:cNvSpPr>
            <a:spLocks noChangeShapeType="1"/>
          </p:cNvSpPr>
          <p:nvPr/>
        </p:nvSpPr>
        <p:spPr bwMode="auto">
          <a:xfrm>
            <a:off x="800100" y="785813"/>
            <a:ext cx="72009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Century Gothic" pitchFamily="34" charset="0"/>
              <a:ea typeface="HY견고딕" pitchFamily="18" charset="-127"/>
            </a:endParaRPr>
          </a:p>
        </p:txBody>
      </p:sp>
      <p:pic>
        <p:nvPicPr>
          <p:cNvPr id="3084" name="Picture 15" descr="방재연구소 로고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8" t="4597" r="4259" b="6897"/>
          <a:stretch>
            <a:fillRect/>
          </a:stretch>
        </p:blipFill>
        <p:spPr bwMode="auto">
          <a:xfrm>
            <a:off x="117475" y="6569075"/>
            <a:ext cx="1066800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</p:sldLayoutIdLst>
  <p:txStyles>
    <p:titleStyle>
      <a:lvl1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lang="en-US" altLang="ko-KR" sz="2200" b="1" kern="1200" dirty="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Arial" pitchFamily="34" charset="0"/>
          <a:ea typeface="HY헤드라인M" pitchFamily="18" charset="-127"/>
          <a:cs typeface="+mn-cs"/>
        </a:defRPr>
      </a:lvl1pPr>
      <a:lvl2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2pPr>
      <a:lvl3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3pPr>
      <a:lvl4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4pPr>
      <a:lvl5pPr marL="438150" indent="-438150" algn="l" rtl="0" eaLnBrk="1" fontAlgn="base" latinLnBrk="1" hangingPunct="1">
        <a:spcBef>
          <a:spcPct val="0"/>
        </a:spcBef>
        <a:spcAft>
          <a:spcPct val="0"/>
        </a:spcAft>
        <a:defRPr kumimoji="1" sz="2200" b="1">
          <a:solidFill>
            <a:schemeClr val="tx1"/>
          </a:solidFill>
          <a:latin typeface="Arial" charset="0"/>
          <a:ea typeface="HY헤드라인M" pitchFamily="18" charset="-127"/>
        </a:defRPr>
      </a:lvl5pPr>
      <a:lvl6pPr marL="8953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6pPr>
      <a:lvl7pPr marL="13525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7pPr>
      <a:lvl8pPr marL="18097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8pPr>
      <a:lvl9pPr marL="2266950" indent="-438150" algn="l" rtl="0" eaLnBrk="1" fontAlgn="base" latinLnBrk="1" hangingPunct="1">
        <a:spcBef>
          <a:spcPct val="0"/>
        </a:spcBef>
        <a:spcAft>
          <a:spcPct val="0"/>
        </a:spcAft>
        <a:defRPr kumimoji="1" sz="2800" b="1">
          <a:solidFill>
            <a:srgbClr val="003399"/>
          </a:solidFill>
          <a:latin typeface="HY견고딕" pitchFamily="18" charset="-127"/>
          <a:ea typeface="HY견고딕" pitchFamily="18" charset="-127"/>
        </a:defRPr>
      </a:lvl9pPr>
    </p:titleStyle>
    <p:bodyStyle>
      <a:lvl1pPr marL="268288" indent="-268288" algn="l" rtl="0" eaLnBrk="1" fontAlgn="base" latinLnBrk="1" hangingPunct="1">
        <a:spcBef>
          <a:spcPts val="1200"/>
        </a:spcBef>
        <a:spcAft>
          <a:spcPct val="0"/>
        </a:spcAft>
        <a:buClr>
          <a:srgbClr val="6600FF"/>
        </a:buClr>
        <a:buSzPct val="80000"/>
        <a:buBlip>
          <a:blip r:embed="rId9"/>
        </a:buBlip>
        <a:defRPr kumimoji="1">
          <a:solidFill>
            <a:srgbClr val="0D0D0D"/>
          </a:solidFill>
          <a:latin typeface="Arial" pitchFamily="34" charset="0"/>
          <a:ea typeface="HY견고딕" pitchFamily="18" charset="-127"/>
          <a:cs typeface="+mn-cs"/>
        </a:defRPr>
      </a:lvl1pPr>
      <a:lvl2pPr marL="538163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Blip>
          <a:blip r:embed="rId10"/>
        </a:buBlip>
        <a:defRPr kumimoji="1" sz="1600">
          <a:solidFill>
            <a:srgbClr val="262673"/>
          </a:solidFill>
          <a:latin typeface="Arial" pitchFamily="34" charset="0"/>
          <a:ea typeface="HY중고딕" pitchFamily="18" charset="-127"/>
        </a:defRPr>
      </a:lvl2pPr>
      <a:lvl3pPr marL="806450" indent="-182563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Blip>
          <a:blip r:embed="rId11"/>
        </a:buBlip>
        <a:defRPr kumimoji="1" sz="1400">
          <a:solidFill>
            <a:srgbClr val="240B55"/>
          </a:solidFill>
          <a:latin typeface="Arial" pitchFamily="34" charset="0"/>
          <a:ea typeface="HY중고딕" pitchFamily="18" charset="-127"/>
        </a:defRPr>
      </a:lvl3pPr>
      <a:lvl4pPr marL="1076325" indent="-184150" algn="l" rtl="0" eaLnBrk="1" fontAlgn="base" latinLnBrk="1" hangingPunct="1">
        <a:spcBef>
          <a:spcPct val="20000"/>
        </a:spcBef>
        <a:spcAft>
          <a:spcPct val="0"/>
        </a:spcAft>
        <a:buClr>
          <a:srgbClr val="333333"/>
        </a:buClr>
        <a:buSzPct val="80000"/>
        <a:buFont typeface="Wingdings" pitchFamily="2" charset="2"/>
        <a:buChar char="Ø"/>
        <a:defRPr kumimoji="1" sz="1200">
          <a:solidFill>
            <a:srgbClr val="000064"/>
          </a:solidFill>
          <a:latin typeface="Arial" pitchFamily="34" charset="0"/>
          <a:ea typeface="HY중고딕" pitchFamily="18" charset="-127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1000">
          <a:solidFill>
            <a:srgbClr val="000000"/>
          </a:solidFill>
          <a:latin typeface="굴림체" pitchFamily="49" charset="-127"/>
          <a:ea typeface="굴림체" pitchFamily="49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" TargetMode="External"/><Relationship Id="rId2" Type="http://schemas.openxmlformats.org/officeDocument/2006/relationships/hyperlink" Target="http://www.emdat.b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scgm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mageforum-diffusion.afp.com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hyperlink" Target="http://www.flickr.com/" TargetMode="External"/><Relationship Id="rId5" Type="http://schemas.openxmlformats.org/officeDocument/2006/relationships/hyperlink" Target="http://www.images.google.co.kr/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www.news.naver.com/" TargetMode="External"/><Relationship Id="rId9" Type="http://schemas.openxmlformats.org/officeDocument/2006/relationships/hyperlink" Target="http://www.daylife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Excel_97-2003_____2.xls"/><Relationship Id="rId5" Type="http://schemas.openxmlformats.org/officeDocument/2006/relationships/oleObject" Target="../embeddings/Microsoft_Office_Excel_97-2003_____1.xls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8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oleObject" Target="../embeddings/Microsoft_Office_Excel_97-2003_____3.xls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image" Target="../media/image1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____4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0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wmf"/><Relationship Id="rId4" Type="http://schemas.openxmlformats.org/officeDocument/2006/relationships/image" Target="../media/image17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wmf"/><Relationship Id="rId4" Type="http://schemas.openxmlformats.org/officeDocument/2006/relationships/image" Target="../media/image17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wmf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slide" Target="slide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6.jpeg"/><Relationship Id="rId7" Type="http://schemas.openxmlformats.org/officeDocument/2006/relationships/image" Target="../media/image28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10" Type="http://schemas.openxmlformats.org/officeDocument/2006/relationships/image" Target="../media/image222.png"/><Relationship Id="rId4" Type="http://schemas.openxmlformats.org/officeDocument/2006/relationships/image" Target="../media/image217.jpeg"/><Relationship Id="rId9" Type="http://schemas.openxmlformats.org/officeDocument/2006/relationships/image" Target="../media/image22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916113"/>
            <a:ext cx="9144000" cy="1450975"/>
          </a:xfrm>
        </p:spPr>
        <p:txBody>
          <a:bodyPr/>
          <a:lstStyle/>
          <a:p>
            <a:pPr algn="ctr">
              <a:defRPr/>
            </a:pPr>
            <a:r>
              <a:rPr lang="en-US" sz="38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WEB GIS Based </a:t>
            </a:r>
            <a:br>
              <a:rPr lang="en-US" sz="38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</a:br>
            <a:r>
              <a:rPr lang="en-US" sz="38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Typhoon Disaster Information System </a:t>
            </a:r>
            <a:r>
              <a:rPr lang="en-US" sz="3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/>
            </a:r>
            <a:br>
              <a:rPr lang="en-US" sz="3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</a:br>
            <a:r>
              <a:rPr lang="en-US" sz="3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63600" y="4816475"/>
            <a:ext cx="7510463" cy="1277938"/>
          </a:xfrm>
        </p:spPr>
        <p:txBody>
          <a:bodyPr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Tae</a:t>
            </a:r>
            <a:r>
              <a:rPr lang="ko-KR" altLang="en-US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 </a:t>
            </a: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Sung Cheong (bangjaeman@korea.kr</a:t>
            </a:r>
            <a:r>
              <a:rPr lang="en-US" altLang="ko-KR" sz="2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)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National Institute for Disaster Prevention</a:t>
            </a:r>
            <a:endParaRPr lang="ko-KR" sz="2000" b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gray">
          <a:xfrm>
            <a:off x="863600" y="4092575"/>
            <a:ext cx="75104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ctr" eaLnBrk="0" latin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None/>
              <a:defRPr/>
            </a:pPr>
            <a:r>
              <a:rPr kumimoji="0" lang="en-US" altLang="ko-KR" sz="2400" b="1" kern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2010. </a:t>
            </a:r>
            <a:r>
              <a:rPr kumimoji="0" lang="en-US" altLang="ko-KR" sz="2400" b="1" kern="0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9</a:t>
            </a:r>
            <a:endParaRPr kumimoji="0" lang="en-US" sz="2400" b="1" kern="0" noProof="1">
              <a:solidFill>
                <a:schemeClr val="tx1">
                  <a:lumMod val="65000"/>
                  <a:lumOff val="3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gray">
          <a:xfrm>
            <a:off x="250825" y="179388"/>
            <a:ext cx="85693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algn="r" eaLnBrk="0" latinLnBrk="0" hangingPunct="0">
              <a:lnSpc>
                <a:spcPct val="95000"/>
              </a:lnSpc>
              <a:defRPr/>
            </a:pPr>
            <a:endParaRPr kumimoji="0" lang="en-US" sz="1600" b="1" kern="0" noProof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2" descr="C:\DOCUME~1\cuber\LOCALS~1\Temp\UNI00000fc072b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49" y="4024019"/>
            <a:ext cx="2714706" cy="162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 descr="C:\DOCUME~1\cuber\LOCALS~1\Temp\Hnc\BinData\EMB00000fc07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22" y="1614486"/>
            <a:ext cx="2486099" cy="154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Box 13"/>
          <p:cNvSpPr txBox="1">
            <a:spLocks noChangeArrowheads="1"/>
          </p:cNvSpPr>
          <p:nvPr/>
        </p:nvSpPr>
        <p:spPr bwMode="auto">
          <a:xfrm>
            <a:off x="638150" y="3147813"/>
            <a:ext cx="25527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 smtClean="0"/>
              <a:t>RSMC(</a:t>
            </a:r>
            <a:r>
              <a:rPr lang="en-US" altLang="ko-KR" b="0" dirty="0" smtClean="0"/>
              <a:t>Japan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  <p:sp>
        <p:nvSpPr>
          <p:cNvPr id="18441" name="TextBox 18"/>
          <p:cNvSpPr txBox="1">
            <a:spLocks noChangeArrowheads="1"/>
          </p:cNvSpPr>
          <p:nvPr/>
        </p:nvSpPr>
        <p:spPr bwMode="auto">
          <a:xfrm>
            <a:off x="571472" y="5624013"/>
            <a:ext cx="13419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 smtClean="0"/>
              <a:t>JTWC(</a:t>
            </a:r>
            <a:r>
              <a:rPr lang="en-US" altLang="ko-KR" b="0" dirty="0" smtClean="0"/>
              <a:t>USA)</a:t>
            </a:r>
            <a:endParaRPr lang="ko-KR" altLang="en-US" dirty="0"/>
          </a:p>
          <a:p>
            <a:endParaRPr lang="en-US" altLang="ko-KR" dirty="0"/>
          </a:p>
        </p:txBody>
      </p:sp>
      <p:pic>
        <p:nvPicPr>
          <p:cNvPr id="18442" name="Picture 6" descr="C:\DOCUME~1\cuber\LOCALS~1\Temp\UNI00000fc072b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376" y="1571612"/>
            <a:ext cx="2691829" cy="147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8" descr="C:\DOCUME~1\cuber\LOCALS~1\Temp\UNI00000fc072c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3633" y="4262113"/>
            <a:ext cx="2628978" cy="103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오른쪽 화살표 21"/>
          <p:cNvSpPr/>
          <p:nvPr/>
        </p:nvSpPr>
        <p:spPr bwMode="auto">
          <a:xfrm>
            <a:off x="3500430" y="2357436"/>
            <a:ext cx="785839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3" name="오른쪽 화살표 22"/>
          <p:cNvSpPr/>
          <p:nvPr/>
        </p:nvSpPr>
        <p:spPr bwMode="auto">
          <a:xfrm>
            <a:off x="3500430" y="4624387"/>
            <a:ext cx="785839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8446" name="TextBox 23"/>
          <p:cNvSpPr txBox="1">
            <a:spLocks noChangeArrowheads="1"/>
          </p:cNvSpPr>
          <p:nvPr/>
        </p:nvSpPr>
        <p:spPr bwMode="auto">
          <a:xfrm>
            <a:off x="4429124" y="3080863"/>
            <a:ext cx="2628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RSMC </a:t>
            </a:r>
            <a:r>
              <a:rPr lang="en-US" altLang="ko-KR" dirty="0" smtClean="0"/>
              <a:t>Data </a:t>
            </a:r>
            <a:r>
              <a:rPr lang="en-US" altLang="ko-KR" dirty="0"/>
              <a:t>Format</a:t>
            </a:r>
          </a:p>
        </p:txBody>
      </p:sp>
      <p:sp>
        <p:nvSpPr>
          <p:cNvPr id="18447" name="TextBox 24"/>
          <p:cNvSpPr txBox="1">
            <a:spLocks noChangeArrowheads="1"/>
          </p:cNvSpPr>
          <p:nvPr/>
        </p:nvSpPr>
        <p:spPr bwMode="auto">
          <a:xfrm>
            <a:off x="4504285" y="5347787"/>
            <a:ext cx="2600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JTWC Data Format</a:t>
            </a:r>
          </a:p>
        </p:txBody>
      </p:sp>
      <p:sp>
        <p:nvSpPr>
          <p:cNvPr id="18448" name="TextBox 25"/>
          <p:cNvSpPr txBox="1">
            <a:spLocks noChangeArrowheads="1"/>
          </p:cNvSpPr>
          <p:nvPr/>
        </p:nvSpPr>
        <p:spPr bwMode="auto">
          <a:xfrm>
            <a:off x="7365405" y="2714620"/>
            <a:ext cx="14304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dirty="0"/>
              <a:t>1951</a:t>
            </a:r>
            <a:r>
              <a:rPr lang="en-US" altLang="ko-KR" dirty="0" smtClean="0"/>
              <a:t>~</a:t>
            </a:r>
            <a:endParaRPr lang="en-US" altLang="ko-KR" dirty="0"/>
          </a:p>
          <a:p>
            <a:r>
              <a:rPr lang="en-US" altLang="ko-KR" dirty="0" smtClean="0"/>
              <a:t>Total</a:t>
            </a:r>
            <a:r>
              <a:rPr lang="ko-KR" altLang="en-US" dirty="0" smtClean="0"/>
              <a:t> </a:t>
            </a:r>
            <a:r>
              <a:rPr lang="en-US" altLang="ko-KR" dirty="0" smtClean="0"/>
              <a:t>1515</a:t>
            </a:r>
            <a:endParaRPr lang="en-US" dirty="0"/>
          </a:p>
        </p:txBody>
      </p:sp>
      <p:sp>
        <p:nvSpPr>
          <p:cNvPr id="18449" name="TextBox 26"/>
          <p:cNvSpPr txBox="1">
            <a:spLocks noChangeArrowheads="1"/>
          </p:cNvSpPr>
          <p:nvPr/>
        </p:nvSpPr>
        <p:spPr bwMode="auto">
          <a:xfrm>
            <a:off x="7358082" y="4929198"/>
            <a:ext cx="13714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1945</a:t>
            </a:r>
            <a:r>
              <a:rPr lang="en-US" altLang="ko-KR" dirty="0" smtClean="0"/>
              <a:t>~</a:t>
            </a:r>
            <a:endParaRPr lang="en-US" altLang="ko-KR" dirty="0"/>
          </a:p>
          <a:p>
            <a:r>
              <a:rPr lang="en-US" altLang="ko-KR" dirty="0" smtClean="0"/>
              <a:t>Total 5018</a:t>
            </a:r>
            <a:endParaRPr 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4429124" y="1357298"/>
            <a:ext cx="4286280" cy="2214578"/>
          </a:xfrm>
          <a:prstGeom prst="rect">
            <a:avLst/>
          </a:prstGeom>
          <a:solidFill>
            <a:srgbClr val="4F81BD">
              <a:alpha val="2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Establishment of Typhoon Database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71472" y="1481702"/>
          <a:ext cx="8001056" cy="3280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000264"/>
                <a:gridCol w="2286016"/>
                <a:gridCol w="2214578"/>
              </a:tblGrid>
              <a:tr h="210978">
                <a:tc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동녘M" pitchFamily="18" charset="-127"/>
                          <a:ea typeface="HY동녘M" pitchFamily="18" charset="-127"/>
                        </a:rPr>
                        <a:t>Disaster Information</a:t>
                      </a:r>
                      <a:endParaRPr lang="ko-KR" altLang="en-US" sz="16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동녘M" pitchFamily="18" charset="-127"/>
                          <a:ea typeface="HY동녘M" pitchFamily="18" charset="-127"/>
                        </a:rPr>
                        <a:t>Weather </a:t>
                      </a:r>
                    </a:p>
                    <a:p>
                      <a:pPr algn="ctr" latinLnBrk="1"/>
                      <a:r>
                        <a:rPr lang="en-US" altLang="ko-KR" sz="1600" dirty="0" smtClean="0">
                          <a:latin typeface="HY동녘M" pitchFamily="18" charset="-127"/>
                          <a:ea typeface="HY동녘M" pitchFamily="18" charset="-127"/>
                        </a:rPr>
                        <a:t>Information</a:t>
                      </a:r>
                      <a:endParaRPr lang="ko-KR" altLang="en-US" sz="16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동녘M" pitchFamily="18" charset="-127"/>
                          <a:ea typeface="HY동녘M" pitchFamily="18" charset="-127"/>
                        </a:rPr>
                        <a:t>Geological Information</a:t>
                      </a:r>
                      <a:endParaRPr lang="ko-KR" altLang="en-US" sz="16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/>
                </a:tc>
              </a:tr>
              <a:tr h="2169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Viet Nam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National Unit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Local Unit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NCDC</a:t>
                      </a:r>
                      <a:r>
                        <a:rPr lang="ko-KR" altLang="en-US" sz="14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Data</a:t>
                      </a:r>
                    </a:p>
                    <a:p>
                      <a:pPr latinLnBrk="1"/>
                      <a:r>
                        <a:rPr lang="en-US" altLang="ko-KR" sz="1400" baseline="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baseline="0" dirty="0" smtClean="0">
                          <a:latin typeface="HY동녘M" pitchFamily="18" charset="-127"/>
                          <a:ea typeface="HY동녘M" pitchFamily="18" charset="-127"/>
                        </a:rPr>
                        <a:t>-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Daily Rainfall</a:t>
                      </a:r>
                    </a:p>
                    <a:p>
                      <a:pPr latinLnBrk="1"/>
                      <a:r>
                        <a:rPr lang="ko-KR" altLang="en-US" sz="13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- Daily Average</a:t>
                      </a:r>
                      <a:r>
                        <a:rPr lang="en-US" altLang="ko-KR" sz="1300" baseline="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Wind Data</a:t>
                      </a:r>
                    </a:p>
                    <a:p>
                      <a:pPr latinLnBrk="1"/>
                      <a:r>
                        <a:rPr lang="ko-KR" altLang="en-US" sz="13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- Daily Maximum</a:t>
                      </a:r>
                      <a:r>
                        <a:rPr lang="en-US" altLang="ko-KR" sz="1300" baseline="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Wind Data</a:t>
                      </a:r>
                    </a:p>
                    <a:p>
                      <a:pPr latinLnBrk="1"/>
                      <a:r>
                        <a:rPr lang="ko-KR" altLang="en-US" sz="13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- Weather Circumstance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Global Mapping </a:t>
                      </a:r>
                      <a:r>
                        <a:rPr lang="ko-KR" altLang="en-US" sz="14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Data</a:t>
                      </a:r>
                    </a:p>
                    <a:p>
                      <a:pPr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- National Boundary</a:t>
                      </a:r>
                    </a:p>
                    <a:p>
                      <a:pPr latinLnBrk="1"/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 - District Boundary</a:t>
                      </a:r>
                    </a:p>
                    <a:p>
                      <a:pPr latinLnBrk="1"/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 - Rivers</a:t>
                      </a:r>
                    </a:p>
                    <a:p>
                      <a:pPr latinLnBrk="1"/>
                      <a:r>
                        <a:rPr lang="en-US" altLang="ko-KR" sz="1300" dirty="0" smtClean="0">
                          <a:latin typeface="HY동녘M" pitchFamily="18" charset="-127"/>
                          <a:ea typeface="HY동녘M" pitchFamily="18" charset="-127"/>
                        </a:rPr>
                        <a:t> - Main Roads</a:t>
                      </a:r>
                    </a:p>
                    <a:p>
                      <a:pPr latinLnBrk="1"/>
                      <a:endParaRPr lang="en-US" altLang="ko-KR" sz="1400" dirty="0" smtClean="0">
                        <a:latin typeface="HY동녘M" pitchFamily="18" charset="-127"/>
                        <a:ea typeface="HY동녘M" pitchFamily="18" charset="-127"/>
                      </a:endParaRPr>
                    </a:p>
                    <a:p>
                      <a:pPr latinLnBrk="1"/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/>
                </a:tc>
              </a:tr>
              <a:tr h="4324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Laos PDR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National Unit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Philippines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National Unit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286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Thailand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National Unit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467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Hong Kong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Local Unit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4467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aseline="0" dirty="0" smtClean="0">
                          <a:latin typeface="HY동녘M" pitchFamily="18" charset="-127"/>
                          <a:ea typeface="HY동녘M" pitchFamily="18" charset="-127"/>
                        </a:rPr>
                        <a:t>Korea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Local Unit</a:t>
                      </a:r>
                      <a:endParaRPr lang="ko-KR" altLang="en-US" sz="1400" dirty="0" smtClean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Metrological Agency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Detailed</a:t>
                      </a:r>
                      <a:r>
                        <a:rPr lang="ko-KR" altLang="en-US" sz="1400" dirty="0" smtClean="0">
                          <a:latin typeface="HY동녘M" pitchFamily="18" charset="-127"/>
                          <a:ea typeface="HY동녘M" pitchFamily="18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HY동녘M" pitchFamily="18" charset="-127"/>
                          <a:ea typeface="HY동녘M" pitchFamily="18" charset="-127"/>
                        </a:rPr>
                        <a:t>GIS MAP</a:t>
                      </a:r>
                      <a:endParaRPr lang="ko-KR" altLang="en-US" sz="1400" dirty="0">
                        <a:latin typeface="HY동녘M" pitchFamily="18" charset="-127"/>
                        <a:ea typeface="HY동녘M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472" y="4811615"/>
            <a:ext cx="8001056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Disaster Information for National Unit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EM-DAT,(1990-2008), </a:t>
            </a:r>
            <a:r>
              <a:rPr lang="en-US" altLang="ko-KR" sz="1400" dirty="0" smtClean="0">
                <a:solidFill>
                  <a:schemeClr val="tx2"/>
                </a:solidFill>
                <a:latin typeface="HY동녘M" pitchFamily="18" charset="-127"/>
                <a:ea typeface="HY동녘M" pitchFamily="18" charset="-127"/>
                <a:hlinkClick r:id="rId2"/>
              </a:rPr>
              <a:t>http://www.emdat.be</a:t>
            </a:r>
            <a:endParaRPr lang="en-US" altLang="ko-KR" sz="1400" dirty="0" smtClean="0">
              <a:solidFill>
                <a:schemeClr val="tx2"/>
              </a:solidFill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Disaster Information for Local Unit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Viet Nam (1990-2008)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Disaster Information for Local Unit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</a:t>
            </a:r>
            <a:r>
              <a:rPr lang="ko-KR" altLang="en-US" sz="1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홍콩</a:t>
            </a:r>
            <a:r>
              <a:rPr lang="en-US" altLang="ko-KR" sz="1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(1968-2007)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Weather Information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1143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Points,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  <a:hlinkClick r:id="rId3"/>
              </a:rPr>
              <a:t>http://www.ncdc.noaa.gov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Geological Information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  <a:hlinkClick r:id="rId4"/>
              </a:rPr>
              <a:t>http://www.iscgm.org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Republic of Korea</a:t>
            </a:r>
            <a:r>
              <a:rPr lang="ko-KR" altLang="en-US" sz="1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solidFill>
                  <a:schemeClr val="tx1"/>
                </a:solidFill>
                <a:latin typeface="HY동녘M" pitchFamily="18" charset="-127"/>
                <a:ea typeface="HY동녘M" pitchFamily="18" charset="-127"/>
              </a:rPr>
              <a:t>: 1991–2007</a:t>
            </a:r>
            <a:endParaRPr lang="ko-KR" altLang="en-US" sz="1400" dirty="0">
              <a:solidFill>
                <a:schemeClr val="tx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Establishment of Typhoon Related Damages DB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73"/>
          <p:cNvSpPr>
            <a:spLocks noChangeArrowheads="1"/>
          </p:cNvSpPr>
          <p:nvPr/>
        </p:nvSpPr>
        <p:spPr bwMode="auto">
          <a:xfrm>
            <a:off x="642910" y="1357298"/>
            <a:ext cx="7165996" cy="12187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just">
              <a:spcBef>
                <a:spcPct val="30000"/>
              </a:spcBef>
              <a:buFont typeface="Wingdings" pitchFamily="2" charset="2"/>
              <a:buChar char="l"/>
            </a:pPr>
            <a:r>
              <a:rPr lang="en-US" altLang="ko-KR" sz="2400" b="1" dirty="0" smtClean="0">
                <a:latin typeface="HY동녘M" pitchFamily="18" charset="-127"/>
                <a:ea typeface="HY동녘M" pitchFamily="18" charset="-127"/>
              </a:rPr>
              <a:t>Transform of Global Map from UN Geographic Information Working Group (UNGIWG)</a:t>
            </a:r>
          </a:p>
          <a:p>
            <a:pPr marL="342900" indent="-342900" algn="just">
              <a:spcBef>
                <a:spcPct val="30000"/>
              </a:spcBef>
              <a:buFont typeface="Wingdings" pitchFamily="2" charset="2"/>
              <a:buChar char="l"/>
            </a:pPr>
            <a:r>
              <a:rPr lang="en-US" altLang="ko-KR" sz="2400" b="1" dirty="0" smtClean="0">
                <a:latin typeface="HY동녘M" pitchFamily="18" charset="-127"/>
                <a:ea typeface="HY동녘M" pitchFamily="18" charset="-127"/>
              </a:rPr>
              <a:t>Vector Map Scale: 1:1,000,000</a:t>
            </a:r>
            <a:r>
              <a:rPr lang="ko-KR" altLang="en-US" sz="2400" b="1" dirty="0" smtClean="0">
                <a:latin typeface="HY동녘M" pitchFamily="18" charset="-127"/>
                <a:ea typeface="HY동녘M" pitchFamily="18" charset="-127"/>
              </a:rPr>
              <a:t>  </a:t>
            </a:r>
            <a:endParaRPr lang="en-US" altLang="ko-KR" sz="2400" b="1" dirty="0" smtClean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45062" name="_x87122072" descr="EMB00000d501cc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3074985"/>
            <a:ext cx="3630613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_x89215840" descr="EMB00000d501c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3914775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Establishment of GIS DB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5" descr="SK C&amp;C 도형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8113" y="3520497"/>
            <a:ext cx="3078162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5" descr="SK C&amp;C 도형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4463" y="1434522"/>
            <a:ext cx="30226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791771" y="2295825"/>
            <a:ext cx="3886743" cy="1230905"/>
          </a:xfrm>
          <a:custGeom>
            <a:avLst/>
            <a:gdLst>
              <a:gd name="G0" fmla="+- 5695 0 0"/>
              <a:gd name="G1" fmla="+- 21600 0 5695"/>
              <a:gd name="G2" fmla="*/ 5695 1 2"/>
              <a:gd name="G3" fmla="+- 21600 0 G2"/>
              <a:gd name="G4" fmla="+/ 5695 21600 2"/>
              <a:gd name="G5" fmla="+/ G1 0 2"/>
              <a:gd name="G6" fmla="*/ 21600 21600 5695"/>
              <a:gd name="G7" fmla="*/ G6 1 2"/>
              <a:gd name="G8" fmla="+- 21600 0 G7"/>
              <a:gd name="G9" fmla="*/ 21600 1 2"/>
              <a:gd name="G10" fmla="+- 5695 0 G9"/>
              <a:gd name="G11" fmla="?: G10 G8 0"/>
              <a:gd name="G12" fmla="?: G10 G7 21600"/>
              <a:gd name="T0" fmla="*/ 18752 w 21600"/>
              <a:gd name="T1" fmla="*/ 10800 h 21600"/>
              <a:gd name="T2" fmla="*/ 10800 w 21600"/>
              <a:gd name="T3" fmla="*/ 21600 h 21600"/>
              <a:gd name="T4" fmla="*/ 2848 w 21600"/>
              <a:gd name="T5" fmla="*/ 10800 h 21600"/>
              <a:gd name="T6" fmla="*/ 10800 w 21600"/>
              <a:gd name="T7" fmla="*/ 0 h 21600"/>
              <a:gd name="T8" fmla="*/ 4648 w 21600"/>
              <a:gd name="T9" fmla="*/ 4648 h 21600"/>
              <a:gd name="T10" fmla="*/ 16952 w 21600"/>
              <a:gd name="T11" fmla="*/ 169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95" y="21600"/>
                </a:lnTo>
                <a:lnTo>
                  <a:pt x="15905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CBCBCB"/>
              </a:gs>
              <a:gs pos="100000">
                <a:srgbClr val="CBCBCB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716139" y="4225384"/>
            <a:ext cx="0" cy="535921"/>
          </a:xfrm>
          <a:prstGeom prst="line">
            <a:avLst/>
          </a:prstGeom>
          <a:noFill/>
          <a:ln w="25400">
            <a:solidFill>
              <a:srgbClr val="C5C5C5"/>
            </a:solidFill>
            <a:round/>
            <a:headEnd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203502" y="4457861"/>
            <a:ext cx="3034142" cy="261843"/>
          </a:xfrm>
          <a:custGeom>
            <a:avLst/>
            <a:gdLst/>
            <a:ahLst/>
            <a:cxnLst>
              <a:cxn ang="0">
                <a:pos x="0" y="168"/>
              </a:cxn>
              <a:cxn ang="0">
                <a:pos x="0" y="0"/>
              </a:cxn>
              <a:cxn ang="0">
                <a:pos x="2394" y="0"/>
              </a:cxn>
              <a:cxn ang="0">
                <a:pos x="2394" y="216"/>
              </a:cxn>
            </a:cxnLst>
            <a:rect l="0" t="0" r="r" b="b"/>
            <a:pathLst>
              <a:path w="2394" h="216">
                <a:moveTo>
                  <a:pt x="0" y="168"/>
                </a:moveTo>
                <a:lnTo>
                  <a:pt x="0" y="0"/>
                </a:lnTo>
                <a:lnTo>
                  <a:pt x="2394" y="0"/>
                </a:lnTo>
                <a:lnTo>
                  <a:pt x="2394" y="216"/>
                </a:lnTo>
              </a:path>
            </a:pathLst>
          </a:custGeom>
          <a:noFill/>
          <a:ln w="25400" cap="flat" cmpd="sng">
            <a:solidFill>
              <a:srgbClr val="C5C5C5"/>
            </a:solidFill>
            <a:prstDash val="solid"/>
            <a:round/>
            <a:headEnd type="none" w="med" len="med"/>
            <a:tailEnd type="none" w="sm" len="sm"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76239" y="4552076"/>
            <a:ext cx="1480965" cy="1514771"/>
          </a:xfrm>
          <a:prstGeom prst="rect">
            <a:avLst/>
          </a:prstGeom>
          <a:gradFill rotWithShape="0">
            <a:gsLst>
              <a:gs pos="0">
                <a:srgbClr val="6A6A6A"/>
              </a:gs>
              <a:gs pos="100000">
                <a:srgbClr val="6A6A6A">
                  <a:gamma/>
                  <a:tint val="30196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26914" y="4822483"/>
            <a:ext cx="1380883" cy="11697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Rainfall Rate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Max Wind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Mean Wind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Weather Station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Typhoon</a:t>
            </a:r>
            <a:endParaRPr lang="ko-KR" altLang="en-US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29447" y="4597348"/>
            <a:ext cx="1380883" cy="233701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ACACA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Meteorology</a:t>
            </a:r>
            <a:endParaRPr lang="ko-KR" altLang="en-US" sz="12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966718" y="4552076"/>
            <a:ext cx="1395607" cy="1514771"/>
          </a:xfrm>
          <a:prstGeom prst="rect">
            <a:avLst/>
          </a:prstGeom>
          <a:gradFill rotWithShape="0">
            <a:gsLst>
              <a:gs pos="0">
                <a:srgbClr val="6A6A6A"/>
              </a:gs>
              <a:gs pos="100000">
                <a:srgbClr val="6A6A6A">
                  <a:gamma/>
                  <a:tint val="30196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017392" y="4822483"/>
            <a:ext cx="1300181" cy="11697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Loss of Money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Photo</a:t>
            </a:r>
          </a:p>
          <a:p>
            <a:pPr>
              <a:defRPr/>
            </a:pPr>
            <a:endParaRPr lang="en-US" altLang="ko-KR" sz="1100" b="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endParaRPr lang="en-US" altLang="ko-KR" sz="1100" b="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022460" y="4597348"/>
            <a:ext cx="1297795" cy="233701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ACACA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Damage</a:t>
            </a:r>
            <a:endParaRPr lang="ko-KR" altLang="en-US" sz="12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474662" y="4552076"/>
            <a:ext cx="1695554" cy="1514771"/>
          </a:xfrm>
          <a:prstGeom prst="rect">
            <a:avLst/>
          </a:prstGeom>
          <a:gradFill rotWithShape="0">
            <a:gsLst>
              <a:gs pos="0">
                <a:srgbClr val="6A6A6A"/>
              </a:gs>
              <a:gs pos="100000">
                <a:srgbClr val="6A6A6A">
                  <a:gamma/>
                  <a:tint val="30196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493665" y="4822483"/>
            <a:ext cx="1640310" cy="11697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marL="85725" indent="-85725">
              <a:defRPr/>
            </a:pPr>
            <a:r>
              <a:rPr lang="en-US" altLang="ko-KR" sz="1100" b="0" dirty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Map</a:t>
            </a: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r>
              <a:rPr lang="en-US" altLang="ko-KR" sz="1100" b="0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Weather Station</a:t>
            </a:r>
          </a:p>
          <a:p>
            <a:pPr>
              <a:defRPr/>
            </a:pPr>
            <a:r>
              <a:rPr lang="en-US" altLang="ko-KR" sz="1100" b="0" dirty="0" smtClean="0">
                <a:solidFill>
                  <a:srgbClr val="333399">
                    <a:lumMod val="60000"/>
                    <a:lumOff val="40000"/>
                  </a:srgbClr>
                </a:solidFill>
                <a:latin typeface="HY울릉도M" pitchFamily="18" charset="-127"/>
                <a:ea typeface="HY울릉도M" pitchFamily="18" charset="-127"/>
              </a:rPr>
              <a:t>▪ </a:t>
            </a: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Damaged Location</a:t>
            </a:r>
          </a:p>
          <a:p>
            <a:pPr>
              <a:defRPr/>
            </a:pPr>
            <a:endParaRPr lang="en-US" altLang="ko-KR" sz="1100" b="0" dirty="0" smtClean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>
              <a:defRPr/>
            </a:pPr>
            <a:endParaRPr lang="en-US" altLang="ko-KR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519002" y="4597348"/>
            <a:ext cx="1582233" cy="237371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ACACAC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12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GIS</a:t>
            </a:r>
            <a:endParaRPr lang="ko-KR" altLang="en-US" sz="12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8" name="Arc 15"/>
          <p:cNvSpPr>
            <a:spLocks/>
          </p:cNvSpPr>
          <p:nvPr/>
        </p:nvSpPr>
        <p:spPr bwMode="auto">
          <a:xfrm>
            <a:off x="633413" y="3586684"/>
            <a:ext cx="4146450" cy="728020"/>
          </a:xfrm>
          <a:custGeom>
            <a:avLst/>
            <a:gdLst>
              <a:gd name="G0" fmla="+- 21600 0 0"/>
              <a:gd name="G1" fmla="+- 284 0 0"/>
              <a:gd name="G2" fmla="+- 21600 0 0"/>
              <a:gd name="T0" fmla="*/ 43198 w 43200"/>
              <a:gd name="T1" fmla="*/ 0 h 21884"/>
              <a:gd name="T2" fmla="*/ 2 w 43200"/>
              <a:gd name="T3" fmla="*/ 27 h 21884"/>
              <a:gd name="T4" fmla="*/ 21600 w 43200"/>
              <a:gd name="T5" fmla="*/ 284 h 2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884" fill="none" extrusionOk="0">
                <a:moveTo>
                  <a:pt x="43198" y="-1"/>
                </a:moveTo>
                <a:cubicBezTo>
                  <a:pt x="43199" y="94"/>
                  <a:pt x="43200" y="189"/>
                  <a:pt x="43200" y="284"/>
                </a:cubicBezTo>
                <a:cubicBezTo>
                  <a:pt x="43200" y="12213"/>
                  <a:pt x="33529" y="21884"/>
                  <a:pt x="21600" y="21884"/>
                </a:cubicBezTo>
                <a:cubicBezTo>
                  <a:pt x="9670" y="21884"/>
                  <a:pt x="0" y="12213"/>
                  <a:pt x="0" y="284"/>
                </a:cubicBezTo>
                <a:cubicBezTo>
                  <a:pt x="-1" y="198"/>
                  <a:pt x="0" y="112"/>
                  <a:pt x="1" y="26"/>
                </a:cubicBezTo>
              </a:path>
              <a:path w="43200" h="21884" stroke="0" extrusionOk="0">
                <a:moveTo>
                  <a:pt x="43198" y="-1"/>
                </a:moveTo>
                <a:cubicBezTo>
                  <a:pt x="43199" y="94"/>
                  <a:pt x="43200" y="189"/>
                  <a:pt x="43200" y="284"/>
                </a:cubicBezTo>
                <a:cubicBezTo>
                  <a:pt x="43200" y="12213"/>
                  <a:pt x="33529" y="21884"/>
                  <a:pt x="21600" y="21884"/>
                </a:cubicBezTo>
                <a:cubicBezTo>
                  <a:pt x="9670" y="21884"/>
                  <a:pt x="0" y="12213"/>
                  <a:pt x="0" y="284"/>
                </a:cubicBezTo>
                <a:cubicBezTo>
                  <a:pt x="-1" y="198"/>
                  <a:pt x="0" y="112"/>
                  <a:pt x="1" y="26"/>
                </a:cubicBezTo>
                <a:lnTo>
                  <a:pt x="21600" y="284"/>
                </a:lnTo>
                <a:close/>
              </a:path>
            </a:pathLst>
          </a:custGeom>
          <a:gradFill rotWithShape="0">
            <a:gsLst>
              <a:gs pos="0">
                <a:srgbClr val="6A6A6A">
                  <a:gamma/>
                  <a:tint val="21176"/>
                  <a:invGamma/>
                </a:srgbClr>
              </a:gs>
              <a:gs pos="100000">
                <a:srgbClr val="6A6A6A"/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flipV="1">
            <a:off x="625811" y="2894148"/>
            <a:ext cx="4155318" cy="709667"/>
          </a:xfrm>
          <a:custGeom>
            <a:avLst/>
            <a:gdLst>
              <a:gd name="G0" fmla="+- 2490 0 0"/>
              <a:gd name="G1" fmla="+- 21600 0 2490"/>
              <a:gd name="G2" fmla="*/ 2490 1 2"/>
              <a:gd name="G3" fmla="+- 21600 0 G2"/>
              <a:gd name="G4" fmla="+/ 2490 21600 2"/>
              <a:gd name="G5" fmla="+/ G1 0 2"/>
              <a:gd name="G6" fmla="*/ 21600 21600 2490"/>
              <a:gd name="G7" fmla="*/ G6 1 2"/>
              <a:gd name="G8" fmla="+- 21600 0 G7"/>
              <a:gd name="G9" fmla="*/ 21600 1 2"/>
              <a:gd name="G10" fmla="+- 2490 0 G9"/>
              <a:gd name="G11" fmla="?: G10 G8 0"/>
              <a:gd name="G12" fmla="?: G10 G7 21600"/>
              <a:gd name="T0" fmla="*/ 20355 w 21600"/>
              <a:gd name="T1" fmla="*/ 10800 h 21600"/>
              <a:gd name="T2" fmla="*/ 10800 w 21600"/>
              <a:gd name="T3" fmla="*/ 21600 h 21600"/>
              <a:gd name="T4" fmla="*/ 1245 w 21600"/>
              <a:gd name="T5" fmla="*/ 10800 h 21600"/>
              <a:gd name="T6" fmla="*/ 10800 w 21600"/>
              <a:gd name="T7" fmla="*/ 0 h 21600"/>
              <a:gd name="T8" fmla="*/ 3045 w 21600"/>
              <a:gd name="T9" fmla="*/ 3045 h 21600"/>
              <a:gd name="T10" fmla="*/ 18555 w 21600"/>
              <a:gd name="T11" fmla="*/ 1855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490" y="21600"/>
                </a:lnTo>
                <a:lnTo>
                  <a:pt x="1911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A2A2A2">
                  <a:gamma/>
                  <a:tint val="0"/>
                  <a:invGamma/>
                </a:srgbClr>
              </a:gs>
              <a:gs pos="100000">
                <a:srgbClr val="A2A2A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flipV="1">
            <a:off x="742363" y="2134315"/>
            <a:ext cx="3886743" cy="1509877"/>
          </a:xfrm>
          <a:custGeom>
            <a:avLst/>
            <a:gdLst>
              <a:gd name="G0" fmla="+- 5695 0 0"/>
              <a:gd name="G1" fmla="+- 21600 0 5695"/>
              <a:gd name="G2" fmla="*/ 5695 1 2"/>
              <a:gd name="G3" fmla="+- 21600 0 G2"/>
              <a:gd name="G4" fmla="+/ 5695 21600 2"/>
              <a:gd name="G5" fmla="+/ G1 0 2"/>
              <a:gd name="G6" fmla="*/ 21600 21600 5695"/>
              <a:gd name="G7" fmla="*/ G6 1 2"/>
              <a:gd name="G8" fmla="+- 21600 0 G7"/>
              <a:gd name="G9" fmla="*/ 21600 1 2"/>
              <a:gd name="G10" fmla="+- 5695 0 G9"/>
              <a:gd name="G11" fmla="?: G10 G8 0"/>
              <a:gd name="G12" fmla="?: G10 G7 21600"/>
              <a:gd name="T0" fmla="*/ 18752 w 21600"/>
              <a:gd name="T1" fmla="*/ 10800 h 21600"/>
              <a:gd name="T2" fmla="*/ 10800 w 21600"/>
              <a:gd name="T3" fmla="*/ 21600 h 21600"/>
              <a:gd name="T4" fmla="*/ 2848 w 21600"/>
              <a:gd name="T5" fmla="*/ 10800 h 21600"/>
              <a:gd name="T6" fmla="*/ 10800 w 21600"/>
              <a:gd name="T7" fmla="*/ 0 h 21600"/>
              <a:gd name="T8" fmla="*/ 4648 w 21600"/>
              <a:gd name="T9" fmla="*/ 4648 h 21600"/>
              <a:gd name="T10" fmla="*/ 16952 w 21600"/>
              <a:gd name="T11" fmla="*/ 169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95" y="21600"/>
                </a:lnTo>
                <a:lnTo>
                  <a:pt x="15905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CBCBCB"/>
              </a:gs>
              <a:gs pos="100000">
                <a:srgbClr val="CBCBCB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Arc 18"/>
          <p:cNvSpPr>
            <a:spLocks/>
          </p:cNvSpPr>
          <p:nvPr/>
        </p:nvSpPr>
        <p:spPr bwMode="auto">
          <a:xfrm>
            <a:off x="763900" y="3633180"/>
            <a:ext cx="3866473" cy="594652"/>
          </a:xfrm>
          <a:custGeom>
            <a:avLst/>
            <a:gdLst>
              <a:gd name="G0" fmla="+- 21600 0 0"/>
              <a:gd name="G1" fmla="+- 284 0 0"/>
              <a:gd name="G2" fmla="+- 21600 0 0"/>
              <a:gd name="T0" fmla="*/ 43198 w 43200"/>
              <a:gd name="T1" fmla="*/ 0 h 21884"/>
              <a:gd name="T2" fmla="*/ 2 w 43200"/>
              <a:gd name="T3" fmla="*/ 27 h 21884"/>
              <a:gd name="T4" fmla="*/ 21600 w 43200"/>
              <a:gd name="T5" fmla="*/ 284 h 2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1884" fill="none" extrusionOk="0">
                <a:moveTo>
                  <a:pt x="43198" y="-1"/>
                </a:moveTo>
                <a:cubicBezTo>
                  <a:pt x="43199" y="94"/>
                  <a:pt x="43200" y="189"/>
                  <a:pt x="43200" y="284"/>
                </a:cubicBezTo>
                <a:cubicBezTo>
                  <a:pt x="43200" y="12213"/>
                  <a:pt x="33529" y="21884"/>
                  <a:pt x="21600" y="21884"/>
                </a:cubicBezTo>
                <a:cubicBezTo>
                  <a:pt x="9670" y="21884"/>
                  <a:pt x="0" y="12213"/>
                  <a:pt x="0" y="284"/>
                </a:cubicBezTo>
                <a:cubicBezTo>
                  <a:pt x="-1" y="198"/>
                  <a:pt x="0" y="112"/>
                  <a:pt x="1" y="26"/>
                </a:cubicBezTo>
              </a:path>
              <a:path w="43200" h="21884" stroke="0" extrusionOk="0">
                <a:moveTo>
                  <a:pt x="43198" y="-1"/>
                </a:moveTo>
                <a:cubicBezTo>
                  <a:pt x="43199" y="94"/>
                  <a:pt x="43200" y="189"/>
                  <a:pt x="43200" y="284"/>
                </a:cubicBezTo>
                <a:cubicBezTo>
                  <a:pt x="43200" y="12213"/>
                  <a:pt x="33529" y="21884"/>
                  <a:pt x="21600" y="21884"/>
                </a:cubicBezTo>
                <a:cubicBezTo>
                  <a:pt x="9670" y="21884"/>
                  <a:pt x="0" y="12213"/>
                  <a:pt x="0" y="284"/>
                </a:cubicBezTo>
                <a:cubicBezTo>
                  <a:pt x="-1" y="198"/>
                  <a:pt x="0" y="112"/>
                  <a:pt x="1" y="26"/>
                </a:cubicBezTo>
                <a:lnTo>
                  <a:pt x="21600" y="284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shade val="88627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10800000">
            <a:off x="1520218" y="3656428"/>
            <a:ext cx="2528663" cy="393987"/>
          </a:xfrm>
          <a:prstGeom prst="triangle">
            <a:avLst>
              <a:gd name="adj" fmla="val 49273"/>
            </a:avLst>
          </a:prstGeom>
          <a:gradFill rotWithShape="0">
            <a:gsLst>
              <a:gs pos="0">
                <a:srgbClr val="919191">
                  <a:gamma/>
                  <a:tint val="9020"/>
                  <a:invGamma/>
                </a:srgbClr>
              </a:gs>
              <a:gs pos="100000">
                <a:srgbClr val="919191"/>
              </a:gs>
            </a:gsLst>
            <a:lin ang="5400000" scaled="1"/>
          </a:gradFill>
          <a:ln w="3175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>
              <a:defRPr/>
            </a:pPr>
            <a:endParaRPr lang="ko-KR" altLang="ko-KR" sz="2400" b="0" dirty="0">
              <a:solidFill>
                <a:srgbClr val="FFFFFF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1994963" y="4027282"/>
            <a:ext cx="1553477" cy="350258"/>
          </a:xfrm>
          <a:prstGeom prst="rect">
            <a:avLst/>
          </a:prstGeom>
          <a:gradFill rotWithShape="0">
            <a:gsLst>
              <a:gs pos="0">
                <a:srgbClr val="DDDDDD">
                  <a:gamma/>
                  <a:shade val="46275"/>
                  <a:invGamma/>
                </a:srgbClr>
              </a:gs>
              <a:gs pos="50000">
                <a:srgbClr val="DDDDDD"/>
              </a:gs>
              <a:gs pos="100000">
                <a:srgbClr val="DDDDDD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369956" y="4027772"/>
            <a:ext cx="6912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o-KR" altLang="en-US" sz="12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보 안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038694" y="4076123"/>
            <a:ext cx="1466506" cy="259816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rgbClr val="C9C9C9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Information</a:t>
            </a:r>
            <a:endParaRPr lang="ko-KR" altLang="en-US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flipV="1">
            <a:off x="1130024" y="2859888"/>
            <a:ext cx="3163363" cy="791645"/>
          </a:xfrm>
          <a:custGeom>
            <a:avLst/>
            <a:gdLst>
              <a:gd name="G0" fmla="+- 3467 0 0"/>
              <a:gd name="G1" fmla="+- 21600 0 3467"/>
              <a:gd name="G2" fmla="*/ 3467 1 2"/>
              <a:gd name="G3" fmla="+- 21600 0 G2"/>
              <a:gd name="G4" fmla="+/ 3467 21600 2"/>
              <a:gd name="G5" fmla="+/ G1 0 2"/>
              <a:gd name="G6" fmla="*/ 21600 21600 3467"/>
              <a:gd name="G7" fmla="*/ G6 1 2"/>
              <a:gd name="G8" fmla="+- 21600 0 G7"/>
              <a:gd name="G9" fmla="*/ 21600 1 2"/>
              <a:gd name="G10" fmla="+- 3467 0 G9"/>
              <a:gd name="G11" fmla="?: G10 G8 0"/>
              <a:gd name="G12" fmla="?: G10 G7 21600"/>
              <a:gd name="T0" fmla="*/ 19866 w 21600"/>
              <a:gd name="T1" fmla="*/ 10800 h 21600"/>
              <a:gd name="T2" fmla="*/ 10800 w 21600"/>
              <a:gd name="T3" fmla="*/ 21600 h 21600"/>
              <a:gd name="T4" fmla="*/ 1734 w 21600"/>
              <a:gd name="T5" fmla="*/ 10800 h 21600"/>
              <a:gd name="T6" fmla="*/ 10800 w 21600"/>
              <a:gd name="T7" fmla="*/ 0 h 21600"/>
              <a:gd name="T8" fmla="*/ 3534 w 21600"/>
              <a:gd name="T9" fmla="*/ 3534 h 21600"/>
              <a:gd name="T10" fmla="*/ 18066 w 21600"/>
              <a:gd name="T11" fmla="*/ 1806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467" y="21600"/>
                </a:lnTo>
                <a:lnTo>
                  <a:pt x="1813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7" name="AutoShape 24"/>
          <p:cNvSpPr>
            <a:spLocks noChangeArrowheads="1"/>
          </p:cNvSpPr>
          <p:nvPr/>
        </p:nvSpPr>
        <p:spPr bwMode="auto">
          <a:xfrm flipV="1">
            <a:off x="800639" y="2047442"/>
            <a:ext cx="3886743" cy="254501"/>
          </a:xfrm>
          <a:custGeom>
            <a:avLst/>
            <a:gdLst>
              <a:gd name="G0" fmla="+- 5695 0 0"/>
              <a:gd name="G1" fmla="+- 21600 0 5695"/>
              <a:gd name="G2" fmla="*/ 5695 1 2"/>
              <a:gd name="G3" fmla="+- 21600 0 G2"/>
              <a:gd name="G4" fmla="+/ 5695 21600 2"/>
              <a:gd name="G5" fmla="+/ G1 0 2"/>
              <a:gd name="G6" fmla="*/ 21600 21600 5695"/>
              <a:gd name="G7" fmla="*/ G6 1 2"/>
              <a:gd name="G8" fmla="+- 21600 0 G7"/>
              <a:gd name="G9" fmla="*/ 21600 1 2"/>
              <a:gd name="G10" fmla="+- 5695 0 G9"/>
              <a:gd name="G11" fmla="?: G10 G8 0"/>
              <a:gd name="G12" fmla="?: G10 G7 21600"/>
              <a:gd name="T0" fmla="*/ 18752 w 21600"/>
              <a:gd name="T1" fmla="*/ 10800 h 21600"/>
              <a:gd name="T2" fmla="*/ 10800 w 21600"/>
              <a:gd name="T3" fmla="*/ 21600 h 21600"/>
              <a:gd name="T4" fmla="*/ 2848 w 21600"/>
              <a:gd name="T5" fmla="*/ 10800 h 21600"/>
              <a:gd name="T6" fmla="*/ 10800 w 21600"/>
              <a:gd name="T7" fmla="*/ 0 h 21600"/>
              <a:gd name="T8" fmla="*/ 4648 w 21600"/>
              <a:gd name="T9" fmla="*/ 4648 h 21600"/>
              <a:gd name="T10" fmla="*/ 16952 w 21600"/>
              <a:gd name="T11" fmla="*/ 169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95" y="21600"/>
                </a:lnTo>
                <a:lnTo>
                  <a:pt x="15905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DCDCDC">
                  <a:gamma/>
                  <a:tint val="0"/>
                  <a:invGamma/>
                </a:srgbClr>
              </a:gs>
              <a:gs pos="100000">
                <a:srgbClr val="DCDCD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2" name="그룹 30"/>
          <p:cNvGrpSpPr>
            <a:grpSpLocks/>
          </p:cNvGrpSpPr>
          <p:nvPr/>
        </p:nvGrpSpPr>
        <p:grpSpPr bwMode="auto">
          <a:xfrm>
            <a:off x="1352550" y="1799647"/>
            <a:ext cx="2800350" cy="2209800"/>
            <a:chOff x="1032655" y="7098058"/>
            <a:chExt cx="2339740" cy="1763200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29" name="Picture 14" descr="포맷변환_재해유형별 피해이력검색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32655" y="7098058"/>
              <a:ext cx="2339740" cy="17632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30" name="그림 85" descr="베트남 지도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85508" y="7429295"/>
              <a:ext cx="1886887" cy="130966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31" name="TextBox 30"/>
          <p:cNvSpPr txBox="1"/>
          <p:nvPr/>
        </p:nvSpPr>
        <p:spPr bwMode="auto">
          <a:xfrm>
            <a:off x="342901" y="1357298"/>
            <a:ext cx="4819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8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Integrated Typhoon </a:t>
            </a:r>
            <a:r>
              <a:rPr lang="en-US" altLang="ko-KR" sz="1800" dirty="0" smtClean="0">
                <a:latin typeface="HY울릉도M" pitchFamily="18" charset="-127"/>
                <a:ea typeface="HY울릉도M" pitchFamily="18" charset="-127"/>
              </a:rPr>
              <a:t>Information System</a:t>
            </a:r>
            <a:endParaRPr lang="ko-KR" altLang="en-US" sz="180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2" name="Rectangle 52"/>
          <p:cNvSpPr>
            <a:spLocks noChangeArrowheads="1"/>
          </p:cNvSpPr>
          <p:nvPr/>
        </p:nvSpPr>
        <p:spPr bwMode="auto">
          <a:xfrm>
            <a:off x="5408180" y="1482877"/>
            <a:ext cx="2047035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Example (Global Map)</a:t>
            </a:r>
            <a:endParaRPr lang="ko-KR" altLang="en-US" sz="14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3" name="그룹 50"/>
          <p:cNvGrpSpPr>
            <a:grpSpLocks/>
          </p:cNvGrpSpPr>
          <p:nvPr/>
        </p:nvGrpSpPr>
        <p:grpSpPr bwMode="auto">
          <a:xfrm>
            <a:off x="5232400" y="2115560"/>
            <a:ext cx="3622675" cy="1346200"/>
            <a:chOff x="4055979" y="2414697"/>
            <a:chExt cx="5088021" cy="1809763"/>
          </a:xfrm>
        </p:grpSpPr>
        <p:grpSp>
          <p:nvGrpSpPr>
            <p:cNvPr id="28" name="그룹 71"/>
            <p:cNvGrpSpPr>
              <a:grpSpLocks/>
            </p:cNvGrpSpPr>
            <p:nvPr/>
          </p:nvGrpSpPr>
          <p:grpSpPr bwMode="auto">
            <a:xfrm>
              <a:off x="4055979" y="2414697"/>
              <a:ext cx="2809337" cy="1809763"/>
              <a:chOff x="238154" y="3309932"/>
              <a:chExt cx="2809337" cy="1809763"/>
            </a:xfrm>
          </p:grpSpPr>
          <p:pic>
            <p:nvPicPr>
              <p:cNvPr id="38" name="Picture 3" descr="C:\DOCUME~1\cuber\LOCALS~1\Temp\Hnc\BinData\EMB0000040c213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2156" y="3320602"/>
                <a:ext cx="1605335" cy="179909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90000"/>
                  </a:schemeClr>
                </a:solidFill>
                <a:prstDash val="sysDot"/>
              </a:ln>
            </p:spPr>
          </p:pic>
          <p:pic>
            <p:nvPicPr>
              <p:cNvPr id="39" name="Picture 2" descr="C:\DOCUME~1\cuber\LOCALS~1\Temp\Hnc\BinData\EMB0000040c212f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8154" y="3309932"/>
                <a:ext cx="1275350" cy="1799092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90000"/>
                  </a:schemeClr>
                </a:solidFill>
                <a:prstDash val="sysDot"/>
              </a:ln>
            </p:spPr>
          </p:pic>
        </p:grpSp>
        <p:grpSp>
          <p:nvGrpSpPr>
            <p:cNvPr id="33" name="그룹 72"/>
            <p:cNvGrpSpPr>
              <a:grpSpLocks/>
            </p:cNvGrpSpPr>
            <p:nvPr/>
          </p:nvGrpSpPr>
          <p:grpSpPr bwMode="auto">
            <a:xfrm>
              <a:off x="6932205" y="2418966"/>
              <a:ext cx="2211795" cy="1805494"/>
              <a:chOff x="3100092" y="3371353"/>
              <a:chExt cx="2211795" cy="1805494"/>
            </a:xfrm>
          </p:grpSpPr>
          <p:pic>
            <p:nvPicPr>
              <p:cNvPr id="36" name="Picture 6" descr="C:\DOCUME~1\cuber\LOCALS~1\Temp\Hnc\BinData\EMB0000040c2132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101197" y="3371353"/>
                <a:ext cx="1210690" cy="1801226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90000"/>
                  </a:schemeClr>
                </a:solidFill>
                <a:prstDash val="sysDot"/>
              </a:ln>
            </p:spPr>
          </p:pic>
          <p:pic>
            <p:nvPicPr>
              <p:cNvPr id="37" name="Picture 5" descr="C:\DOCUME~1\cuber\LOCALS~1\Temp\Hnc\BinData\EMB0000040c2131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100092" y="3375621"/>
                <a:ext cx="1063535" cy="1801226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90000"/>
                  </a:schemeClr>
                </a:solidFill>
                <a:prstDash val="sysDot"/>
              </a:ln>
            </p:spPr>
          </p:pic>
        </p:grpSp>
      </p:grpSp>
      <p:sp>
        <p:nvSpPr>
          <p:cNvPr id="40" name="Text Box 126"/>
          <p:cNvSpPr txBox="1">
            <a:spLocks noChangeArrowheads="1"/>
          </p:cNvSpPr>
          <p:nvPr/>
        </p:nvSpPr>
        <p:spPr bwMode="auto">
          <a:xfrm>
            <a:off x="5270170" y="1775835"/>
            <a:ext cx="2470228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Vietnam, Lao, Thailand, Philippine</a:t>
            </a:r>
            <a:endParaRPr lang="ko-KR" altLang="en-US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1" name="내용 개체 틀 1"/>
          <p:cNvSpPr txBox="1">
            <a:spLocks/>
          </p:cNvSpPr>
          <p:nvPr/>
        </p:nvSpPr>
        <p:spPr>
          <a:xfrm>
            <a:off x="5251450" y="3868160"/>
            <a:ext cx="3648075" cy="2216150"/>
          </a:xfrm>
          <a:prstGeom prst="rect">
            <a:avLst/>
          </a:prstGeom>
          <a:solidFill>
            <a:srgbClr val="CCECFF"/>
          </a:solidFill>
          <a:ln>
            <a:solidFill>
              <a:srgbClr val="FFFFFF">
                <a:lumMod val="75000"/>
              </a:srgbClr>
            </a:solidFill>
          </a:ln>
        </p:spPr>
        <p:txBody>
          <a:bodyPr/>
          <a:lstStyle/>
          <a:p>
            <a:pPr marL="85725" indent="-85725">
              <a:defRPr/>
            </a:pPr>
            <a:r>
              <a:rPr lang="en-US" altLang="ko-KR" sz="7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&lt; Questionnaire </a:t>
            </a:r>
            <a:r>
              <a:rPr lang="en-US" altLang="ko-KR" sz="7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of digital map in Philippine&gt;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(1) 1: 50000 topographic map----(yes, no)--- </a:t>
            </a: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digital format (shp, tiff or Jpg else) published map (Hilton will)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(2) 1: 25000 topogrpahic map----(yes, no)---</a:t>
            </a: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digital format (shp, tiff or else)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(3) 1: 5000 topographic map for urban areas and 1: 25000</a:t>
            </a:r>
            <a:b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</a:b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for rural areas--------------(yes, no)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(4) digital elevation data----(yes, no)---</a:t>
            </a: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 resolution in meters: 30 meter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(5) land use map--- (yes, no)------ MMDA </a:t>
            </a: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   how many classes are divided into?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(6) national boundary, administration boundary? (yes, no)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r>
              <a:rPr lang="en-US" altLang="ko-KR" sz="7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(7) main highway and street map? (yes, no)</a:t>
            </a: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  <a:p>
            <a:pPr marL="85725" indent="-85725">
              <a:defRPr/>
            </a:pPr>
            <a:endParaRPr lang="en-US" altLang="ko-KR" sz="7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2" name="Rectangle 52"/>
          <p:cNvSpPr>
            <a:spLocks noChangeArrowheads="1"/>
          </p:cNvSpPr>
          <p:nvPr/>
        </p:nvSpPr>
        <p:spPr bwMode="auto">
          <a:xfrm>
            <a:off x="5375638" y="3601460"/>
            <a:ext cx="2729914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ko-KR" altLang="en-US" sz="11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Questionnaire Example for Philippine </a:t>
            </a:r>
            <a:endParaRPr lang="ko-KR" altLang="en-US" sz="11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Establishment of GIS DB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/>
        </p:nvGraphicFramePr>
        <p:xfrm>
          <a:off x="688082" y="1742650"/>
          <a:ext cx="7662913" cy="3705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1545"/>
                <a:gridCol w="792671"/>
                <a:gridCol w="792671"/>
                <a:gridCol w="792671"/>
                <a:gridCol w="792671"/>
                <a:gridCol w="792671"/>
                <a:gridCol w="792671"/>
                <a:gridCol w="792671"/>
                <a:gridCol w="792671"/>
              </a:tblGrid>
              <a:tr h="616534">
                <a:tc>
                  <a:txBody>
                    <a:bodyPr/>
                    <a:lstStyle/>
                    <a:p>
                      <a:pPr algn="ctr" latinLnBrk="1"/>
                      <a:endParaRPr lang="ko-KR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2008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2007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2006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2005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2004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2003~</a:t>
                      </a:r>
                    </a:p>
                    <a:p>
                      <a:pPr algn="ctr" latinLnBrk="1"/>
                      <a:r>
                        <a:rPr lang="en-US" altLang="ko-KR" sz="1600" b="1" dirty="0" smtClean="0"/>
                        <a:t>2000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/>
                        <a:t>Before</a:t>
                      </a:r>
                    </a:p>
                    <a:p>
                      <a:pPr algn="ctr" latinLnBrk="1"/>
                      <a:r>
                        <a:rPr lang="en-US" altLang="ko-KR" sz="1600" b="1" dirty="0" smtClean="0"/>
                        <a:t>1999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Total</a:t>
                      </a:r>
                      <a:endParaRPr lang="ko-KR" altLang="en-US" sz="1600" b="1" dirty="0" smtClean="0"/>
                    </a:p>
                    <a:p>
                      <a:pPr algn="ctr" latinLnBrk="1"/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Vietnam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94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109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337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Philippines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66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155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359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Thailand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24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Laos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6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13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err="1" smtClean="0"/>
                        <a:t>Hongkong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28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14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33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82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/>
                        <a:t>Guam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</a:t>
                      </a:r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32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  <a:tr h="4412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Total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194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80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296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61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49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79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88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847</a:t>
                      </a:r>
                      <a:endParaRPr lang="ko-KR" alt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타원 4"/>
          <p:cNvSpPr/>
          <p:nvPr/>
        </p:nvSpPr>
        <p:spPr>
          <a:xfrm>
            <a:off x="7369635" y="4864299"/>
            <a:ext cx="1060017" cy="7608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cxnSp>
        <p:nvCxnSpPr>
          <p:cNvPr id="6" name="Shape 5"/>
          <p:cNvCxnSpPr>
            <a:stCxn id="5" idx="2"/>
          </p:cNvCxnSpPr>
          <p:nvPr/>
        </p:nvCxnSpPr>
        <p:spPr>
          <a:xfrm rot="10800000" flipV="1">
            <a:off x="7024433" y="5244701"/>
            <a:ext cx="345203" cy="737588"/>
          </a:xfrm>
          <a:prstGeom prst="curvedConnector2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14876" y="5715016"/>
            <a:ext cx="292895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" dirty="0" smtClean="0"/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 smtClean="0"/>
              <a:t>Total Observed Data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" dirty="0" smtClean="0"/>
              <a:t>.</a:t>
            </a:r>
            <a:endParaRPr kumimoji="0" lang="ko-KR" altLang="en-US" sz="2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Establishment of Typhoon Related Damages DB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2938" y="2101837"/>
          <a:ext cx="5143536" cy="2970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52"/>
                <a:gridCol w="857256"/>
                <a:gridCol w="857256"/>
                <a:gridCol w="500094"/>
                <a:gridCol w="1000132"/>
                <a:gridCol w="1214446"/>
              </a:tblGrid>
              <a:tr h="5715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National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Local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Typhoon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Date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Site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Contents</a:t>
                      </a:r>
                      <a:endParaRPr lang="ko-KR" altLang="en-US" sz="1050" dirty="0"/>
                    </a:p>
                  </a:txBody>
                  <a:tcPr/>
                </a:tc>
              </a:tr>
              <a:tr h="71160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Viet Nam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err="1" smtClean="0"/>
                        <a:t>Thua</a:t>
                      </a:r>
                      <a:r>
                        <a:rPr lang="en-US" altLang="ko-KR" sz="1050" dirty="0" smtClean="0"/>
                        <a:t> </a:t>
                      </a:r>
                      <a:r>
                        <a:rPr lang="en-US" altLang="ko-KR" sz="1050" dirty="0" err="1" smtClean="0"/>
                        <a:t>Thien</a:t>
                      </a:r>
                      <a:r>
                        <a:rPr lang="en-US" altLang="ko-KR" sz="1050" dirty="0" smtClean="0"/>
                        <a:t> Hue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err="1" smtClean="0"/>
                        <a:t>Xangsane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2006.10.2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http://www.dwf.org/blog/project...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ECHO </a:t>
                      </a:r>
                      <a:r>
                        <a:rPr lang="en-US" altLang="ko-KR" sz="1050" dirty="0" err="1" smtClean="0"/>
                        <a:t>Xangsane</a:t>
                      </a:r>
                      <a:r>
                        <a:rPr lang="en-US" altLang="ko-KR" sz="1050" dirty="0" smtClean="0"/>
                        <a:t> Reconstruction</a:t>
                      </a:r>
                      <a:endParaRPr lang="ko-KR" altLang="en-US" sz="1050" dirty="0"/>
                    </a:p>
                  </a:txBody>
                  <a:tcPr/>
                </a:tc>
              </a:tr>
              <a:tr h="104403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Viet Nam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err="1" smtClean="0"/>
                        <a:t>Quang</a:t>
                      </a:r>
                      <a:r>
                        <a:rPr lang="en-US" altLang="ko-KR" sz="1050" dirty="0" smtClean="0"/>
                        <a:t> </a:t>
                      </a:r>
                      <a:r>
                        <a:rPr lang="en-US" altLang="ko-KR" sz="1050" dirty="0" err="1" smtClean="0"/>
                        <a:t>Binh</a:t>
                      </a:r>
                      <a:r>
                        <a:rPr lang="en-US" altLang="ko-KR" sz="1050" dirty="0" smtClean="0"/>
                        <a:t> 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err="1" smtClean="0"/>
                        <a:t>Lekima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2007.10.4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http://www.cbc.ca/world/story/2007/10/03/typhoon...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/>
                        <a:t>Typhoon batters one of Vietnam's poorest regions</a:t>
                      </a:r>
                      <a:endParaRPr lang="ko-KR" altLang="en-US" sz="1050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Viet Nam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SON LA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err="1" smtClean="0"/>
                        <a:t>Hagupit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2008.9.29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 smtClean="0"/>
                        <a:t>http://english.vietnamnet.vn...</a:t>
                      </a:r>
                      <a:endParaRPr lang="ko-KR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Floods claim 41 deaths in northern region</a:t>
                      </a:r>
                      <a:endParaRPr lang="ko-KR" alt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설명선 1(강조선) 4"/>
          <p:cNvSpPr/>
          <p:nvPr/>
        </p:nvSpPr>
        <p:spPr>
          <a:xfrm>
            <a:off x="6286500" y="1714487"/>
            <a:ext cx="2214563" cy="1714500"/>
          </a:xfrm>
          <a:prstGeom prst="accentCallout1">
            <a:avLst>
              <a:gd name="adj1" fmla="val 18750"/>
              <a:gd name="adj2" fmla="val -8333"/>
              <a:gd name="adj3" fmla="val 71019"/>
              <a:gd name="adj4" fmla="val -42347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6" name="Picture 9" descr="C:\DOCUME~1\cuber\LOCALS~1\Temp\Hnc\BinData\EMB00000b0c40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63" y="1643050"/>
            <a:ext cx="2343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설명선 1(강조선) 6"/>
          <p:cNvSpPr/>
          <p:nvPr/>
        </p:nvSpPr>
        <p:spPr>
          <a:xfrm>
            <a:off x="6286500" y="3571862"/>
            <a:ext cx="2214563" cy="1714500"/>
          </a:xfrm>
          <a:prstGeom prst="accentCallout1">
            <a:avLst>
              <a:gd name="adj1" fmla="val 18750"/>
              <a:gd name="adj2" fmla="val -8333"/>
              <a:gd name="adj3" fmla="val 61389"/>
              <a:gd name="adj4" fmla="val -4521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8" name="Picture 11" descr="C:\DOCUME~1\cuber\LOCALS~1\Temp\Hnc\BinData\EMB00000b0c40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3529000"/>
            <a:ext cx="2343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2938" y="5500675"/>
            <a:ext cx="7929562" cy="369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/>
              <a:t>Obtained 730</a:t>
            </a:r>
            <a:r>
              <a:rPr kumimoji="0" lang="ko-KR" altLang="en-US" b="1" dirty="0" smtClean="0"/>
              <a:t> </a:t>
            </a:r>
            <a:r>
              <a:rPr kumimoji="0" lang="en-US" altLang="ko-KR" b="1" dirty="0" smtClean="0"/>
              <a:t>Disasters Information from 14 TC Members </a:t>
            </a:r>
            <a:endParaRPr kumimoji="0" lang="ko-KR" altLang="en-US" b="1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Collecting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9190" y="1714488"/>
            <a:ext cx="346235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Weather Information</a:t>
            </a:r>
          </a:p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NOAA</a:t>
            </a:r>
          </a:p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(ftp.nce.noaa.gov)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1714488"/>
            <a:ext cx="346235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Disaster Information</a:t>
            </a:r>
          </a:p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Hong Kong Observatory</a:t>
            </a:r>
          </a:p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(www.weather.gov.hk)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740" y="2714620"/>
            <a:ext cx="2643206" cy="28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8206" y="2714620"/>
            <a:ext cx="267578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2452" y="5643578"/>
            <a:ext cx="34623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1968~Now, PDF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5643578"/>
            <a:ext cx="34623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1973~Now, TXT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Collecting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38" y="1857375"/>
            <a:ext cx="171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813" y="1857375"/>
            <a:ext cx="261143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26"/>
          <p:cNvSpPr>
            <a:spLocks noChangeArrowheads="1"/>
          </p:cNvSpPr>
          <p:nvPr/>
        </p:nvSpPr>
        <p:spPr bwMode="auto">
          <a:xfrm>
            <a:off x="785813" y="3500438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hlinkClick r:id="rId4"/>
              </a:rPr>
              <a:t>news.naver.com</a:t>
            </a:r>
            <a:endParaRPr kumimoji="0" lang="en-US" altLang="ko-KR" sz="1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27"/>
          <p:cNvSpPr>
            <a:spLocks noChangeArrowheads="1"/>
          </p:cNvSpPr>
          <p:nvPr/>
        </p:nvSpPr>
        <p:spPr bwMode="auto">
          <a:xfrm>
            <a:off x="2857500" y="3454400"/>
            <a:ext cx="2571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hlinkClick r:id="rId5"/>
              </a:rPr>
              <a:t>images.google.co.kr</a:t>
            </a:r>
            <a:endParaRPr kumimoji="0" lang="en-US" altLang="ko-KR" sz="1400" b="1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2788" y="1785938"/>
            <a:ext cx="2400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0250" y="3929063"/>
            <a:ext cx="21367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직사각형 31"/>
          <p:cNvSpPr>
            <a:spLocks noChangeArrowheads="1"/>
          </p:cNvSpPr>
          <p:nvPr/>
        </p:nvSpPr>
        <p:spPr bwMode="auto">
          <a:xfrm>
            <a:off x="5507038" y="3454400"/>
            <a:ext cx="3264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hlinkClick r:id="rId8"/>
              </a:rPr>
              <a:t>www.imageforum-diffusion.afp.com</a:t>
            </a:r>
            <a:endParaRPr kumimoji="0" lang="en-US" altLang="ko-KR" sz="1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32"/>
          <p:cNvSpPr>
            <a:spLocks noChangeArrowheads="1"/>
          </p:cNvSpPr>
          <p:nvPr/>
        </p:nvSpPr>
        <p:spPr bwMode="auto">
          <a:xfrm>
            <a:off x="2000250" y="5715000"/>
            <a:ext cx="214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hlinkClick r:id="rId9"/>
              </a:rPr>
              <a:t>www.daylife.com</a:t>
            </a:r>
            <a:endParaRPr kumimoji="0" lang="en-US" altLang="ko-KR" sz="1400" b="1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4000500"/>
            <a:ext cx="2389187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직사각형 35"/>
          <p:cNvSpPr>
            <a:spLocks noChangeArrowheads="1"/>
          </p:cNvSpPr>
          <p:nvPr/>
        </p:nvSpPr>
        <p:spPr bwMode="auto">
          <a:xfrm>
            <a:off x="4714875" y="5715000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kumimoji="0" lang="en-US" altLang="ko-KR" sz="1400" b="1">
                <a:latin typeface="맑은 고딕" pitchFamily="50" charset="-127"/>
                <a:ea typeface="맑은 고딕" pitchFamily="50" charset="-127"/>
                <a:hlinkClick r:id="rId11"/>
              </a:rPr>
              <a:t>www.flickr.com</a:t>
            </a:r>
            <a:endParaRPr kumimoji="0" lang="en-US" altLang="ko-KR" sz="14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Collecting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500035" y="1500174"/>
          <a:ext cx="8215369" cy="4890516"/>
        </p:xfrm>
        <a:graphic>
          <a:graphicData uri="http://schemas.openxmlformats.org/drawingml/2006/table">
            <a:tbl>
              <a:tblPr/>
              <a:tblGrid>
                <a:gridCol w="1633354"/>
                <a:gridCol w="6582015"/>
              </a:tblGrid>
              <a:tr h="5548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disaster code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19910101 (the date for a specific meteorological phenomena, the same to the weather information)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province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area surrounded by the first level of administration boundaries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county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area surrounded by the second level of administration boundaries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amount of damage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dollar in 2005 trans-calculated from domestic money rate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victim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the number of the dead and missing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human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the number of the wounded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flooded area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areas of flooded, m2 or the names of areas affected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house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the number of demolished (partly or wholly)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ship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the number of broken ship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farmland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the damage of agricultural lands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river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names of inundated river 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transportation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missing or broken lines, meter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other public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building or other social damage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private damage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HY동녘M" pitchFamily="18" charset="-127"/>
                          <a:ea typeface="HY동녘M" pitchFamily="18" charset="-127"/>
                        </a:rPr>
                        <a:t>estimated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Standard Format for WGTCDIS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모서리가 둥근 직사각형 23"/>
          <p:cNvSpPr/>
          <p:nvPr/>
        </p:nvSpPr>
        <p:spPr bwMode="auto">
          <a:xfrm>
            <a:off x="4263560" y="2732692"/>
            <a:ext cx="1851489" cy="2765467"/>
          </a:xfrm>
          <a:prstGeom prst="roundRect">
            <a:avLst/>
          </a:prstGeom>
          <a:gradFill rotWithShape="1">
            <a:gsLst>
              <a:gs pos="100000">
                <a:srgbClr val="61C7FF">
                  <a:alpha val="10000"/>
                </a:srgbClr>
              </a:gs>
              <a:gs pos="100000">
                <a:srgbClr val="008FD6"/>
              </a:gs>
            </a:gsLst>
            <a:lin ang="5400000" scaled="1"/>
          </a:gradFill>
          <a:ln w="9525" algn="ctr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none" lIns="215602" tIns="39200" rIns="99569" bIns="39200" anchor="ctr"/>
          <a:lstStyle/>
          <a:p>
            <a:pPr algn="ctr" defTabSz="995363">
              <a:defRPr/>
            </a:pPr>
            <a:endParaRPr lang="ko-KR" altLang="en-US" sz="1000" dirty="0">
              <a:solidFill>
                <a:srgbClr val="FFFFFF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grpSp>
        <p:nvGrpSpPr>
          <p:cNvPr id="2" name="그룹 52"/>
          <p:cNvGrpSpPr>
            <a:grpSpLocks/>
          </p:cNvGrpSpPr>
          <p:nvPr/>
        </p:nvGrpSpPr>
        <p:grpSpPr bwMode="auto">
          <a:xfrm>
            <a:off x="6243784" y="1970075"/>
            <a:ext cx="2491740" cy="3457575"/>
            <a:chOff x="6637339" y="2257432"/>
            <a:chExt cx="2492371" cy="3457568"/>
          </a:xfrm>
        </p:grpSpPr>
        <p:grpSp>
          <p:nvGrpSpPr>
            <p:cNvPr id="3" name="Group 276"/>
            <p:cNvGrpSpPr>
              <a:grpSpLocks/>
            </p:cNvGrpSpPr>
            <p:nvPr/>
          </p:nvGrpSpPr>
          <p:grpSpPr bwMode="auto">
            <a:xfrm>
              <a:off x="6637339" y="2257432"/>
              <a:ext cx="2493019" cy="3214689"/>
              <a:chOff x="255" y="4979"/>
              <a:chExt cx="3811" cy="905"/>
            </a:xfrm>
          </p:grpSpPr>
          <p:sp>
            <p:nvSpPr>
              <p:cNvPr id="50" name="Freeform 277"/>
              <p:cNvSpPr>
                <a:spLocks/>
              </p:cNvSpPr>
              <p:nvPr/>
            </p:nvSpPr>
            <p:spPr bwMode="auto">
              <a:xfrm>
                <a:off x="2456" y="5283"/>
                <a:ext cx="998" cy="191"/>
              </a:xfrm>
              <a:custGeom>
                <a:avLst/>
                <a:gdLst>
                  <a:gd name="T0" fmla="*/ 1 w 1507"/>
                  <a:gd name="T1" fmla="*/ 0 h 913"/>
                  <a:gd name="T2" fmla="*/ 0 w 1507"/>
                  <a:gd name="T3" fmla="*/ 0 h 913"/>
                  <a:gd name="T4" fmla="*/ 1 w 1507"/>
                  <a:gd name="T5" fmla="*/ 0 h 913"/>
                  <a:gd name="T6" fmla="*/ 1 w 1507"/>
                  <a:gd name="T7" fmla="*/ 0 h 913"/>
                  <a:gd name="T8" fmla="*/ 1 w 1507"/>
                  <a:gd name="T9" fmla="*/ 0 h 913"/>
                  <a:gd name="T10" fmla="*/ 1 w 1507"/>
                  <a:gd name="T11" fmla="*/ 0 h 9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07"/>
                  <a:gd name="T19" fmla="*/ 0 h 913"/>
                  <a:gd name="T20" fmla="*/ 1507 w 1507"/>
                  <a:gd name="T21" fmla="*/ 913 h 9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07" h="913">
                    <a:moveTo>
                      <a:pt x="948" y="0"/>
                    </a:moveTo>
                    <a:lnTo>
                      <a:pt x="0" y="0"/>
                    </a:lnTo>
                    <a:lnTo>
                      <a:pt x="182" y="913"/>
                    </a:lnTo>
                    <a:lnTo>
                      <a:pt x="1507" y="913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1" name="Freeform 278"/>
              <p:cNvSpPr>
                <a:spLocks/>
              </p:cNvSpPr>
              <p:nvPr/>
            </p:nvSpPr>
            <p:spPr bwMode="auto">
              <a:xfrm>
                <a:off x="2345" y="5102"/>
                <a:ext cx="532" cy="71"/>
              </a:xfrm>
              <a:custGeom>
                <a:avLst/>
                <a:gdLst>
                  <a:gd name="T0" fmla="*/ 0 w 803"/>
                  <a:gd name="T1" fmla="*/ 0 h 335"/>
                  <a:gd name="T2" fmla="*/ 1 w 803"/>
                  <a:gd name="T3" fmla="*/ 0 h 335"/>
                  <a:gd name="T4" fmla="*/ 1 w 803"/>
                  <a:gd name="T5" fmla="*/ 0 h 335"/>
                  <a:gd name="T6" fmla="*/ 1 w 803"/>
                  <a:gd name="T7" fmla="*/ 0 h 335"/>
                  <a:gd name="T8" fmla="*/ 0 w 803"/>
                  <a:gd name="T9" fmla="*/ 0 h 335"/>
                  <a:gd name="T10" fmla="*/ 0 w 803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3"/>
                  <a:gd name="T19" fmla="*/ 0 h 335"/>
                  <a:gd name="T20" fmla="*/ 803 w 803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3" h="335">
                    <a:moveTo>
                      <a:pt x="0" y="0"/>
                    </a:moveTo>
                    <a:lnTo>
                      <a:pt x="73" y="335"/>
                    </a:lnTo>
                    <a:lnTo>
                      <a:pt x="803" y="335"/>
                    </a:lnTo>
                    <a:lnTo>
                      <a:pt x="59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2" name="Freeform 279"/>
              <p:cNvSpPr>
                <a:spLocks/>
              </p:cNvSpPr>
              <p:nvPr/>
            </p:nvSpPr>
            <p:spPr bwMode="auto">
              <a:xfrm>
                <a:off x="2296" y="5017"/>
                <a:ext cx="354" cy="40"/>
              </a:xfrm>
              <a:custGeom>
                <a:avLst/>
                <a:gdLst>
                  <a:gd name="T0" fmla="*/ 1 w 535"/>
                  <a:gd name="T1" fmla="*/ 0 h 190"/>
                  <a:gd name="T2" fmla="*/ 1 w 535"/>
                  <a:gd name="T3" fmla="*/ 0 h 190"/>
                  <a:gd name="T4" fmla="*/ 0 w 535"/>
                  <a:gd name="T5" fmla="*/ 0 h 190"/>
                  <a:gd name="T6" fmla="*/ 1 w 535"/>
                  <a:gd name="T7" fmla="*/ 0 h 190"/>
                  <a:gd name="T8" fmla="*/ 1 w 535"/>
                  <a:gd name="T9" fmla="*/ 0 h 190"/>
                  <a:gd name="T10" fmla="*/ 1 w 535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5"/>
                  <a:gd name="T19" fmla="*/ 0 h 190"/>
                  <a:gd name="T20" fmla="*/ 535 w 535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5" h="190">
                    <a:moveTo>
                      <a:pt x="535" y="190"/>
                    </a:moveTo>
                    <a:lnTo>
                      <a:pt x="426" y="0"/>
                    </a:lnTo>
                    <a:lnTo>
                      <a:pt x="0" y="0"/>
                    </a:lnTo>
                    <a:lnTo>
                      <a:pt x="37" y="190"/>
                    </a:lnTo>
                    <a:lnTo>
                      <a:pt x="535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3" name="Freeform 280"/>
              <p:cNvSpPr>
                <a:spLocks/>
              </p:cNvSpPr>
              <p:nvPr/>
            </p:nvSpPr>
            <p:spPr bwMode="auto">
              <a:xfrm>
                <a:off x="1660" y="5017"/>
                <a:ext cx="364" cy="40"/>
              </a:xfrm>
              <a:custGeom>
                <a:avLst/>
                <a:gdLst>
                  <a:gd name="T0" fmla="*/ 1 w 547"/>
                  <a:gd name="T1" fmla="*/ 0 h 190"/>
                  <a:gd name="T2" fmla="*/ 1 w 547"/>
                  <a:gd name="T3" fmla="*/ 0 h 190"/>
                  <a:gd name="T4" fmla="*/ 1 w 547"/>
                  <a:gd name="T5" fmla="*/ 0 h 190"/>
                  <a:gd name="T6" fmla="*/ 0 w 547"/>
                  <a:gd name="T7" fmla="*/ 0 h 190"/>
                  <a:gd name="T8" fmla="*/ 1 w 547"/>
                  <a:gd name="T9" fmla="*/ 0 h 190"/>
                  <a:gd name="T10" fmla="*/ 1 w 547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7"/>
                  <a:gd name="T19" fmla="*/ 0 h 190"/>
                  <a:gd name="T20" fmla="*/ 547 w 547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7" h="190">
                    <a:moveTo>
                      <a:pt x="511" y="190"/>
                    </a:moveTo>
                    <a:lnTo>
                      <a:pt x="547" y="0"/>
                    </a:lnTo>
                    <a:lnTo>
                      <a:pt x="109" y="0"/>
                    </a:lnTo>
                    <a:lnTo>
                      <a:pt x="0" y="190"/>
                    </a:lnTo>
                    <a:lnTo>
                      <a:pt x="511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4" name="Freeform 281"/>
              <p:cNvSpPr>
                <a:spLocks/>
              </p:cNvSpPr>
              <p:nvPr/>
            </p:nvSpPr>
            <p:spPr bwMode="auto">
              <a:xfrm>
                <a:off x="857" y="5283"/>
                <a:ext cx="998" cy="191"/>
              </a:xfrm>
              <a:custGeom>
                <a:avLst/>
                <a:gdLst>
                  <a:gd name="T0" fmla="*/ 0 w 1508"/>
                  <a:gd name="T1" fmla="*/ 0 h 913"/>
                  <a:gd name="T2" fmla="*/ 1 w 1508"/>
                  <a:gd name="T3" fmla="*/ 0 h 913"/>
                  <a:gd name="T4" fmla="*/ 1 w 1508"/>
                  <a:gd name="T5" fmla="*/ 0 h 913"/>
                  <a:gd name="T6" fmla="*/ 1 w 1508"/>
                  <a:gd name="T7" fmla="*/ 0 h 913"/>
                  <a:gd name="T8" fmla="*/ 0 w 1508"/>
                  <a:gd name="T9" fmla="*/ 0 h 913"/>
                  <a:gd name="T10" fmla="*/ 0 w 1508"/>
                  <a:gd name="T11" fmla="*/ 0 h 9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08"/>
                  <a:gd name="T19" fmla="*/ 0 h 913"/>
                  <a:gd name="T20" fmla="*/ 1508 w 1508"/>
                  <a:gd name="T21" fmla="*/ 913 h 9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08" h="913">
                    <a:moveTo>
                      <a:pt x="0" y="913"/>
                    </a:moveTo>
                    <a:lnTo>
                      <a:pt x="1325" y="913"/>
                    </a:lnTo>
                    <a:lnTo>
                      <a:pt x="1508" y="0"/>
                    </a:lnTo>
                    <a:lnTo>
                      <a:pt x="559" y="0"/>
                    </a:lnTo>
                    <a:lnTo>
                      <a:pt x="0" y="91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5" name="Freeform 282"/>
              <p:cNvSpPr>
                <a:spLocks/>
              </p:cNvSpPr>
              <p:nvPr/>
            </p:nvSpPr>
            <p:spPr bwMode="auto">
              <a:xfrm>
                <a:off x="1437" y="5102"/>
                <a:ext cx="529" cy="71"/>
              </a:xfrm>
              <a:custGeom>
                <a:avLst/>
                <a:gdLst>
                  <a:gd name="T0" fmla="*/ 1 w 803"/>
                  <a:gd name="T1" fmla="*/ 0 h 335"/>
                  <a:gd name="T2" fmla="*/ 0 w 803"/>
                  <a:gd name="T3" fmla="*/ 0 h 335"/>
                  <a:gd name="T4" fmla="*/ 1 w 803"/>
                  <a:gd name="T5" fmla="*/ 0 h 335"/>
                  <a:gd name="T6" fmla="*/ 1 w 803"/>
                  <a:gd name="T7" fmla="*/ 0 h 335"/>
                  <a:gd name="T8" fmla="*/ 1 w 803"/>
                  <a:gd name="T9" fmla="*/ 0 h 335"/>
                  <a:gd name="T10" fmla="*/ 1 w 803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03"/>
                  <a:gd name="T19" fmla="*/ 0 h 335"/>
                  <a:gd name="T20" fmla="*/ 803 w 803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03" h="335">
                    <a:moveTo>
                      <a:pt x="207" y="0"/>
                    </a:moveTo>
                    <a:lnTo>
                      <a:pt x="0" y="335"/>
                    </a:lnTo>
                    <a:lnTo>
                      <a:pt x="742" y="335"/>
                    </a:lnTo>
                    <a:lnTo>
                      <a:pt x="803" y="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6" name="Freeform 283"/>
              <p:cNvSpPr>
                <a:spLocks/>
              </p:cNvSpPr>
              <p:nvPr/>
            </p:nvSpPr>
            <p:spPr bwMode="auto">
              <a:xfrm>
                <a:off x="2456" y="5283"/>
                <a:ext cx="121" cy="191"/>
              </a:xfrm>
              <a:custGeom>
                <a:avLst/>
                <a:gdLst>
                  <a:gd name="T0" fmla="*/ 0 w 182"/>
                  <a:gd name="T1" fmla="*/ 0 h 913"/>
                  <a:gd name="T2" fmla="*/ 1 w 182"/>
                  <a:gd name="T3" fmla="*/ 0 h 913"/>
                  <a:gd name="T4" fmla="*/ 1 w 182"/>
                  <a:gd name="T5" fmla="*/ 0 h 913"/>
                  <a:gd name="T6" fmla="*/ 0 w 182"/>
                  <a:gd name="T7" fmla="*/ 0 h 913"/>
                  <a:gd name="T8" fmla="*/ 0 w 182"/>
                  <a:gd name="T9" fmla="*/ 0 h 913"/>
                  <a:gd name="T10" fmla="*/ 0 w 182"/>
                  <a:gd name="T11" fmla="*/ 0 h 9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2"/>
                  <a:gd name="T19" fmla="*/ 0 h 913"/>
                  <a:gd name="T20" fmla="*/ 182 w 182"/>
                  <a:gd name="T21" fmla="*/ 913 h 9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2" h="913">
                    <a:moveTo>
                      <a:pt x="0" y="0"/>
                    </a:moveTo>
                    <a:lnTo>
                      <a:pt x="182" y="9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7" name="Freeform 284"/>
              <p:cNvSpPr>
                <a:spLocks/>
              </p:cNvSpPr>
              <p:nvPr/>
            </p:nvSpPr>
            <p:spPr bwMode="auto">
              <a:xfrm>
                <a:off x="2345" y="5102"/>
                <a:ext cx="49" cy="71"/>
              </a:xfrm>
              <a:custGeom>
                <a:avLst/>
                <a:gdLst>
                  <a:gd name="T0" fmla="*/ 0 w 73"/>
                  <a:gd name="T1" fmla="*/ 0 h 335"/>
                  <a:gd name="T2" fmla="*/ 1 w 73"/>
                  <a:gd name="T3" fmla="*/ 0 h 335"/>
                  <a:gd name="T4" fmla="*/ 1 w 73"/>
                  <a:gd name="T5" fmla="*/ 0 h 335"/>
                  <a:gd name="T6" fmla="*/ 0 w 73"/>
                  <a:gd name="T7" fmla="*/ 0 h 335"/>
                  <a:gd name="T8" fmla="*/ 0 w 73"/>
                  <a:gd name="T9" fmla="*/ 0 h 335"/>
                  <a:gd name="T10" fmla="*/ 0 w 73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"/>
                  <a:gd name="T19" fmla="*/ 0 h 335"/>
                  <a:gd name="T20" fmla="*/ 73 w 73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" h="335">
                    <a:moveTo>
                      <a:pt x="0" y="0"/>
                    </a:moveTo>
                    <a:lnTo>
                      <a:pt x="61" y="335"/>
                    </a:lnTo>
                    <a:lnTo>
                      <a:pt x="73" y="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8" name="Freeform 285"/>
              <p:cNvSpPr>
                <a:spLocks/>
              </p:cNvSpPr>
              <p:nvPr/>
            </p:nvSpPr>
            <p:spPr bwMode="auto">
              <a:xfrm>
                <a:off x="3085" y="5283"/>
                <a:ext cx="369" cy="191"/>
              </a:xfrm>
              <a:custGeom>
                <a:avLst/>
                <a:gdLst>
                  <a:gd name="T0" fmla="*/ 1 w 559"/>
                  <a:gd name="T1" fmla="*/ 0 h 913"/>
                  <a:gd name="T2" fmla="*/ 1 w 559"/>
                  <a:gd name="T3" fmla="*/ 0 h 913"/>
                  <a:gd name="T4" fmla="*/ 0 w 559"/>
                  <a:gd name="T5" fmla="*/ 0 h 913"/>
                  <a:gd name="T6" fmla="*/ 0 w 559"/>
                  <a:gd name="T7" fmla="*/ 0 h 913"/>
                  <a:gd name="T8" fmla="*/ 1 w 559"/>
                  <a:gd name="T9" fmla="*/ 0 h 913"/>
                  <a:gd name="T10" fmla="*/ 1 w 559"/>
                  <a:gd name="T11" fmla="*/ 0 h 9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9"/>
                  <a:gd name="T19" fmla="*/ 0 h 913"/>
                  <a:gd name="T20" fmla="*/ 559 w 559"/>
                  <a:gd name="T21" fmla="*/ 913 h 9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9" h="913">
                    <a:moveTo>
                      <a:pt x="559" y="913"/>
                    </a:moveTo>
                    <a:lnTo>
                      <a:pt x="559" y="913"/>
                    </a:lnTo>
                    <a:lnTo>
                      <a:pt x="0" y="0"/>
                    </a:lnTo>
                    <a:lnTo>
                      <a:pt x="559" y="91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59" name="Freeform 286"/>
              <p:cNvSpPr>
                <a:spLocks/>
              </p:cNvSpPr>
              <p:nvPr/>
            </p:nvSpPr>
            <p:spPr bwMode="auto">
              <a:xfrm>
                <a:off x="1002" y="5017"/>
                <a:ext cx="451" cy="40"/>
              </a:xfrm>
              <a:custGeom>
                <a:avLst/>
                <a:gdLst>
                  <a:gd name="T0" fmla="*/ 1 w 681"/>
                  <a:gd name="T1" fmla="*/ 0 h 190"/>
                  <a:gd name="T2" fmla="*/ 1 w 681"/>
                  <a:gd name="T3" fmla="*/ 0 h 190"/>
                  <a:gd name="T4" fmla="*/ 1 w 681"/>
                  <a:gd name="T5" fmla="*/ 0 h 190"/>
                  <a:gd name="T6" fmla="*/ 0 w 681"/>
                  <a:gd name="T7" fmla="*/ 0 h 190"/>
                  <a:gd name="T8" fmla="*/ 1 w 681"/>
                  <a:gd name="T9" fmla="*/ 0 h 190"/>
                  <a:gd name="T10" fmla="*/ 1 w 681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1"/>
                  <a:gd name="T19" fmla="*/ 0 h 190"/>
                  <a:gd name="T20" fmla="*/ 681 w 681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1" h="190">
                    <a:moveTo>
                      <a:pt x="498" y="190"/>
                    </a:moveTo>
                    <a:lnTo>
                      <a:pt x="681" y="0"/>
                    </a:lnTo>
                    <a:lnTo>
                      <a:pt x="267" y="0"/>
                    </a:lnTo>
                    <a:lnTo>
                      <a:pt x="0" y="190"/>
                    </a:lnTo>
                    <a:lnTo>
                      <a:pt x="498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0" name="Freeform 287"/>
              <p:cNvSpPr>
                <a:spLocks/>
              </p:cNvSpPr>
              <p:nvPr/>
            </p:nvSpPr>
            <p:spPr bwMode="auto">
              <a:xfrm>
                <a:off x="255" y="5283"/>
                <a:ext cx="354" cy="110"/>
              </a:xfrm>
              <a:custGeom>
                <a:avLst/>
                <a:gdLst>
                  <a:gd name="T0" fmla="*/ 0 w 535"/>
                  <a:gd name="T1" fmla="*/ 0 h 524"/>
                  <a:gd name="T2" fmla="*/ 1 w 535"/>
                  <a:gd name="T3" fmla="*/ 0 h 524"/>
                  <a:gd name="T4" fmla="*/ 0 w 535"/>
                  <a:gd name="T5" fmla="*/ 0 h 524"/>
                  <a:gd name="T6" fmla="*/ 0 w 535"/>
                  <a:gd name="T7" fmla="*/ 0 h 524"/>
                  <a:gd name="T8" fmla="*/ 0 w 535"/>
                  <a:gd name="T9" fmla="*/ 0 h 5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5"/>
                  <a:gd name="T16" fmla="*/ 0 h 524"/>
                  <a:gd name="T17" fmla="*/ 535 w 535"/>
                  <a:gd name="T18" fmla="*/ 524 h 5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5" h="524">
                    <a:moveTo>
                      <a:pt x="0" y="524"/>
                    </a:moveTo>
                    <a:lnTo>
                      <a:pt x="535" y="0"/>
                    </a:lnTo>
                    <a:lnTo>
                      <a:pt x="0" y="0"/>
                    </a:lnTo>
                    <a:lnTo>
                      <a:pt x="0" y="52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1" name="Freeform 288"/>
              <p:cNvSpPr>
                <a:spLocks/>
              </p:cNvSpPr>
              <p:nvPr/>
            </p:nvSpPr>
            <p:spPr bwMode="auto">
              <a:xfrm>
                <a:off x="480" y="5102"/>
                <a:ext cx="699" cy="71"/>
              </a:xfrm>
              <a:custGeom>
                <a:avLst/>
                <a:gdLst>
                  <a:gd name="T0" fmla="*/ 1 w 1058"/>
                  <a:gd name="T1" fmla="*/ 0 h 335"/>
                  <a:gd name="T2" fmla="*/ 0 w 1058"/>
                  <a:gd name="T3" fmla="*/ 0 h 335"/>
                  <a:gd name="T4" fmla="*/ 1 w 1058"/>
                  <a:gd name="T5" fmla="*/ 0 h 335"/>
                  <a:gd name="T6" fmla="*/ 1 w 1058"/>
                  <a:gd name="T7" fmla="*/ 0 h 335"/>
                  <a:gd name="T8" fmla="*/ 1 w 1058"/>
                  <a:gd name="T9" fmla="*/ 0 h 335"/>
                  <a:gd name="T10" fmla="*/ 1 w 1058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8"/>
                  <a:gd name="T19" fmla="*/ 0 h 335"/>
                  <a:gd name="T20" fmla="*/ 1058 w 1058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8" h="335">
                    <a:moveTo>
                      <a:pt x="475" y="0"/>
                    </a:moveTo>
                    <a:lnTo>
                      <a:pt x="0" y="335"/>
                    </a:lnTo>
                    <a:lnTo>
                      <a:pt x="718" y="335"/>
                    </a:lnTo>
                    <a:lnTo>
                      <a:pt x="1058" y="0"/>
                    </a:lnTo>
                    <a:lnTo>
                      <a:pt x="475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2" name="Freeform 289"/>
              <p:cNvSpPr>
                <a:spLocks/>
              </p:cNvSpPr>
              <p:nvPr/>
            </p:nvSpPr>
            <p:spPr bwMode="auto">
              <a:xfrm>
                <a:off x="2859" y="5017"/>
                <a:ext cx="451" cy="40"/>
              </a:xfrm>
              <a:custGeom>
                <a:avLst/>
                <a:gdLst>
                  <a:gd name="T0" fmla="*/ 1 w 681"/>
                  <a:gd name="T1" fmla="*/ 0 h 190"/>
                  <a:gd name="T2" fmla="*/ 1 w 681"/>
                  <a:gd name="T3" fmla="*/ 0 h 190"/>
                  <a:gd name="T4" fmla="*/ 0 w 681"/>
                  <a:gd name="T5" fmla="*/ 0 h 190"/>
                  <a:gd name="T6" fmla="*/ 1 w 681"/>
                  <a:gd name="T7" fmla="*/ 0 h 190"/>
                  <a:gd name="T8" fmla="*/ 1 w 681"/>
                  <a:gd name="T9" fmla="*/ 0 h 190"/>
                  <a:gd name="T10" fmla="*/ 1 w 681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1"/>
                  <a:gd name="T19" fmla="*/ 0 h 190"/>
                  <a:gd name="T20" fmla="*/ 681 w 681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1" h="190">
                    <a:moveTo>
                      <a:pt x="681" y="190"/>
                    </a:moveTo>
                    <a:lnTo>
                      <a:pt x="413" y="0"/>
                    </a:lnTo>
                    <a:lnTo>
                      <a:pt x="0" y="0"/>
                    </a:lnTo>
                    <a:lnTo>
                      <a:pt x="194" y="190"/>
                    </a:lnTo>
                    <a:lnTo>
                      <a:pt x="681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3" name="Freeform 290"/>
              <p:cNvSpPr>
                <a:spLocks/>
              </p:cNvSpPr>
              <p:nvPr/>
            </p:nvSpPr>
            <p:spPr bwMode="auto">
              <a:xfrm>
                <a:off x="3704" y="5283"/>
                <a:ext cx="362" cy="110"/>
              </a:xfrm>
              <a:custGeom>
                <a:avLst/>
                <a:gdLst>
                  <a:gd name="T0" fmla="*/ 1 w 548"/>
                  <a:gd name="T1" fmla="*/ 0 h 524"/>
                  <a:gd name="T2" fmla="*/ 1 w 548"/>
                  <a:gd name="T3" fmla="*/ 0 h 524"/>
                  <a:gd name="T4" fmla="*/ 0 w 548"/>
                  <a:gd name="T5" fmla="*/ 0 h 524"/>
                  <a:gd name="T6" fmla="*/ 1 w 548"/>
                  <a:gd name="T7" fmla="*/ 0 h 524"/>
                  <a:gd name="T8" fmla="*/ 1 w 548"/>
                  <a:gd name="T9" fmla="*/ 0 h 5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8"/>
                  <a:gd name="T16" fmla="*/ 0 h 524"/>
                  <a:gd name="T17" fmla="*/ 548 w 548"/>
                  <a:gd name="T18" fmla="*/ 524 h 5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8" h="524">
                    <a:moveTo>
                      <a:pt x="548" y="524"/>
                    </a:moveTo>
                    <a:lnTo>
                      <a:pt x="548" y="0"/>
                    </a:lnTo>
                    <a:lnTo>
                      <a:pt x="0" y="0"/>
                    </a:lnTo>
                    <a:lnTo>
                      <a:pt x="548" y="52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4" name="Freeform 291"/>
              <p:cNvSpPr>
                <a:spLocks/>
              </p:cNvSpPr>
              <p:nvPr/>
            </p:nvSpPr>
            <p:spPr bwMode="auto">
              <a:xfrm>
                <a:off x="3134" y="5102"/>
                <a:ext cx="699" cy="71"/>
              </a:xfrm>
              <a:custGeom>
                <a:avLst/>
                <a:gdLst>
                  <a:gd name="T0" fmla="*/ 1 w 1058"/>
                  <a:gd name="T1" fmla="*/ 0 h 335"/>
                  <a:gd name="T2" fmla="*/ 1 w 1058"/>
                  <a:gd name="T3" fmla="*/ 0 h 335"/>
                  <a:gd name="T4" fmla="*/ 1 w 1058"/>
                  <a:gd name="T5" fmla="*/ 0 h 335"/>
                  <a:gd name="T6" fmla="*/ 0 w 1058"/>
                  <a:gd name="T7" fmla="*/ 0 h 335"/>
                  <a:gd name="T8" fmla="*/ 1 w 1058"/>
                  <a:gd name="T9" fmla="*/ 0 h 335"/>
                  <a:gd name="T10" fmla="*/ 1 w 1058"/>
                  <a:gd name="T11" fmla="*/ 0 h 3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8"/>
                  <a:gd name="T19" fmla="*/ 0 h 335"/>
                  <a:gd name="T20" fmla="*/ 1058 w 1058"/>
                  <a:gd name="T21" fmla="*/ 335 h 3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8" h="335">
                    <a:moveTo>
                      <a:pt x="341" y="335"/>
                    </a:moveTo>
                    <a:lnTo>
                      <a:pt x="1058" y="335"/>
                    </a:lnTo>
                    <a:lnTo>
                      <a:pt x="584" y="0"/>
                    </a:lnTo>
                    <a:lnTo>
                      <a:pt x="0" y="0"/>
                    </a:lnTo>
                    <a:lnTo>
                      <a:pt x="341" y="335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5" name="Freeform 292"/>
              <p:cNvSpPr>
                <a:spLocks/>
              </p:cNvSpPr>
              <p:nvPr/>
            </p:nvSpPr>
            <p:spPr bwMode="auto">
              <a:xfrm>
                <a:off x="255" y="5102"/>
                <a:ext cx="119" cy="23"/>
              </a:xfrm>
              <a:custGeom>
                <a:avLst/>
                <a:gdLst>
                  <a:gd name="T0" fmla="*/ 0 w 182"/>
                  <a:gd name="T1" fmla="*/ 0 h 109"/>
                  <a:gd name="T2" fmla="*/ 0 w 182"/>
                  <a:gd name="T3" fmla="*/ 0 h 109"/>
                  <a:gd name="T4" fmla="*/ 1 w 182"/>
                  <a:gd name="T5" fmla="*/ 0 h 109"/>
                  <a:gd name="T6" fmla="*/ 0 w 182"/>
                  <a:gd name="T7" fmla="*/ 0 h 109"/>
                  <a:gd name="T8" fmla="*/ 0 w 182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"/>
                  <a:gd name="T16" fmla="*/ 0 h 109"/>
                  <a:gd name="T17" fmla="*/ 182 w 182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" h="109">
                    <a:moveTo>
                      <a:pt x="0" y="0"/>
                    </a:moveTo>
                    <a:lnTo>
                      <a:pt x="0" y="109"/>
                    </a:lnTo>
                    <a:lnTo>
                      <a:pt x="18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6" name="Freeform 293"/>
              <p:cNvSpPr>
                <a:spLocks/>
              </p:cNvSpPr>
              <p:nvPr/>
            </p:nvSpPr>
            <p:spPr bwMode="auto">
              <a:xfrm>
                <a:off x="328" y="5017"/>
                <a:ext cx="539" cy="40"/>
              </a:xfrm>
              <a:custGeom>
                <a:avLst/>
                <a:gdLst>
                  <a:gd name="T0" fmla="*/ 1 w 815"/>
                  <a:gd name="T1" fmla="*/ 0 h 190"/>
                  <a:gd name="T2" fmla="*/ 1 w 815"/>
                  <a:gd name="T3" fmla="*/ 0 h 190"/>
                  <a:gd name="T4" fmla="*/ 1 w 815"/>
                  <a:gd name="T5" fmla="*/ 0 h 190"/>
                  <a:gd name="T6" fmla="*/ 0 w 815"/>
                  <a:gd name="T7" fmla="*/ 0 h 190"/>
                  <a:gd name="T8" fmla="*/ 1 w 815"/>
                  <a:gd name="T9" fmla="*/ 0 h 190"/>
                  <a:gd name="T10" fmla="*/ 1 w 815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5"/>
                  <a:gd name="T19" fmla="*/ 0 h 190"/>
                  <a:gd name="T20" fmla="*/ 815 w 815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5" h="190">
                    <a:moveTo>
                      <a:pt x="475" y="190"/>
                    </a:moveTo>
                    <a:lnTo>
                      <a:pt x="815" y="0"/>
                    </a:lnTo>
                    <a:lnTo>
                      <a:pt x="402" y="0"/>
                    </a:lnTo>
                    <a:lnTo>
                      <a:pt x="0" y="190"/>
                    </a:lnTo>
                    <a:lnTo>
                      <a:pt x="475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7" name="Freeform 294"/>
              <p:cNvSpPr>
                <a:spLocks/>
              </p:cNvSpPr>
              <p:nvPr/>
            </p:nvSpPr>
            <p:spPr bwMode="auto">
              <a:xfrm>
                <a:off x="3937" y="5102"/>
                <a:ext cx="129" cy="23"/>
              </a:xfrm>
              <a:custGeom>
                <a:avLst/>
                <a:gdLst>
                  <a:gd name="T0" fmla="*/ 1 w 195"/>
                  <a:gd name="T1" fmla="*/ 0 h 109"/>
                  <a:gd name="T2" fmla="*/ 1 w 195"/>
                  <a:gd name="T3" fmla="*/ 0 h 109"/>
                  <a:gd name="T4" fmla="*/ 0 w 195"/>
                  <a:gd name="T5" fmla="*/ 0 h 109"/>
                  <a:gd name="T6" fmla="*/ 1 w 195"/>
                  <a:gd name="T7" fmla="*/ 0 h 109"/>
                  <a:gd name="T8" fmla="*/ 1 w 195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"/>
                  <a:gd name="T16" fmla="*/ 0 h 109"/>
                  <a:gd name="T17" fmla="*/ 195 w 195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" h="109">
                    <a:moveTo>
                      <a:pt x="195" y="109"/>
                    </a:moveTo>
                    <a:lnTo>
                      <a:pt x="195" y="0"/>
                    </a:lnTo>
                    <a:lnTo>
                      <a:pt x="0" y="0"/>
                    </a:lnTo>
                    <a:lnTo>
                      <a:pt x="195" y="109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8" name="Freeform 295"/>
              <p:cNvSpPr>
                <a:spLocks/>
              </p:cNvSpPr>
              <p:nvPr/>
            </p:nvSpPr>
            <p:spPr bwMode="auto">
              <a:xfrm>
                <a:off x="3447" y="5017"/>
                <a:ext cx="539" cy="40"/>
              </a:xfrm>
              <a:custGeom>
                <a:avLst/>
                <a:gdLst>
                  <a:gd name="T0" fmla="*/ 1 w 815"/>
                  <a:gd name="T1" fmla="*/ 0 h 190"/>
                  <a:gd name="T2" fmla="*/ 1 w 815"/>
                  <a:gd name="T3" fmla="*/ 0 h 190"/>
                  <a:gd name="T4" fmla="*/ 0 w 815"/>
                  <a:gd name="T5" fmla="*/ 0 h 190"/>
                  <a:gd name="T6" fmla="*/ 1 w 815"/>
                  <a:gd name="T7" fmla="*/ 0 h 190"/>
                  <a:gd name="T8" fmla="*/ 1 w 815"/>
                  <a:gd name="T9" fmla="*/ 0 h 190"/>
                  <a:gd name="T10" fmla="*/ 1 w 815"/>
                  <a:gd name="T11" fmla="*/ 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5"/>
                  <a:gd name="T19" fmla="*/ 0 h 190"/>
                  <a:gd name="T20" fmla="*/ 815 w 815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5" h="190">
                    <a:moveTo>
                      <a:pt x="815" y="190"/>
                    </a:moveTo>
                    <a:lnTo>
                      <a:pt x="414" y="0"/>
                    </a:lnTo>
                    <a:lnTo>
                      <a:pt x="0" y="0"/>
                    </a:lnTo>
                    <a:lnTo>
                      <a:pt x="341" y="190"/>
                    </a:lnTo>
                    <a:lnTo>
                      <a:pt x="815" y="19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69" name="Freeform 296"/>
              <p:cNvSpPr>
                <a:spLocks/>
              </p:cNvSpPr>
              <p:nvPr/>
            </p:nvSpPr>
            <p:spPr bwMode="auto">
              <a:xfrm>
                <a:off x="4010" y="5017"/>
                <a:ext cx="56" cy="6"/>
              </a:xfrm>
              <a:custGeom>
                <a:avLst/>
                <a:gdLst>
                  <a:gd name="T0" fmla="*/ 1 w 86"/>
                  <a:gd name="T1" fmla="*/ 0 h 27"/>
                  <a:gd name="T2" fmla="*/ 0 w 86"/>
                  <a:gd name="T3" fmla="*/ 0 h 27"/>
                  <a:gd name="T4" fmla="*/ 1 w 86"/>
                  <a:gd name="T5" fmla="*/ 0 h 27"/>
                  <a:gd name="T6" fmla="*/ 1 w 86"/>
                  <a:gd name="T7" fmla="*/ 0 h 27"/>
                  <a:gd name="T8" fmla="*/ 1 w 86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"/>
                  <a:gd name="T16" fmla="*/ 0 h 27"/>
                  <a:gd name="T17" fmla="*/ 86 w 8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" h="27">
                    <a:moveTo>
                      <a:pt x="86" y="0"/>
                    </a:moveTo>
                    <a:lnTo>
                      <a:pt x="0" y="0"/>
                    </a:lnTo>
                    <a:lnTo>
                      <a:pt x="86" y="27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0" name="Freeform 297"/>
              <p:cNvSpPr>
                <a:spLocks/>
              </p:cNvSpPr>
              <p:nvPr/>
            </p:nvSpPr>
            <p:spPr bwMode="auto">
              <a:xfrm>
                <a:off x="255" y="5017"/>
                <a:ext cx="49" cy="6"/>
              </a:xfrm>
              <a:custGeom>
                <a:avLst/>
                <a:gdLst>
                  <a:gd name="T0" fmla="*/ 0 w 73"/>
                  <a:gd name="T1" fmla="*/ 0 h 27"/>
                  <a:gd name="T2" fmla="*/ 0 w 73"/>
                  <a:gd name="T3" fmla="*/ 0 h 27"/>
                  <a:gd name="T4" fmla="*/ 1 w 73"/>
                  <a:gd name="T5" fmla="*/ 0 h 27"/>
                  <a:gd name="T6" fmla="*/ 0 w 73"/>
                  <a:gd name="T7" fmla="*/ 0 h 27"/>
                  <a:gd name="T8" fmla="*/ 0 w 73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27"/>
                  <a:gd name="T17" fmla="*/ 73 w 73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27">
                    <a:moveTo>
                      <a:pt x="0" y="0"/>
                    </a:moveTo>
                    <a:lnTo>
                      <a:pt x="0" y="27"/>
                    </a:lnTo>
                    <a:lnTo>
                      <a:pt x="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4" name="Group 298"/>
              <p:cNvGrpSpPr>
                <a:grpSpLocks/>
              </p:cNvGrpSpPr>
              <p:nvPr/>
            </p:nvGrpSpPr>
            <p:grpSpPr bwMode="auto">
              <a:xfrm>
                <a:off x="2020" y="4992"/>
                <a:ext cx="271" cy="25"/>
                <a:chOff x="2677" y="63"/>
                <a:chExt cx="411" cy="118"/>
              </a:xfrm>
            </p:grpSpPr>
            <p:sp>
              <p:nvSpPr>
                <p:cNvPr id="113" name="Freeform 299"/>
                <p:cNvSpPr>
                  <a:spLocks/>
                </p:cNvSpPr>
                <p:nvPr/>
              </p:nvSpPr>
              <p:spPr bwMode="auto">
                <a:xfrm>
                  <a:off x="2677" y="63"/>
                  <a:ext cx="400" cy="118"/>
                </a:xfrm>
                <a:custGeom>
                  <a:avLst/>
                  <a:gdLst>
                    <a:gd name="T0" fmla="*/ 401 w 401"/>
                    <a:gd name="T1" fmla="*/ 118 h 118"/>
                    <a:gd name="T2" fmla="*/ 377 w 401"/>
                    <a:gd name="T3" fmla="*/ 0 h 118"/>
                    <a:gd name="T4" fmla="*/ 24 w 401"/>
                    <a:gd name="T5" fmla="*/ 0 h 118"/>
                    <a:gd name="T6" fmla="*/ 0 w 401"/>
                    <a:gd name="T7" fmla="*/ 118 h 118"/>
                    <a:gd name="T8" fmla="*/ 401 w 401"/>
                    <a:gd name="T9" fmla="*/ 118 h 118"/>
                    <a:gd name="T10" fmla="*/ 401 w 401"/>
                    <a:gd name="T11" fmla="*/ 118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01"/>
                    <a:gd name="T19" fmla="*/ 0 h 118"/>
                    <a:gd name="T20" fmla="*/ 401 w 401"/>
                    <a:gd name="T21" fmla="*/ 118 h 1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01" h="118">
                      <a:moveTo>
                        <a:pt x="401" y="118"/>
                      </a:moveTo>
                      <a:lnTo>
                        <a:pt x="377" y="0"/>
                      </a:lnTo>
                      <a:lnTo>
                        <a:pt x="24" y="0"/>
                      </a:lnTo>
                      <a:lnTo>
                        <a:pt x="0" y="118"/>
                      </a:lnTo>
                      <a:lnTo>
                        <a:pt x="401" y="11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14" name="Freeform 300"/>
                <p:cNvSpPr>
                  <a:spLocks/>
                </p:cNvSpPr>
                <p:nvPr/>
              </p:nvSpPr>
              <p:spPr bwMode="auto">
                <a:xfrm>
                  <a:off x="3051" y="63"/>
                  <a:ext cx="37" cy="118"/>
                </a:xfrm>
                <a:custGeom>
                  <a:avLst/>
                  <a:gdLst>
                    <a:gd name="T0" fmla="*/ 36 w 36"/>
                    <a:gd name="T1" fmla="*/ 118 h 118"/>
                    <a:gd name="T2" fmla="*/ 12 w 36"/>
                    <a:gd name="T3" fmla="*/ 0 h 118"/>
                    <a:gd name="T4" fmla="*/ 0 w 36"/>
                    <a:gd name="T5" fmla="*/ 0 h 118"/>
                    <a:gd name="T6" fmla="*/ 24 w 36"/>
                    <a:gd name="T7" fmla="*/ 118 h 118"/>
                    <a:gd name="T8" fmla="*/ 36 w 36"/>
                    <a:gd name="T9" fmla="*/ 118 h 118"/>
                    <a:gd name="T10" fmla="*/ 36 w 36"/>
                    <a:gd name="T11" fmla="*/ 118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6"/>
                    <a:gd name="T19" fmla="*/ 0 h 118"/>
                    <a:gd name="T20" fmla="*/ 36 w 36"/>
                    <a:gd name="T21" fmla="*/ 118 h 1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6" h="118">
                      <a:moveTo>
                        <a:pt x="36" y="118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24" y="118"/>
                      </a:lnTo>
                      <a:lnTo>
                        <a:pt x="36" y="11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72" name="Freeform 301"/>
              <p:cNvSpPr>
                <a:spLocks/>
              </p:cNvSpPr>
              <p:nvPr/>
            </p:nvSpPr>
            <p:spPr bwMode="auto">
              <a:xfrm>
                <a:off x="1454" y="4992"/>
                <a:ext cx="328" cy="25"/>
              </a:xfrm>
              <a:custGeom>
                <a:avLst/>
                <a:gdLst>
                  <a:gd name="T0" fmla="*/ 1 w 498"/>
                  <a:gd name="T1" fmla="*/ 0 h 118"/>
                  <a:gd name="T2" fmla="*/ 1 w 498"/>
                  <a:gd name="T3" fmla="*/ 0 h 118"/>
                  <a:gd name="T4" fmla="*/ 1 w 498"/>
                  <a:gd name="T5" fmla="*/ 0 h 118"/>
                  <a:gd name="T6" fmla="*/ 0 w 498"/>
                  <a:gd name="T7" fmla="*/ 0 h 118"/>
                  <a:gd name="T8" fmla="*/ 1 w 498"/>
                  <a:gd name="T9" fmla="*/ 0 h 118"/>
                  <a:gd name="T10" fmla="*/ 1 w 498"/>
                  <a:gd name="T11" fmla="*/ 0 h 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8"/>
                  <a:gd name="T19" fmla="*/ 0 h 118"/>
                  <a:gd name="T20" fmla="*/ 498 w 498"/>
                  <a:gd name="T21" fmla="*/ 118 h 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8" h="118">
                    <a:moveTo>
                      <a:pt x="425" y="118"/>
                    </a:moveTo>
                    <a:lnTo>
                      <a:pt x="498" y="0"/>
                    </a:lnTo>
                    <a:lnTo>
                      <a:pt x="121" y="0"/>
                    </a:lnTo>
                    <a:lnTo>
                      <a:pt x="0" y="118"/>
                    </a:lnTo>
                    <a:lnTo>
                      <a:pt x="425" y="1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5" name="Group 302"/>
              <p:cNvGrpSpPr>
                <a:grpSpLocks/>
              </p:cNvGrpSpPr>
              <p:nvPr/>
            </p:nvGrpSpPr>
            <p:grpSpPr bwMode="auto">
              <a:xfrm>
                <a:off x="2527" y="4992"/>
                <a:ext cx="330" cy="25"/>
                <a:chOff x="3440" y="63"/>
                <a:chExt cx="501" cy="118"/>
              </a:xfrm>
            </p:grpSpPr>
            <p:sp>
              <p:nvSpPr>
                <p:cNvPr id="111" name="Freeform 303"/>
                <p:cNvSpPr>
                  <a:spLocks/>
                </p:cNvSpPr>
                <p:nvPr/>
              </p:nvSpPr>
              <p:spPr bwMode="auto">
                <a:xfrm>
                  <a:off x="3451" y="63"/>
                  <a:ext cx="490" cy="118"/>
                </a:xfrm>
                <a:custGeom>
                  <a:avLst/>
                  <a:gdLst>
                    <a:gd name="T0" fmla="*/ 487 w 487"/>
                    <a:gd name="T1" fmla="*/ 118 h 118"/>
                    <a:gd name="T2" fmla="*/ 365 w 487"/>
                    <a:gd name="T3" fmla="*/ 0 h 118"/>
                    <a:gd name="T4" fmla="*/ 0 w 487"/>
                    <a:gd name="T5" fmla="*/ 0 h 118"/>
                    <a:gd name="T6" fmla="*/ 61 w 487"/>
                    <a:gd name="T7" fmla="*/ 118 h 118"/>
                    <a:gd name="T8" fmla="*/ 487 w 487"/>
                    <a:gd name="T9" fmla="*/ 118 h 118"/>
                    <a:gd name="T10" fmla="*/ 487 w 487"/>
                    <a:gd name="T11" fmla="*/ 118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7"/>
                    <a:gd name="T19" fmla="*/ 0 h 118"/>
                    <a:gd name="T20" fmla="*/ 487 w 487"/>
                    <a:gd name="T21" fmla="*/ 118 h 1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7" h="118">
                      <a:moveTo>
                        <a:pt x="487" y="118"/>
                      </a:moveTo>
                      <a:lnTo>
                        <a:pt x="365" y="0"/>
                      </a:lnTo>
                      <a:lnTo>
                        <a:pt x="0" y="0"/>
                      </a:lnTo>
                      <a:lnTo>
                        <a:pt x="61" y="118"/>
                      </a:lnTo>
                      <a:lnTo>
                        <a:pt x="487" y="11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12" name="Freeform 304"/>
                <p:cNvSpPr>
                  <a:spLocks/>
                </p:cNvSpPr>
                <p:nvPr/>
              </p:nvSpPr>
              <p:spPr bwMode="auto">
                <a:xfrm>
                  <a:off x="3440" y="63"/>
                  <a:ext cx="74" cy="118"/>
                </a:xfrm>
                <a:custGeom>
                  <a:avLst/>
                  <a:gdLst>
                    <a:gd name="T0" fmla="*/ 73 w 73"/>
                    <a:gd name="T1" fmla="*/ 118 h 118"/>
                    <a:gd name="T2" fmla="*/ 12 w 73"/>
                    <a:gd name="T3" fmla="*/ 0 h 118"/>
                    <a:gd name="T4" fmla="*/ 0 w 73"/>
                    <a:gd name="T5" fmla="*/ 0 h 118"/>
                    <a:gd name="T6" fmla="*/ 73 w 73"/>
                    <a:gd name="T7" fmla="*/ 118 h 118"/>
                    <a:gd name="T8" fmla="*/ 73 w 73"/>
                    <a:gd name="T9" fmla="*/ 118 h 118"/>
                    <a:gd name="T10" fmla="*/ 73 w 73"/>
                    <a:gd name="T11" fmla="*/ 118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3"/>
                    <a:gd name="T19" fmla="*/ 0 h 118"/>
                    <a:gd name="T20" fmla="*/ 73 w 73"/>
                    <a:gd name="T21" fmla="*/ 118 h 1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3" h="118">
                      <a:moveTo>
                        <a:pt x="73" y="118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73" y="118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74" name="Freeform 305"/>
              <p:cNvSpPr>
                <a:spLocks/>
              </p:cNvSpPr>
              <p:nvPr/>
            </p:nvSpPr>
            <p:spPr bwMode="auto">
              <a:xfrm>
                <a:off x="866" y="4992"/>
                <a:ext cx="418" cy="25"/>
              </a:xfrm>
              <a:custGeom>
                <a:avLst/>
                <a:gdLst>
                  <a:gd name="T0" fmla="*/ 1 w 632"/>
                  <a:gd name="T1" fmla="*/ 0 h 118"/>
                  <a:gd name="T2" fmla="*/ 1 w 632"/>
                  <a:gd name="T3" fmla="*/ 0 h 118"/>
                  <a:gd name="T4" fmla="*/ 1 w 632"/>
                  <a:gd name="T5" fmla="*/ 0 h 118"/>
                  <a:gd name="T6" fmla="*/ 0 w 632"/>
                  <a:gd name="T7" fmla="*/ 0 h 118"/>
                  <a:gd name="T8" fmla="*/ 1 w 632"/>
                  <a:gd name="T9" fmla="*/ 0 h 118"/>
                  <a:gd name="T10" fmla="*/ 1 w 632"/>
                  <a:gd name="T11" fmla="*/ 0 h 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2"/>
                  <a:gd name="T19" fmla="*/ 0 h 118"/>
                  <a:gd name="T20" fmla="*/ 632 w 632"/>
                  <a:gd name="T21" fmla="*/ 118 h 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2" h="118">
                    <a:moveTo>
                      <a:pt x="474" y="118"/>
                    </a:moveTo>
                    <a:lnTo>
                      <a:pt x="632" y="0"/>
                    </a:lnTo>
                    <a:lnTo>
                      <a:pt x="207" y="0"/>
                    </a:lnTo>
                    <a:lnTo>
                      <a:pt x="0" y="118"/>
                    </a:lnTo>
                    <a:lnTo>
                      <a:pt x="474" y="1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5" name="Freeform 306"/>
              <p:cNvSpPr>
                <a:spLocks/>
              </p:cNvSpPr>
              <p:nvPr/>
            </p:nvSpPr>
            <p:spPr bwMode="auto">
              <a:xfrm>
                <a:off x="3029" y="4992"/>
                <a:ext cx="418" cy="25"/>
              </a:xfrm>
              <a:custGeom>
                <a:avLst/>
                <a:gdLst>
                  <a:gd name="T0" fmla="*/ 1 w 632"/>
                  <a:gd name="T1" fmla="*/ 0 h 118"/>
                  <a:gd name="T2" fmla="*/ 1 w 632"/>
                  <a:gd name="T3" fmla="*/ 0 h 118"/>
                  <a:gd name="T4" fmla="*/ 0 w 632"/>
                  <a:gd name="T5" fmla="*/ 0 h 118"/>
                  <a:gd name="T6" fmla="*/ 1 w 632"/>
                  <a:gd name="T7" fmla="*/ 0 h 118"/>
                  <a:gd name="T8" fmla="*/ 1 w 632"/>
                  <a:gd name="T9" fmla="*/ 0 h 118"/>
                  <a:gd name="T10" fmla="*/ 1 w 632"/>
                  <a:gd name="T11" fmla="*/ 0 h 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2"/>
                  <a:gd name="T19" fmla="*/ 0 h 118"/>
                  <a:gd name="T20" fmla="*/ 632 w 632"/>
                  <a:gd name="T21" fmla="*/ 118 h 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2" h="118">
                    <a:moveTo>
                      <a:pt x="632" y="118"/>
                    </a:moveTo>
                    <a:lnTo>
                      <a:pt x="426" y="0"/>
                    </a:lnTo>
                    <a:lnTo>
                      <a:pt x="0" y="0"/>
                    </a:lnTo>
                    <a:lnTo>
                      <a:pt x="158" y="118"/>
                    </a:lnTo>
                    <a:lnTo>
                      <a:pt x="632" y="1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6" name="Freeform 307"/>
              <p:cNvSpPr>
                <a:spLocks/>
              </p:cNvSpPr>
              <p:nvPr/>
            </p:nvSpPr>
            <p:spPr bwMode="auto">
              <a:xfrm>
                <a:off x="3558" y="4992"/>
                <a:ext cx="451" cy="25"/>
              </a:xfrm>
              <a:custGeom>
                <a:avLst/>
                <a:gdLst>
                  <a:gd name="T0" fmla="*/ 1 w 681"/>
                  <a:gd name="T1" fmla="*/ 0 h 118"/>
                  <a:gd name="T2" fmla="*/ 1 w 681"/>
                  <a:gd name="T3" fmla="*/ 0 h 118"/>
                  <a:gd name="T4" fmla="*/ 0 w 681"/>
                  <a:gd name="T5" fmla="*/ 0 h 118"/>
                  <a:gd name="T6" fmla="*/ 1 w 681"/>
                  <a:gd name="T7" fmla="*/ 0 h 118"/>
                  <a:gd name="T8" fmla="*/ 1 w 681"/>
                  <a:gd name="T9" fmla="*/ 0 h 118"/>
                  <a:gd name="T10" fmla="*/ 1 w 681"/>
                  <a:gd name="T11" fmla="*/ 0 h 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1"/>
                  <a:gd name="T19" fmla="*/ 0 h 118"/>
                  <a:gd name="T20" fmla="*/ 681 w 681"/>
                  <a:gd name="T21" fmla="*/ 118 h 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1" h="118">
                    <a:moveTo>
                      <a:pt x="681" y="118"/>
                    </a:moveTo>
                    <a:lnTo>
                      <a:pt x="402" y="0"/>
                    </a:lnTo>
                    <a:lnTo>
                      <a:pt x="0" y="0"/>
                    </a:lnTo>
                    <a:lnTo>
                      <a:pt x="244" y="118"/>
                    </a:lnTo>
                    <a:lnTo>
                      <a:pt x="681" y="1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7" name="Freeform 308"/>
              <p:cNvSpPr>
                <a:spLocks/>
              </p:cNvSpPr>
              <p:nvPr/>
            </p:nvSpPr>
            <p:spPr bwMode="auto">
              <a:xfrm>
                <a:off x="303" y="4992"/>
                <a:ext cx="451" cy="25"/>
              </a:xfrm>
              <a:custGeom>
                <a:avLst/>
                <a:gdLst>
                  <a:gd name="T0" fmla="*/ 1 w 681"/>
                  <a:gd name="T1" fmla="*/ 0 h 118"/>
                  <a:gd name="T2" fmla="*/ 1 w 681"/>
                  <a:gd name="T3" fmla="*/ 0 h 118"/>
                  <a:gd name="T4" fmla="*/ 1 w 681"/>
                  <a:gd name="T5" fmla="*/ 0 h 118"/>
                  <a:gd name="T6" fmla="*/ 0 w 681"/>
                  <a:gd name="T7" fmla="*/ 0 h 118"/>
                  <a:gd name="T8" fmla="*/ 1 w 681"/>
                  <a:gd name="T9" fmla="*/ 0 h 118"/>
                  <a:gd name="T10" fmla="*/ 1 w 681"/>
                  <a:gd name="T11" fmla="*/ 0 h 1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1"/>
                  <a:gd name="T19" fmla="*/ 0 h 118"/>
                  <a:gd name="T20" fmla="*/ 681 w 681"/>
                  <a:gd name="T21" fmla="*/ 118 h 1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1" h="118">
                    <a:moveTo>
                      <a:pt x="438" y="118"/>
                    </a:moveTo>
                    <a:lnTo>
                      <a:pt x="681" y="0"/>
                    </a:lnTo>
                    <a:lnTo>
                      <a:pt x="280" y="0"/>
                    </a:lnTo>
                    <a:lnTo>
                      <a:pt x="0" y="118"/>
                    </a:lnTo>
                    <a:lnTo>
                      <a:pt x="438" y="1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8" name="Freeform 309"/>
              <p:cNvSpPr>
                <a:spLocks/>
              </p:cNvSpPr>
              <p:nvPr/>
            </p:nvSpPr>
            <p:spPr bwMode="auto">
              <a:xfrm>
                <a:off x="4056" y="4992"/>
                <a:ext cx="10" cy="2"/>
              </a:xfrm>
              <a:custGeom>
                <a:avLst/>
                <a:gdLst>
                  <a:gd name="T0" fmla="*/ 1 w 13"/>
                  <a:gd name="T1" fmla="*/ 0 h 9"/>
                  <a:gd name="T2" fmla="*/ 1 w 13"/>
                  <a:gd name="T3" fmla="*/ 0 h 9"/>
                  <a:gd name="T4" fmla="*/ 0 w 13"/>
                  <a:gd name="T5" fmla="*/ 0 h 9"/>
                  <a:gd name="T6" fmla="*/ 1 w 13"/>
                  <a:gd name="T7" fmla="*/ 0 h 9"/>
                  <a:gd name="T8" fmla="*/ 1 w 13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9"/>
                  <a:gd name="T17" fmla="*/ 13 w 13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9">
                    <a:moveTo>
                      <a:pt x="13" y="9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79" name="Freeform 310"/>
              <p:cNvSpPr>
                <a:spLocks/>
              </p:cNvSpPr>
              <p:nvPr/>
            </p:nvSpPr>
            <p:spPr bwMode="auto">
              <a:xfrm>
                <a:off x="255" y="4992"/>
                <a:ext cx="0" cy="2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0 h 9"/>
                  <a:gd name="T6" fmla="*/ 0 w 1"/>
                  <a:gd name="T7" fmla="*/ 0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0"/>
                    </a:move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6" name="Group 311"/>
              <p:cNvGrpSpPr>
                <a:grpSpLocks/>
              </p:cNvGrpSpPr>
              <p:nvPr/>
            </p:nvGrpSpPr>
            <p:grpSpPr bwMode="auto">
              <a:xfrm>
                <a:off x="1966" y="5058"/>
                <a:ext cx="379" cy="45"/>
                <a:chOff x="2588" y="372"/>
                <a:chExt cx="574" cy="215"/>
              </a:xfrm>
            </p:grpSpPr>
            <p:sp>
              <p:nvSpPr>
                <p:cNvPr id="109" name="Freeform 312"/>
                <p:cNvSpPr>
                  <a:spLocks/>
                </p:cNvSpPr>
                <p:nvPr/>
              </p:nvSpPr>
              <p:spPr bwMode="auto">
                <a:xfrm>
                  <a:off x="2588" y="372"/>
                  <a:ext cx="574" cy="215"/>
                </a:xfrm>
                <a:custGeom>
                  <a:avLst/>
                  <a:gdLst>
                    <a:gd name="T0" fmla="*/ 571 w 571"/>
                    <a:gd name="T1" fmla="*/ 216 h 216"/>
                    <a:gd name="T2" fmla="*/ 523 w 571"/>
                    <a:gd name="T3" fmla="*/ 0 h 216"/>
                    <a:gd name="T4" fmla="*/ 49 w 571"/>
                    <a:gd name="T5" fmla="*/ 0 h 216"/>
                    <a:gd name="T6" fmla="*/ 0 w 571"/>
                    <a:gd name="T7" fmla="*/ 216 h 216"/>
                    <a:gd name="T8" fmla="*/ 571 w 571"/>
                    <a:gd name="T9" fmla="*/ 216 h 216"/>
                    <a:gd name="T10" fmla="*/ 571 w 571"/>
                    <a:gd name="T11" fmla="*/ 216 h 2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1"/>
                    <a:gd name="T19" fmla="*/ 0 h 216"/>
                    <a:gd name="T20" fmla="*/ 571 w 571"/>
                    <a:gd name="T21" fmla="*/ 216 h 2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1" h="216">
                      <a:moveTo>
                        <a:pt x="571" y="216"/>
                      </a:moveTo>
                      <a:lnTo>
                        <a:pt x="523" y="0"/>
                      </a:lnTo>
                      <a:lnTo>
                        <a:pt x="49" y="0"/>
                      </a:lnTo>
                      <a:lnTo>
                        <a:pt x="0" y="216"/>
                      </a:lnTo>
                      <a:lnTo>
                        <a:pt x="571" y="216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10" name="Freeform 313"/>
                <p:cNvSpPr>
                  <a:spLocks/>
                </p:cNvSpPr>
                <p:nvPr/>
              </p:nvSpPr>
              <p:spPr bwMode="auto">
                <a:xfrm>
                  <a:off x="3114" y="372"/>
                  <a:ext cx="48" cy="215"/>
                </a:xfrm>
                <a:custGeom>
                  <a:avLst/>
                  <a:gdLst>
                    <a:gd name="T0" fmla="*/ 48 w 48"/>
                    <a:gd name="T1" fmla="*/ 216 h 216"/>
                    <a:gd name="T2" fmla="*/ 12 w 48"/>
                    <a:gd name="T3" fmla="*/ 0 h 216"/>
                    <a:gd name="T4" fmla="*/ 0 w 48"/>
                    <a:gd name="T5" fmla="*/ 0 h 216"/>
                    <a:gd name="T6" fmla="*/ 48 w 48"/>
                    <a:gd name="T7" fmla="*/ 216 h 216"/>
                    <a:gd name="T8" fmla="*/ 48 w 48"/>
                    <a:gd name="T9" fmla="*/ 216 h 216"/>
                    <a:gd name="T10" fmla="*/ 48 w 48"/>
                    <a:gd name="T11" fmla="*/ 216 h 2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216"/>
                    <a:gd name="T20" fmla="*/ 48 w 48"/>
                    <a:gd name="T21" fmla="*/ 216 h 2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216">
                      <a:moveTo>
                        <a:pt x="48" y="216"/>
                      </a:move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48" y="216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81" name="Freeform 314"/>
              <p:cNvSpPr>
                <a:spLocks/>
              </p:cNvSpPr>
              <p:nvPr/>
            </p:nvSpPr>
            <p:spPr bwMode="auto">
              <a:xfrm>
                <a:off x="1180" y="5057"/>
                <a:ext cx="481" cy="45"/>
              </a:xfrm>
              <a:custGeom>
                <a:avLst/>
                <a:gdLst>
                  <a:gd name="T0" fmla="*/ 1 w 730"/>
                  <a:gd name="T1" fmla="*/ 0 h 216"/>
                  <a:gd name="T2" fmla="*/ 1 w 730"/>
                  <a:gd name="T3" fmla="*/ 0 h 216"/>
                  <a:gd name="T4" fmla="*/ 1 w 730"/>
                  <a:gd name="T5" fmla="*/ 0 h 216"/>
                  <a:gd name="T6" fmla="*/ 0 w 730"/>
                  <a:gd name="T7" fmla="*/ 0 h 216"/>
                  <a:gd name="T8" fmla="*/ 1 w 730"/>
                  <a:gd name="T9" fmla="*/ 0 h 216"/>
                  <a:gd name="T10" fmla="*/ 1 w 730"/>
                  <a:gd name="T11" fmla="*/ 0 h 2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30"/>
                  <a:gd name="T19" fmla="*/ 0 h 216"/>
                  <a:gd name="T20" fmla="*/ 730 w 730"/>
                  <a:gd name="T21" fmla="*/ 216 h 2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30" h="216">
                    <a:moveTo>
                      <a:pt x="596" y="216"/>
                    </a:moveTo>
                    <a:lnTo>
                      <a:pt x="730" y="0"/>
                    </a:lnTo>
                    <a:lnTo>
                      <a:pt x="231" y="0"/>
                    </a:lnTo>
                    <a:lnTo>
                      <a:pt x="0" y="216"/>
                    </a:lnTo>
                    <a:lnTo>
                      <a:pt x="596" y="2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2" name="Freeform 315"/>
              <p:cNvSpPr>
                <a:spLocks/>
              </p:cNvSpPr>
              <p:nvPr/>
            </p:nvSpPr>
            <p:spPr bwMode="auto">
              <a:xfrm>
                <a:off x="2660" y="5057"/>
                <a:ext cx="473" cy="45"/>
              </a:xfrm>
              <a:custGeom>
                <a:avLst/>
                <a:gdLst>
                  <a:gd name="T0" fmla="*/ 1 w 717"/>
                  <a:gd name="T1" fmla="*/ 0 h 216"/>
                  <a:gd name="T2" fmla="*/ 1 w 717"/>
                  <a:gd name="T3" fmla="*/ 0 h 216"/>
                  <a:gd name="T4" fmla="*/ 0 w 717"/>
                  <a:gd name="T5" fmla="*/ 0 h 216"/>
                  <a:gd name="T6" fmla="*/ 1 w 717"/>
                  <a:gd name="T7" fmla="*/ 0 h 216"/>
                  <a:gd name="T8" fmla="*/ 1 w 717"/>
                  <a:gd name="T9" fmla="*/ 0 h 216"/>
                  <a:gd name="T10" fmla="*/ 1 w 717"/>
                  <a:gd name="T11" fmla="*/ 0 h 2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7"/>
                  <a:gd name="T19" fmla="*/ 0 h 216"/>
                  <a:gd name="T20" fmla="*/ 717 w 717"/>
                  <a:gd name="T21" fmla="*/ 216 h 2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7" h="216">
                    <a:moveTo>
                      <a:pt x="717" y="216"/>
                    </a:moveTo>
                    <a:lnTo>
                      <a:pt x="498" y="0"/>
                    </a:lnTo>
                    <a:lnTo>
                      <a:pt x="0" y="0"/>
                    </a:lnTo>
                    <a:lnTo>
                      <a:pt x="133" y="216"/>
                    </a:lnTo>
                    <a:lnTo>
                      <a:pt x="717" y="2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3" name="Freeform 316"/>
              <p:cNvSpPr>
                <a:spLocks/>
              </p:cNvSpPr>
              <p:nvPr/>
            </p:nvSpPr>
            <p:spPr bwMode="auto">
              <a:xfrm>
                <a:off x="2650" y="5057"/>
                <a:ext cx="95" cy="45"/>
              </a:xfrm>
              <a:custGeom>
                <a:avLst/>
                <a:gdLst>
                  <a:gd name="T0" fmla="*/ 1 w 146"/>
                  <a:gd name="T1" fmla="*/ 0 h 216"/>
                  <a:gd name="T2" fmla="*/ 1 w 146"/>
                  <a:gd name="T3" fmla="*/ 0 h 216"/>
                  <a:gd name="T4" fmla="*/ 0 w 146"/>
                  <a:gd name="T5" fmla="*/ 0 h 216"/>
                  <a:gd name="T6" fmla="*/ 1 w 146"/>
                  <a:gd name="T7" fmla="*/ 0 h 216"/>
                  <a:gd name="T8" fmla="*/ 1 w 146"/>
                  <a:gd name="T9" fmla="*/ 0 h 216"/>
                  <a:gd name="T10" fmla="*/ 1 w 146"/>
                  <a:gd name="T11" fmla="*/ 0 h 2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216"/>
                  <a:gd name="T20" fmla="*/ 146 w 146"/>
                  <a:gd name="T21" fmla="*/ 216 h 2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216">
                    <a:moveTo>
                      <a:pt x="146" y="216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134" y="216"/>
                    </a:lnTo>
                    <a:lnTo>
                      <a:pt x="146" y="2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4" name="Freeform 317"/>
              <p:cNvSpPr>
                <a:spLocks/>
              </p:cNvSpPr>
              <p:nvPr/>
            </p:nvSpPr>
            <p:spPr bwMode="auto">
              <a:xfrm>
                <a:off x="374" y="5057"/>
                <a:ext cx="629" cy="45"/>
              </a:xfrm>
              <a:custGeom>
                <a:avLst/>
                <a:gdLst>
                  <a:gd name="T0" fmla="*/ 1 w 949"/>
                  <a:gd name="T1" fmla="*/ 0 h 216"/>
                  <a:gd name="T2" fmla="*/ 0 w 949"/>
                  <a:gd name="T3" fmla="*/ 0 h 216"/>
                  <a:gd name="T4" fmla="*/ 1 w 949"/>
                  <a:gd name="T5" fmla="*/ 0 h 216"/>
                  <a:gd name="T6" fmla="*/ 1 w 949"/>
                  <a:gd name="T7" fmla="*/ 0 h 216"/>
                  <a:gd name="T8" fmla="*/ 1 w 949"/>
                  <a:gd name="T9" fmla="*/ 0 h 216"/>
                  <a:gd name="T10" fmla="*/ 1 w 949"/>
                  <a:gd name="T11" fmla="*/ 0 h 2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9"/>
                  <a:gd name="T19" fmla="*/ 0 h 216"/>
                  <a:gd name="T20" fmla="*/ 949 w 949"/>
                  <a:gd name="T21" fmla="*/ 216 h 2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9" h="216">
                    <a:moveTo>
                      <a:pt x="402" y="0"/>
                    </a:moveTo>
                    <a:lnTo>
                      <a:pt x="0" y="216"/>
                    </a:lnTo>
                    <a:lnTo>
                      <a:pt x="633" y="216"/>
                    </a:lnTo>
                    <a:lnTo>
                      <a:pt x="949" y="0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5" name="Freeform 318"/>
              <p:cNvSpPr>
                <a:spLocks/>
              </p:cNvSpPr>
              <p:nvPr/>
            </p:nvSpPr>
            <p:spPr bwMode="auto">
              <a:xfrm>
                <a:off x="3311" y="5057"/>
                <a:ext cx="626" cy="45"/>
              </a:xfrm>
              <a:custGeom>
                <a:avLst/>
                <a:gdLst>
                  <a:gd name="T0" fmla="*/ 1 w 948"/>
                  <a:gd name="T1" fmla="*/ 0 h 216"/>
                  <a:gd name="T2" fmla="*/ 1 w 948"/>
                  <a:gd name="T3" fmla="*/ 0 h 216"/>
                  <a:gd name="T4" fmla="*/ 1 w 948"/>
                  <a:gd name="T5" fmla="*/ 0 h 216"/>
                  <a:gd name="T6" fmla="*/ 0 w 948"/>
                  <a:gd name="T7" fmla="*/ 0 h 216"/>
                  <a:gd name="T8" fmla="*/ 1 w 948"/>
                  <a:gd name="T9" fmla="*/ 0 h 216"/>
                  <a:gd name="T10" fmla="*/ 1 w 948"/>
                  <a:gd name="T11" fmla="*/ 0 h 2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8"/>
                  <a:gd name="T19" fmla="*/ 0 h 216"/>
                  <a:gd name="T20" fmla="*/ 948 w 948"/>
                  <a:gd name="T21" fmla="*/ 216 h 2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8" h="216">
                    <a:moveTo>
                      <a:pt x="316" y="216"/>
                    </a:moveTo>
                    <a:lnTo>
                      <a:pt x="948" y="216"/>
                    </a:lnTo>
                    <a:lnTo>
                      <a:pt x="547" y="0"/>
                    </a:lnTo>
                    <a:lnTo>
                      <a:pt x="0" y="0"/>
                    </a:lnTo>
                    <a:lnTo>
                      <a:pt x="316" y="2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6" name="Freeform 319"/>
              <p:cNvSpPr>
                <a:spLocks/>
              </p:cNvSpPr>
              <p:nvPr/>
            </p:nvSpPr>
            <p:spPr bwMode="auto">
              <a:xfrm>
                <a:off x="3986" y="5057"/>
                <a:ext cx="80" cy="9"/>
              </a:xfrm>
              <a:custGeom>
                <a:avLst/>
                <a:gdLst>
                  <a:gd name="T0" fmla="*/ 1 w 122"/>
                  <a:gd name="T1" fmla="*/ 0 h 45"/>
                  <a:gd name="T2" fmla="*/ 1 w 122"/>
                  <a:gd name="T3" fmla="*/ 0 h 45"/>
                  <a:gd name="T4" fmla="*/ 0 w 122"/>
                  <a:gd name="T5" fmla="*/ 0 h 45"/>
                  <a:gd name="T6" fmla="*/ 1 w 122"/>
                  <a:gd name="T7" fmla="*/ 0 h 45"/>
                  <a:gd name="T8" fmla="*/ 1 w 122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45"/>
                  <a:gd name="T17" fmla="*/ 122 w 122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45">
                    <a:moveTo>
                      <a:pt x="122" y="45"/>
                    </a:moveTo>
                    <a:lnTo>
                      <a:pt x="122" y="0"/>
                    </a:lnTo>
                    <a:lnTo>
                      <a:pt x="0" y="0"/>
                    </a:lnTo>
                    <a:lnTo>
                      <a:pt x="122" y="45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87" name="Freeform 320"/>
              <p:cNvSpPr>
                <a:spLocks/>
              </p:cNvSpPr>
              <p:nvPr/>
            </p:nvSpPr>
            <p:spPr bwMode="auto">
              <a:xfrm>
                <a:off x="255" y="5057"/>
                <a:ext cx="73" cy="9"/>
              </a:xfrm>
              <a:custGeom>
                <a:avLst/>
                <a:gdLst>
                  <a:gd name="T0" fmla="*/ 0 w 109"/>
                  <a:gd name="T1" fmla="*/ 0 h 45"/>
                  <a:gd name="T2" fmla="*/ 0 w 109"/>
                  <a:gd name="T3" fmla="*/ 0 h 45"/>
                  <a:gd name="T4" fmla="*/ 1 w 109"/>
                  <a:gd name="T5" fmla="*/ 0 h 45"/>
                  <a:gd name="T6" fmla="*/ 0 w 109"/>
                  <a:gd name="T7" fmla="*/ 0 h 45"/>
                  <a:gd name="T8" fmla="*/ 0 w 10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"/>
                  <a:gd name="T16" fmla="*/ 0 h 45"/>
                  <a:gd name="T17" fmla="*/ 109 w 10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" h="45">
                    <a:moveTo>
                      <a:pt x="0" y="0"/>
                    </a:moveTo>
                    <a:lnTo>
                      <a:pt x="0" y="45"/>
                    </a:lnTo>
                    <a:lnTo>
                      <a:pt x="10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7" name="Group 321"/>
              <p:cNvGrpSpPr>
                <a:grpSpLocks/>
              </p:cNvGrpSpPr>
              <p:nvPr/>
            </p:nvGrpSpPr>
            <p:grpSpPr bwMode="auto">
              <a:xfrm>
                <a:off x="1854" y="5173"/>
                <a:ext cx="602" cy="110"/>
                <a:chOff x="2419" y="922"/>
                <a:chExt cx="912" cy="524"/>
              </a:xfrm>
            </p:grpSpPr>
            <p:sp>
              <p:nvSpPr>
                <p:cNvPr id="107" name="Freeform 322"/>
                <p:cNvSpPr>
                  <a:spLocks/>
                </p:cNvSpPr>
                <p:nvPr/>
              </p:nvSpPr>
              <p:spPr bwMode="auto">
                <a:xfrm>
                  <a:off x="2419" y="922"/>
                  <a:ext cx="912" cy="524"/>
                </a:xfrm>
                <a:custGeom>
                  <a:avLst/>
                  <a:gdLst>
                    <a:gd name="T0" fmla="*/ 109 w 912"/>
                    <a:gd name="T1" fmla="*/ 0 h 524"/>
                    <a:gd name="T2" fmla="*/ 0 w 912"/>
                    <a:gd name="T3" fmla="*/ 524 h 524"/>
                    <a:gd name="T4" fmla="*/ 912 w 912"/>
                    <a:gd name="T5" fmla="*/ 524 h 524"/>
                    <a:gd name="T6" fmla="*/ 802 w 912"/>
                    <a:gd name="T7" fmla="*/ 0 h 524"/>
                    <a:gd name="T8" fmla="*/ 109 w 912"/>
                    <a:gd name="T9" fmla="*/ 0 h 524"/>
                    <a:gd name="T10" fmla="*/ 109 w 912"/>
                    <a:gd name="T11" fmla="*/ 0 h 5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2"/>
                    <a:gd name="T19" fmla="*/ 0 h 524"/>
                    <a:gd name="T20" fmla="*/ 912 w 912"/>
                    <a:gd name="T21" fmla="*/ 524 h 5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2" h="524">
                      <a:moveTo>
                        <a:pt x="109" y="0"/>
                      </a:moveTo>
                      <a:lnTo>
                        <a:pt x="0" y="524"/>
                      </a:lnTo>
                      <a:lnTo>
                        <a:pt x="912" y="524"/>
                      </a:lnTo>
                      <a:lnTo>
                        <a:pt x="802" y="0"/>
                      </a:lnTo>
                      <a:lnTo>
                        <a:pt x="109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08" name="Freeform 323"/>
                <p:cNvSpPr>
                  <a:spLocks/>
                </p:cNvSpPr>
                <p:nvPr/>
              </p:nvSpPr>
              <p:spPr bwMode="auto">
                <a:xfrm>
                  <a:off x="3221" y="922"/>
                  <a:ext cx="110" cy="524"/>
                </a:xfrm>
                <a:custGeom>
                  <a:avLst/>
                  <a:gdLst>
                    <a:gd name="T0" fmla="*/ 0 w 110"/>
                    <a:gd name="T1" fmla="*/ 0 h 524"/>
                    <a:gd name="T2" fmla="*/ 110 w 110"/>
                    <a:gd name="T3" fmla="*/ 524 h 524"/>
                    <a:gd name="T4" fmla="*/ 110 w 110"/>
                    <a:gd name="T5" fmla="*/ 524 h 524"/>
                    <a:gd name="T6" fmla="*/ 12 w 110"/>
                    <a:gd name="T7" fmla="*/ 0 h 524"/>
                    <a:gd name="T8" fmla="*/ 0 w 110"/>
                    <a:gd name="T9" fmla="*/ 0 h 524"/>
                    <a:gd name="T10" fmla="*/ 0 w 110"/>
                    <a:gd name="T11" fmla="*/ 0 h 5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0"/>
                    <a:gd name="T19" fmla="*/ 0 h 524"/>
                    <a:gd name="T20" fmla="*/ 110 w 110"/>
                    <a:gd name="T21" fmla="*/ 524 h 5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0" h="524">
                      <a:moveTo>
                        <a:pt x="0" y="0"/>
                      </a:moveTo>
                      <a:lnTo>
                        <a:pt x="110" y="524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89" name="Freeform 324"/>
              <p:cNvSpPr>
                <a:spLocks/>
              </p:cNvSpPr>
              <p:nvPr/>
            </p:nvSpPr>
            <p:spPr bwMode="auto">
              <a:xfrm>
                <a:off x="609" y="5173"/>
                <a:ext cx="828" cy="110"/>
              </a:xfrm>
              <a:custGeom>
                <a:avLst/>
                <a:gdLst>
                  <a:gd name="T0" fmla="*/ 1 w 1252"/>
                  <a:gd name="T1" fmla="*/ 0 h 524"/>
                  <a:gd name="T2" fmla="*/ 0 w 1252"/>
                  <a:gd name="T3" fmla="*/ 0 h 524"/>
                  <a:gd name="T4" fmla="*/ 1 w 1252"/>
                  <a:gd name="T5" fmla="*/ 0 h 524"/>
                  <a:gd name="T6" fmla="*/ 1 w 1252"/>
                  <a:gd name="T7" fmla="*/ 0 h 524"/>
                  <a:gd name="T8" fmla="*/ 1 w 1252"/>
                  <a:gd name="T9" fmla="*/ 0 h 524"/>
                  <a:gd name="T10" fmla="*/ 1 w 1252"/>
                  <a:gd name="T11" fmla="*/ 0 h 5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2"/>
                  <a:gd name="T19" fmla="*/ 0 h 524"/>
                  <a:gd name="T20" fmla="*/ 1252 w 1252"/>
                  <a:gd name="T21" fmla="*/ 524 h 5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2" h="524">
                    <a:moveTo>
                      <a:pt x="523" y="0"/>
                    </a:moveTo>
                    <a:lnTo>
                      <a:pt x="0" y="524"/>
                    </a:lnTo>
                    <a:lnTo>
                      <a:pt x="936" y="524"/>
                    </a:lnTo>
                    <a:lnTo>
                      <a:pt x="1252" y="0"/>
                    </a:lnTo>
                    <a:lnTo>
                      <a:pt x="523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0" name="Freeform 325"/>
              <p:cNvSpPr>
                <a:spLocks/>
              </p:cNvSpPr>
              <p:nvPr/>
            </p:nvSpPr>
            <p:spPr bwMode="auto">
              <a:xfrm>
                <a:off x="2876" y="5173"/>
                <a:ext cx="828" cy="110"/>
              </a:xfrm>
              <a:custGeom>
                <a:avLst/>
                <a:gdLst>
                  <a:gd name="T0" fmla="*/ 0 w 1252"/>
                  <a:gd name="T1" fmla="*/ 0 h 524"/>
                  <a:gd name="T2" fmla="*/ 1 w 1252"/>
                  <a:gd name="T3" fmla="*/ 0 h 524"/>
                  <a:gd name="T4" fmla="*/ 1 w 1252"/>
                  <a:gd name="T5" fmla="*/ 0 h 524"/>
                  <a:gd name="T6" fmla="*/ 1 w 1252"/>
                  <a:gd name="T7" fmla="*/ 0 h 524"/>
                  <a:gd name="T8" fmla="*/ 0 w 1252"/>
                  <a:gd name="T9" fmla="*/ 0 h 524"/>
                  <a:gd name="T10" fmla="*/ 0 w 1252"/>
                  <a:gd name="T11" fmla="*/ 0 h 5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52"/>
                  <a:gd name="T19" fmla="*/ 0 h 524"/>
                  <a:gd name="T20" fmla="*/ 1252 w 1252"/>
                  <a:gd name="T21" fmla="*/ 524 h 5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52" h="524">
                    <a:moveTo>
                      <a:pt x="0" y="0"/>
                    </a:moveTo>
                    <a:lnTo>
                      <a:pt x="316" y="524"/>
                    </a:lnTo>
                    <a:lnTo>
                      <a:pt x="1252" y="524"/>
                    </a:lnTo>
                    <a:lnTo>
                      <a:pt x="7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1" name="Freeform 326"/>
              <p:cNvSpPr>
                <a:spLocks/>
              </p:cNvSpPr>
              <p:nvPr/>
            </p:nvSpPr>
            <p:spPr bwMode="auto">
              <a:xfrm>
                <a:off x="2876" y="5173"/>
                <a:ext cx="209" cy="110"/>
              </a:xfrm>
              <a:custGeom>
                <a:avLst/>
                <a:gdLst>
                  <a:gd name="T0" fmla="*/ 0 w 316"/>
                  <a:gd name="T1" fmla="*/ 0 h 524"/>
                  <a:gd name="T2" fmla="*/ 1 w 316"/>
                  <a:gd name="T3" fmla="*/ 0 h 524"/>
                  <a:gd name="T4" fmla="*/ 1 w 316"/>
                  <a:gd name="T5" fmla="*/ 0 h 524"/>
                  <a:gd name="T6" fmla="*/ 0 w 316"/>
                  <a:gd name="T7" fmla="*/ 0 h 524"/>
                  <a:gd name="T8" fmla="*/ 0 w 316"/>
                  <a:gd name="T9" fmla="*/ 0 h 524"/>
                  <a:gd name="T10" fmla="*/ 0 w 316"/>
                  <a:gd name="T11" fmla="*/ 0 h 5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6"/>
                  <a:gd name="T19" fmla="*/ 0 h 524"/>
                  <a:gd name="T20" fmla="*/ 316 w 316"/>
                  <a:gd name="T21" fmla="*/ 524 h 5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6" h="524">
                    <a:moveTo>
                      <a:pt x="0" y="0"/>
                    </a:moveTo>
                    <a:lnTo>
                      <a:pt x="316" y="5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2" name="Freeform 327"/>
              <p:cNvSpPr>
                <a:spLocks/>
              </p:cNvSpPr>
              <p:nvPr/>
            </p:nvSpPr>
            <p:spPr bwMode="auto">
              <a:xfrm>
                <a:off x="255" y="5173"/>
                <a:ext cx="226" cy="51"/>
              </a:xfrm>
              <a:custGeom>
                <a:avLst/>
                <a:gdLst>
                  <a:gd name="T0" fmla="*/ 0 w 340"/>
                  <a:gd name="T1" fmla="*/ 0 h 244"/>
                  <a:gd name="T2" fmla="*/ 0 w 340"/>
                  <a:gd name="T3" fmla="*/ 0 h 244"/>
                  <a:gd name="T4" fmla="*/ 1 w 340"/>
                  <a:gd name="T5" fmla="*/ 0 h 244"/>
                  <a:gd name="T6" fmla="*/ 0 w 340"/>
                  <a:gd name="T7" fmla="*/ 0 h 244"/>
                  <a:gd name="T8" fmla="*/ 0 w 340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"/>
                  <a:gd name="T16" fmla="*/ 0 h 244"/>
                  <a:gd name="T17" fmla="*/ 340 w 340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" h="244">
                    <a:moveTo>
                      <a:pt x="0" y="0"/>
                    </a:moveTo>
                    <a:lnTo>
                      <a:pt x="0" y="244"/>
                    </a:lnTo>
                    <a:lnTo>
                      <a:pt x="3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3" name="Freeform 328"/>
              <p:cNvSpPr>
                <a:spLocks/>
              </p:cNvSpPr>
              <p:nvPr/>
            </p:nvSpPr>
            <p:spPr bwMode="auto">
              <a:xfrm>
                <a:off x="3833" y="5173"/>
                <a:ext cx="233" cy="51"/>
              </a:xfrm>
              <a:custGeom>
                <a:avLst/>
                <a:gdLst>
                  <a:gd name="T0" fmla="*/ 1 w 353"/>
                  <a:gd name="T1" fmla="*/ 0 h 244"/>
                  <a:gd name="T2" fmla="*/ 1 w 353"/>
                  <a:gd name="T3" fmla="*/ 0 h 244"/>
                  <a:gd name="T4" fmla="*/ 0 w 353"/>
                  <a:gd name="T5" fmla="*/ 0 h 244"/>
                  <a:gd name="T6" fmla="*/ 1 w 353"/>
                  <a:gd name="T7" fmla="*/ 0 h 244"/>
                  <a:gd name="T8" fmla="*/ 1 w 353"/>
                  <a:gd name="T9" fmla="*/ 0 h 2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3"/>
                  <a:gd name="T16" fmla="*/ 0 h 244"/>
                  <a:gd name="T17" fmla="*/ 353 w 353"/>
                  <a:gd name="T18" fmla="*/ 244 h 2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3" h="244">
                    <a:moveTo>
                      <a:pt x="353" y="244"/>
                    </a:moveTo>
                    <a:lnTo>
                      <a:pt x="353" y="0"/>
                    </a:lnTo>
                    <a:lnTo>
                      <a:pt x="0" y="0"/>
                    </a:lnTo>
                    <a:lnTo>
                      <a:pt x="353" y="244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4" name="Freeform 329"/>
              <p:cNvSpPr>
                <a:spLocks/>
              </p:cNvSpPr>
              <p:nvPr/>
            </p:nvSpPr>
            <p:spPr bwMode="auto">
              <a:xfrm>
                <a:off x="3454" y="5474"/>
                <a:ext cx="612" cy="317"/>
              </a:xfrm>
              <a:custGeom>
                <a:avLst/>
                <a:gdLst>
                  <a:gd name="T0" fmla="*/ 1 w 925"/>
                  <a:gd name="T1" fmla="*/ 0 h 1509"/>
                  <a:gd name="T2" fmla="*/ 1 w 925"/>
                  <a:gd name="T3" fmla="*/ 0 h 1509"/>
                  <a:gd name="T4" fmla="*/ 0 w 925"/>
                  <a:gd name="T5" fmla="*/ 0 h 1509"/>
                  <a:gd name="T6" fmla="*/ 0 w 925"/>
                  <a:gd name="T7" fmla="*/ 0 h 1509"/>
                  <a:gd name="T8" fmla="*/ 1 w 925"/>
                  <a:gd name="T9" fmla="*/ 0 h 1509"/>
                  <a:gd name="T10" fmla="*/ 1 w 925"/>
                  <a:gd name="T11" fmla="*/ 0 h 15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5"/>
                  <a:gd name="T19" fmla="*/ 0 h 1509"/>
                  <a:gd name="T20" fmla="*/ 925 w 925"/>
                  <a:gd name="T21" fmla="*/ 1509 h 15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5" h="1509">
                    <a:moveTo>
                      <a:pt x="925" y="1509"/>
                    </a:moveTo>
                    <a:lnTo>
                      <a:pt x="925" y="1500"/>
                    </a:lnTo>
                    <a:lnTo>
                      <a:pt x="0" y="0"/>
                    </a:lnTo>
                    <a:lnTo>
                      <a:pt x="925" y="1509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5" name="Freeform 330"/>
              <p:cNvSpPr>
                <a:spLocks/>
              </p:cNvSpPr>
              <p:nvPr/>
            </p:nvSpPr>
            <p:spPr bwMode="auto">
              <a:xfrm>
                <a:off x="1478" y="5474"/>
                <a:ext cx="1357" cy="410"/>
              </a:xfrm>
              <a:custGeom>
                <a:avLst/>
                <a:gdLst>
                  <a:gd name="T0" fmla="*/ 0 w 2055"/>
                  <a:gd name="T1" fmla="*/ 0 h 1952"/>
                  <a:gd name="T2" fmla="*/ 1 w 2055"/>
                  <a:gd name="T3" fmla="*/ 0 h 1952"/>
                  <a:gd name="T4" fmla="*/ 1 w 2055"/>
                  <a:gd name="T5" fmla="*/ 0 h 1952"/>
                  <a:gd name="T6" fmla="*/ 1 w 2055"/>
                  <a:gd name="T7" fmla="*/ 0 h 1952"/>
                  <a:gd name="T8" fmla="*/ 0 w 2055"/>
                  <a:gd name="T9" fmla="*/ 0 h 1952"/>
                  <a:gd name="T10" fmla="*/ 0 w 2055"/>
                  <a:gd name="T11" fmla="*/ 0 h 19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55"/>
                  <a:gd name="T19" fmla="*/ 0 h 1952"/>
                  <a:gd name="T20" fmla="*/ 2055 w 2055"/>
                  <a:gd name="T21" fmla="*/ 1952 h 19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55" h="1952">
                    <a:moveTo>
                      <a:pt x="0" y="1952"/>
                    </a:moveTo>
                    <a:lnTo>
                      <a:pt x="2055" y="1952"/>
                    </a:lnTo>
                    <a:lnTo>
                      <a:pt x="1666" y="0"/>
                    </a:lnTo>
                    <a:lnTo>
                      <a:pt x="389" y="0"/>
                    </a:lnTo>
                    <a:lnTo>
                      <a:pt x="0" y="1952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6" name="Freeform 331"/>
              <p:cNvSpPr>
                <a:spLocks/>
              </p:cNvSpPr>
              <p:nvPr/>
            </p:nvSpPr>
            <p:spPr bwMode="auto">
              <a:xfrm>
                <a:off x="255" y="5474"/>
                <a:ext cx="602" cy="317"/>
              </a:xfrm>
              <a:custGeom>
                <a:avLst/>
                <a:gdLst>
                  <a:gd name="T0" fmla="*/ 0 w 912"/>
                  <a:gd name="T1" fmla="*/ 0 h 1509"/>
                  <a:gd name="T2" fmla="*/ 0 w 912"/>
                  <a:gd name="T3" fmla="*/ 0 h 1509"/>
                  <a:gd name="T4" fmla="*/ 1 w 912"/>
                  <a:gd name="T5" fmla="*/ 0 h 1509"/>
                  <a:gd name="T6" fmla="*/ 0 w 912"/>
                  <a:gd name="T7" fmla="*/ 0 h 1509"/>
                  <a:gd name="T8" fmla="*/ 0 w 912"/>
                  <a:gd name="T9" fmla="*/ 0 h 15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12"/>
                  <a:gd name="T16" fmla="*/ 0 h 1509"/>
                  <a:gd name="T17" fmla="*/ 912 w 912"/>
                  <a:gd name="T18" fmla="*/ 1509 h 15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12" h="1509">
                    <a:moveTo>
                      <a:pt x="0" y="0"/>
                    </a:moveTo>
                    <a:lnTo>
                      <a:pt x="0" y="1509"/>
                    </a:lnTo>
                    <a:lnTo>
                      <a:pt x="9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7" name="Freeform 332"/>
              <p:cNvSpPr>
                <a:spLocks/>
              </p:cNvSpPr>
              <p:nvPr/>
            </p:nvSpPr>
            <p:spPr bwMode="auto">
              <a:xfrm>
                <a:off x="3454" y="5474"/>
                <a:ext cx="612" cy="315"/>
              </a:xfrm>
              <a:custGeom>
                <a:avLst/>
                <a:gdLst>
                  <a:gd name="T0" fmla="*/ 1 w 925"/>
                  <a:gd name="T1" fmla="*/ 0 h 1500"/>
                  <a:gd name="T2" fmla="*/ 1 w 925"/>
                  <a:gd name="T3" fmla="*/ 0 h 1500"/>
                  <a:gd name="T4" fmla="*/ 0 w 925"/>
                  <a:gd name="T5" fmla="*/ 0 h 1500"/>
                  <a:gd name="T6" fmla="*/ 1 w 925"/>
                  <a:gd name="T7" fmla="*/ 0 h 1500"/>
                  <a:gd name="T8" fmla="*/ 1 w 925"/>
                  <a:gd name="T9" fmla="*/ 0 h 15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5"/>
                  <a:gd name="T16" fmla="*/ 0 h 1500"/>
                  <a:gd name="T17" fmla="*/ 925 w 925"/>
                  <a:gd name="T18" fmla="*/ 1500 h 15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5" h="1500">
                    <a:moveTo>
                      <a:pt x="925" y="1500"/>
                    </a:moveTo>
                    <a:lnTo>
                      <a:pt x="925" y="0"/>
                    </a:lnTo>
                    <a:lnTo>
                      <a:pt x="0" y="0"/>
                    </a:lnTo>
                    <a:lnTo>
                      <a:pt x="925" y="150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8" name="Freeform 333"/>
              <p:cNvSpPr>
                <a:spLocks/>
              </p:cNvSpPr>
              <p:nvPr/>
            </p:nvSpPr>
            <p:spPr bwMode="auto">
              <a:xfrm>
                <a:off x="3454" y="5474"/>
                <a:ext cx="612" cy="315"/>
              </a:xfrm>
              <a:custGeom>
                <a:avLst/>
                <a:gdLst>
                  <a:gd name="T0" fmla="*/ 1 w 925"/>
                  <a:gd name="T1" fmla="*/ 0 h 1500"/>
                  <a:gd name="T2" fmla="*/ 1 w 925"/>
                  <a:gd name="T3" fmla="*/ 0 h 1500"/>
                  <a:gd name="T4" fmla="*/ 0 w 925"/>
                  <a:gd name="T5" fmla="*/ 0 h 1500"/>
                  <a:gd name="T6" fmla="*/ 1 w 925"/>
                  <a:gd name="T7" fmla="*/ 0 h 1500"/>
                  <a:gd name="T8" fmla="*/ 1 w 925"/>
                  <a:gd name="T9" fmla="*/ 0 h 15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5"/>
                  <a:gd name="T16" fmla="*/ 0 h 1500"/>
                  <a:gd name="T17" fmla="*/ 925 w 925"/>
                  <a:gd name="T18" fmla="*/ 1500 h 15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5" h="1500">
                    <a:moveTo>
                      <a:pt x="925" y="1500"/>
                    </a:moveTo>
                    <a:lnTo>
                      <a:pt x="925" y="1500"/>
                    </a:lnTo>
                    <a:lnTo>
                      <a:pt x="0" y="0"/>
                    </a:lnTo>
                    <a:lnTo>
                      <a:pt x="925" y="1500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99" name="Freeform 334"/>
              <p:cNvSpPr>
                <a:spLocks/>
              </p:cNvSpPr>
              <p:nvPr/>
            </p:nvSpPr>
            <p:spPr bwMode="auto">
              <a:xfrm>
                <a:off x="2272" y="4979"/>
                <a:ext cx="257" cy="13"/>
              </a:xfrm>
              <a:custGeom>
                <a:avLst/>
                <a:gdLst>
                  <a:gd name="T0" fmla="*/ 1 w 389"/>
                  <a:gd name="T1" fmla="*/ 0 h 63"/>
                  <a:gd name="T2" fmla="*/ 1 w 389"/>
                  <a:gd name="T3" fmla="*/ 0 h 63"/>
                  <a:gd name="T4" fmla="*/ 0 w 389"/>
                  <a:gd name="T5" fmla="*/ 0 h 63"/>
                  <a:gd name="T6" fmla="*/ 1 w 389"/>
                  <a:gd name="T7" fmla="*/ 0 h 63"/>
                  <a:gd name="T8" fmla="*/ 1 w 389"/>
                  <a:gd name="T9" fmla="*/ 0 h 63"/>
                  <a:gd name="T10" fmla="*/ 1 w 389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9"/>
                  <a:gd name="T19" fmla="*/ 0 h 63"/>
                  <a:gd name="T20" fmla="*/ 389 w 389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9" h="63">
                    <a:moveTo>
                      <a:pt x="389" y="63"/>
                    </a:moveTo>
                    <a:lnTo>
                      <a:pt x="353" y="0"/>
                    </a:lnTo>
                    <a:lnTo>
                      <a:pt x="0" y="0"/>
                    </a:lnTo>
                    <a:lnTo>
                      <a:pt x="12" y="63"/>
                    </a:lnTo>
                    <a:lnTo>
                      <a:pt x="389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0" name="Freeform 335"/>
              <p:cNvSpPr>
                <a:spLocks/>
              </p:cNvSpPr>
              <p:nvPr/>
            </p:nvSpPr>
            <p:spPr bwMode="auto">
              <a:xfrm>
                <a:off x="1782" y="4979"/>
                <a:ext cx="267" cy="13"/>
              </a:xfrm>
              <a:custGeom>
                <a:avLst/>
                <a:gdLst>
                  <a:gd name="T0" fmla="*/ 1 w 402"/>
                  <a:gd name="T1" fmla="*/ 0 h 63"/>
                  <a:gd name="T2" fmla="*/ 1 w 402"/>
                  <a:gd name="T3" fmla="*/ 0 h 63"/>
                  <a:gd name="T4" fmla="*/ 1 w 402"/>
                  <a:gd name="T5" fmla="*/ 0 h 63"/>
                  <a:gd name="T6" fmla="*/ 0 w 402"/>
                  <a:gd name="T7" fmla="*/ 0 h 63"/>
                  <a:gd name="T8" fmla="*/ 1 w 402"/>
                  <a:gd name="T9" fmla="*/ 0 h 63"/>
                  <a:gd name="T10" fmla="*/ 1 w 402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2"/>
                  <a:gd name="T19" fmla="*/ 0 h 63"/>
                  <a:gd name="T20" fmla="*/ 402 w 402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2" h="63">
                    <a:moveTo>
                      <a:pt x="389" y="63"/>
                    </a:moveTo>
                    <a:lnTo>
                      <a:pt x="402" y="0"/>
                    </a:lnTo>
                    <a:lnTo>
                      <a:pt x="37" y="0"/>
                    </a:lnTo>
                    <a:lnTo>
                      <a:pt x="0" y="63"/>
                    </a:lnTo>
                    <a:lnTo>
                      <a:pt x="389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1" name="Freeform 336"/>
              <p:cNvSpPr>
                <a:spLocks/>
              </p:cNvSpPr>
              <p:nvPr/>
            </p:nvSpPr>
            <p:spPr bwMode="auto">
              <a:xfrm>
                <a:off x="1284" y="4979"/>
                <a:ext cx="296" cy="13"/>
              </a:xfrm>
              <a:custGeom>
                <a:avLst/>
                <a:gdLst>
                  <a:gd name="T0" fmla="*/ 1 w 450"/>
                  <a:gd name="T1" fmla="*/ 0 h 63"/>
                  <a:gd name="T2" fmla="*/ 1 w 450"/>
                  <a:gd name="T3" fmla="*/ 0 h 63"/>
                  <a:gd name="T4" fmla="*/ 1 w 450"/>
                  <a:gd name="T5" fmla="*/ 0 h 63"/>
                  <a:gd name="T6" fmla="*/ 0 w 450"/>
                  <a:gd name="T7" fmla="*/ 0 h 63"/>
                  <a:gd name="T8" fmla="*/ 1 w 450"/>
                  <a:gd name="T9" fmla="*/ 0 h 63"/>
                  <a:gd name="T10" fmla="*/ 1 w 450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0"/>
                  <a:gd name="T19" fmla="*/ 0 h 63"/>
                  <a:gd name="T20" fmla="*/ 450 w 45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0" h="63">
                    <a:moveTo>
                      <a:pt x="377" y="63"/>
                    </a:moveTo>
                    <a:lnTo>
                      <a:pt x="450" y="0"/>
                    </a:lnTo>
                    <a:lnTo>
                      <a:pt x="98" y="0"/>
                    </a:lnTo>
                    <a:lnTo>
                      <a:pt x="0" y="63"/>
                    </a:lnTo>
                    <a:lnTo>
                      <a:pt x="377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2" name="Freeform 337"/>
              <p:cNvSpPr>
                <a:spLocks/>
              </p:cNvSpPr>
              <p:nvPr/>
            </p:nvSpPr>
            <p:spPr bwMode="auto">
              <a:xfrm>
                <a:off x="2731" y="4979"/>
                <a:ext cx="299" cy="13"/>
              </a:xfrm>
              <a:custGeom>
                <a:avLst/>
                <a:gdLst>
                  <a:gd name="T0" fmla="*/ 1 w 450"/>
                  <a:gd name="T1" fmla="*/ 0 h 63"/>
                  <a:gd name="T2" fmla="*/ 1 w 450"/>
                  <a:gd name="T3" fmla="*/ 0 h 63"/>
                  <a:gd name="T4" fmla="*/ 0 w 450"/>
                  <a:gd name="T5" fmla="*/ 0 h 63"/>
                  <a:gd name="T6" fmla="*/ 1 w 450"/>
                  <a:gd name="T7" fmla="*/ 0 h 63"/>
                  <a:gd name="T8" fmla="*/ 1 w 450"/>
                  <a:gd name="T9" fmla="*/ 0 h 63"/>
                  <a:gd name="T10" fmla="*/ 1 w 450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0"/>
                  <a:gd name="T19" fmla="*/ 0 h 63"/>
                  <a:gd name="T20" fmla="*/ 450 w 45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0" h="63">
                    <a:moveTo>
                      <a:pt x="450" y="63"/>
                    </a:moveTo>
                    <a:lnTo>
                      <a:pt x="353" y="0"/>
                    </a:lnTo>
                    <a:lnTo>
                      <a:pt x="0" y="0"/>
                    </a:lnTo>
                    <a:lnTo>
                      <a:pt x="73" y="63"/>
                    </a:lnTo>
                    <a:lnTo>
                      <a:pt x="450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3" name="Freeform 338"/>
              <p:cNvSpPr>
                <a:spLocks/>
              </p:cNvSpPr>
              <p:nvPr/>
            </p:nvSpPr>
            <p:spPr bwMode="auto">
              <a:xfrm>
                <a:off x="755" y="4979"/>
                <a:ext cx="335" cy="13"/>
              </a:xfrm>
              <a:custGeom>
                <a:avLst/>
                <a:gdLst>
                  <a:gd name="T0" fmla="*/ 1 w 511"/>
                  <a:gd name="T1" fmla="*/ 0 h 63"/>
                  <a:gd name="T2" fmla="*/ 1 w 511"/>
                  <a:gd name="T3" fmla="*/ 0 h 63"/>
                  <a:gd name="T4" fmla="*/ 1 w 511"/>
                  <a:gd name="T5" fmla="*/ 0 h 63"/>
                  <a:gd name="T6" fmla="*/ 0 w 511"/>
                  <a:gd name="T7" fmla="*/ 0 h 63"/>
                  <a:gd name="T8" fmla="*/ 1 w 511"/>
                  <a:gd name="T9" fmla="*/ 0 h 63"/>
                  <a:gd name="T10" fmla="*/ 1 w 511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1"/>
                  <a:gd name="T19" fmla="*/ 0 h 63"/>
                  <a:gd name="T20" fmla="*/ 511 w 511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1" h="63">
                    <a:moveTo>
                      <a:pt x="377" y="63"/>
                    </a:moveTo>
                    <a:lnTo>
                      <a:pt x="511" y="0"/>
                    </a:lnTo>
                    <a:lnTo>
                      <a:pt x="158" y="0"/>
                    </a:lnTo>
                    <a:lnTo>
                      <a:pt x="0" y="63"/>
                    </a:lnTo>
                    <a:lnTo>
                      <a:pt x="377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4" name="Freeform 339"/>
              <p:cNvSpPr>
                <a:spLocks/>
              </p:cNvSpPr>
              <p:nvPr/>
            </p:nvSpPr>
            <p:spPr bwMode="auto">
              <a:xfrm>
                <a:off x="3221" y="4979"/>
                <a:ext cx="337" cy="13"/>
              </a:xfrm>
              <a:custGeom>
                <a:avLst/>
                <a:gdLst>
                  <a:gd name="T0" fmla="*/ 1 w 510"/>
                  <a:gd name="T1" fmla="*/ 0 h 63"/>
                  <a:gd name="T2" fmla="*/ 1 w 510"/>
                  <a:gd name="T3" fmla="*/ 0 h 63"/>
                  <a:gd name="T4" fmla="*/ 0 w 510"/>
                  <a:gd name="T5" fmla="*/ 0 h 63"/>
                  <a:gd name="T6" fmla="*/ 1 w 510"/>
                  <a:gd name="T7" fmla="*/ 0 h 63"/>
                  <a:gd name="T8" fmla="*/ 1 w 510"/>
                  <a:gd name="T9" fmla="*/ 0 h 63"/>
                  <a:gd name="T10" fmla="*/ 1 w 510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0"/>
                  <a:gd name="T19" fmla="*/ 0 h 63"/>
                  <a:gd name="T20" fmla="*/ 510 w 510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0" h="63">
                    <a:moveTo>
                      <a:pt x="510" y="63"/>
                    </a:moveTo>
                    <a:lnTo>
                      <a:pt x="352" y="0"/>
                    </a:lnTo>
                    <a:lnTo>
                      <a:pt x="0" y="0"/>
                    </a:lnTo>
                    <a:lnTo>
                      <a:pt x="134" y="63"/>
                    </a:lnTo>
                    <a:lnTo>
                      <a:pt x="510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5" name="Freeform 340"/>
              <p:cNvSpPr>
                <a:spLocks/>
              </p:cNvSpPr>
              <p:nvPr/>
            </p:nvSpPr>
            <p:spPr bwMode="auto">
              <a:xfrm>
                <a:off x="3711" y="4979"/>
                <a:ext cx="345" cy="13"/>
              </a:xfrm>
              <a:custGeom>
                <a:avLst/>
                <a:gdLst>
                  <a:gd name="T0" fmla="*/ 1 w 522"/>
                  <a:gd name="T1" fmla="*/ 0 h 63"/>
                  <a:gd name="T2" fmla="*/ 1 w 522"/>
                  <a:gd name="T3" fmla="*/ 0 h 63"/>
                  <a:gd name="T4" fmla="*/ 0 w 522"/>
                  <a:gd name="T5" fmla="*/ 0 h 63"/>
                  <a:gd name="T6" fmla="*/ 1 w 522"/>
                  <a:gd name="T7" fmla="*/ 0 h 63"/>
                  <a:gd name="T8" fmla="*/ 1 w 522"/>
                  <a:gd name="T9" fmla="*/ 0 h 63"/>
                  <a:gd name="T10" fmla="*/ 1 w 522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63"/>
                  <a:gd name="T20" fmla="*/ 522 w 522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63">
                    <a:moveTo>
                      <a:pt x="522" y="63"/>
                    </a:moveTo>
                    <a:lnTo>
                      <a:pt x="303" y="0"/>
                    </a:lnTo>
                    <a:lnTo>
                      <a:pt x="0" y="0"/>
                    </a:lnTo>
                    <a:lnTo>
                      <a:pt x="170" y="63"/>
                    </a:lnTo>
                    <a:lnTo>
                      <a:pt x="522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06" name="Freeform 341"/>
              <p:cNvSpPr>
                <a:spLocks/>
              </p:cNvSpPr>
              <p:nvPr/>
            </p:nvSpPr>
            <p:spPr bwMode="auto">
              <a:xfrm>
                <a:off x="255" y="4979"/>
                <a:ext cx="347" cy="13"/>
              </a:xfrm>
              <a:custGeom>
                <a:avLst/>
                <a:gdLst>
                  <a:gd name="T0" fmla="*/ 1 w 523"/>
                  <a:gd name="T1" fmla="*/ 0 h 63"/>
                  <a:gd name="T2" fmla="*/ 1 w 523"/>
                  <a:gd name="T3" fmla="*/ 0 h 63"/>
                  <a:gd name="T4" fmla="*/ 1 w 523"/>
                  <a:gd name="T5" fmla="*/ 0 h 63"/>
                  <a:gd name="T6" fmla="*/ 0 w 523"/>
                  <a:gd name="T7" fmla="*/ 0 h 63"/>
                  <a:gd name="T8" fmla="*/ 1 w 523"/>
                  <a:gd name="T9" fmla="*/ 0 h 63"/>
                  <a:gd name="T10" fmla="*/ 1 w 523"/>
                  <a:gd name="T11" fmla="*/ 0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3"/>
                  <a:gd name="T19" fmla="*/ 0 h 63"/>
                  <a:gd name="T20" fmla="*/ 523 w 523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3" h="63">
                    <a:moveTo>
                      <a:pt x="353" y="63"/>
                    </a:moveTo>
                    <a:lnTo>
                      <a:pt x="523" y="0"/>
                    </a:lnTo>
                    <a:lnTo>
                      <a:pt x="219" y="0"/>
                    </a:lnTo>
                    <a:lnTo>
                      <a:pt x="0" y="63"/>
                    </a:lnTo>
                    <a:lnTo>
                      <a:pt x="353" y="63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8" name="Group 268"/>
            <p:cNvGrpSpPr>
              <a:grpSpLocks/>
            </p:cNvGrpSpPr>
            <p:nvPr/>
          </p:nvGrpSpPr>
          <p:grpSpPr bwMode="auto">
            <a:xfrm>
              <a:off x="6745108" y="4784282"/>
              <a:ext cx="650957" cy="930718"/>
              <a:chOff x="907" y="2547"/>
              <a:chExt cx="1000" cy="469"/>
            </a:xfrm>
          </p:grpSpPr>
          <p:sp>
            <p:nvSpPr>
              <p:cNvPr id="47" name="Oval 269"/>
              <p:cNvSpPr>
                <a:spLocks noChangeArrowheads="1"/>
              </p:cNvSpPr>
              <p:nvPr/>
            </p:nvSpPr>
            <p:spPr bwMode="auto">
              <a:xfrm>
                <a:off x="1007" y="2718"/>
                <a:ext cx="846" cy="298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8" name="Oval 270"/>
              <p:cNvSpPr>
                <a:spLocks noChangeArrowheads="1"/>
              </p:cNvSpPr>
              <p:nvPr/>
            </p:nvSpPr>
            <p:spPr bwMode="auto">
              <a:xfrm>
                <a:off x="907" y="2571"/>
                <a:ext cx="1000" cy="3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9" name="Oval 271"/>
              <p:cNvSpPr>
                <a:spLocks noChangeArrowheads="1"/>
              </p:cNvSpPr>
              <p:nvPr/>
            </p:nvSpPr>
            <p:spPr bwMode="auto">
              <a:xfrm>
                <a:off x="953" y="2547"/>
                <a:ext cx="907" cy="322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B4B4B4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9" name="Group 253"/>
            <p:cNvGrpSpPr>
              <a:grpSpLocks/>
            </p:cNvGrpSpPr>
            <p:nvPr/>
          </p:nvGrpSpPr>
          <p:grpSpPr bwMode="auto">
            <a:xfrm>
              <a:off x="8015450" y="3334454"/>
              <a:ext cx="629007" cy="847773"/>
              <a:chOff x="2094" y="1718"/>
              <a:chExt cx="1003" cy="449"/>
            </a:xfrm>
          </p:grpSpPr>
          <p:sp>
            <p:nvSpPr>
              <p:cNvPr id="44" name="Oval 254"/>
              <p:cNvSpPr>
                <a:spLocks noChangeArrowheads="1"/>
              </p:cNvSpPr>
              <p:nvPr/>
            </p:nvSpPr>
            <p:spPr bwMode="auto">
              <a:xfrm>
                <a:off x="2149" y="1869"/>
                <a:ext cx="843" cy="298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5" name="Oval 255"/>
              <p:cNvSpPr>
                <a:spLocks noChangeArrowheads="1"/>
              </p:cNvSpPr>
              <p:nvPr/>
            </p:nvSpPr>
            <p:spPr bwMode="auto">
              <a:xfrm>
                <a:off x="2094" y="1737"/>
                <a:ext cx="1003" cy="3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6" name="Oval 256"/>
              <p:cNvSpPr>
                <a:spLocks noChangeArrowheads="1"/>
              </p:cNvSpPr>
              <p:nvPr/>
            </p:nvSpPr>
            <p:spPr bwMode="auto">
              <a:xfrm>
                <a:off x="2155" y="1718"/>
                <a:ext cx="912" cy="322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B4B4B4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10" name="Group 257"/>
            <p:cNvGrpSpPr>
              <a:grpSpLocks/>
            </p:cNvGrpSpPr>
            <p:nvPr/>
          </p:nvGrpSpPr>
          <p:grpSpPr bwMode="auto">
            <a:xfrm>
              <a:off x="8485639" y="2491415"/>
              <a:ext cx="629008" cy="878385"/>
              <a:chOff x="2602" y="1499"/>
              <a:chExt cx="1003" cy="466"/>
            </a:xfrm>
          </p:grpSpPr>
          <p:sp>
            <p:nvSpPr>
              <p:cNvPr id="41" name="Oval 258"/>
              <p:cNvSpPr>
                <a:spLocks noChangeArrowheads="1"/>
              </p:cNvSpPr>
              <p:nvPr/>
            </p:nvSpPr>
            <p:spPr bwMode="auto">
              <a:xfrm>
                <a:off x="2751" y="1669"/>
                <a:ext cx="846" cy="2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2" name="Oval 259"/>
              <p:cNvSpPr>
                <a:spLocks noChangeArrowheads="1"/>
              </p:cNvSpPr>
              <p:nvPr/>
            </p:nvSpPr>
            <p:spPr bwMode="auto">
              <a:xfrm>
                <a:off x="2602" y="1523"/>
                <a:ext cx="1003" cy="3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3" name="Oval 260"/>
              <p:cNvSpPr>
                <a:spLocks noChangeArrowheads="1"/>
              </p:cNvSpPr>
              <p:nvPr/>
            </p:nvSpPr>
            <p:spPr bwMode="auto">
              <a:xfrm>
                <a:off x="2647" y="1499"/>
                <a:ext cx="912" cy="323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B4B4B4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sp>
          <p:nvSpPr>
            <p:cNvPr id="30" name="Freeform 261"/>
            <p:cNvSpPr>
              <a:spLocks/>
            </p:cNvSpPr>
            <p:nvPr/>
          </p:nvSpPr>
          <p:spPr bwMode="auto">
            <a:xfrm rot="17086880" flipH="1" flipV="1">
              <a:off x="8144725" y="2942834"/>
              <a:ext cx="572027" cy="396973"/>
            </a:xfrm>
            <a:custGeom>
              <a:avLst/>
              <a:gdLst/>
              <a:ahLst/>
              <a:cxnLst>
                <a:cxn ang="0">
                  <a:pos x="1370" y="752"/>
                </a:cxn>
                <a:cxn ang="0">
                  <a:pos x="1290" y="752"/>
                </a:cxn>
                <a:cxn ang="0">
                  <a:pos x="1209" y="751"/>
                </a:cxn>
                <a:cxn ang="0">
                  <a:pos x="1124" y="744"/>
                </a:cxn>
                <a:cxn ang="0">
                  <a:pos x="1040" y="733"/>
                </a:cxn>
                <a:cxn ang="0">
                  <a:pos x="951" y="716"/>
                </a:cxn>
                <a:cxn ang="0">
                  <a:pos x="865" y="698"/>
                </a:cxn>
                <a:cxn ang="0">
                  <a:pos x="778" y="673"/>
                </a:cxn>
                <a:cxn ang="0">
                  <a:pos x="694" y="645"/>
                </a:cxn>
                <a:cxn ang="0">
                  <a:pos x="610" y="612"/>
                </a:cxn>
                <a:cxn ang="0">
                  <a:pos x="529" y="575"/>
                </a:cxn>
                <a:cxn ang="0">
                  <a:pos x="453" y="534"/>
                </a:cxn>
                <a:cxn ang="0">
                  <a:pos x="379" y="491"/>
                </a:cxn>
                <a:cxn ang="0">
                  <a:pos x="309" y="441"/>
                </a:cxn>
                <a:cxn ang="0">
                  <a:pos x="245" y="389"/>
                </a:cxn>
                <a:cxn ang="0">
                  <a:pos x="187" y="333"/>
                </a:cxn>
                <a:cxn ang="0">
                  <a:pos x="137" y="272"/>
                </a:cxn>
                <a:cxn ang="0">
                  <a:pos x="92" y="209"/>
                </a:cxn>
                <a:cxn ang="0">
                  <a:pos x="59" y="143"/>
                </a:cxn>
                <a:cxn ang="0">
                  <a:pos x="32" y="71"/>
                </a:cxn>
                <a:cxn ang="0">
                  <a:pos x="16" y="0"/>
                </a:cxn>
                <a:cxn ang="0">
                  <a:pos x="6" y="22"/>
                </a:cxn>
                <a:cxn ang="0">
                  <a:pos x="0" y="107"/>
                </a:cxn>
                <a:cxn ang="0">
                  <a:pos x="6" y="166"/>
                </a:cxn>
                <a:cxn ang="0">
                  <a:pos x="10" y="182"/>
                </a:cxn>
                <a:cxn ang="0">
                  <a:pos x="25" y="253"/>
                </a:cxn>
                <a:cxn ang="0">
                  <a:pos x="52" y="323"/>
                </a:cxn>
                <a:cxn ang="0">
                  <a:pos x="85" y="390"/>
                </a:cxn>
                <a:cxn ang="0">
                  <a:pos x="129" y="454"/>
                </a:cxn>
                <a:cxn ang="0">
                  <a:pos x="180" y="512"/>
                </a:cxn>
                <a:cxn ang="0">
                  <a:pos x="236" y="569"/>
                </a:cxn>
                <a:cxn ang="0">
                  <a:pos x="299" y="621"/>
                </a:cxn>
                <a:cxn ang="0">
                  <a:pos x="367" y="669"/>
                </a:cxn>
                <a:cxn ang="0">
                  <a:pos x="440" y="712"/>
                </a:cxn>
                <a:cxn ang="0">
                  <a:pos x="517" y="753"/>
                </a:cxn>
                <a:cxn ang="0">
                  <a:pos x="595" y="790"/>
                </a:cxn>
                <a:cxn ang="0">
                  <a:pos x="678" y="822"/>
                </a:cxn>
                <a:cxn ang="0">
                  <a:pos x="761" y="850"/>
                </a:cxn>
                <a:cxn ang="0">
                  <a:pos x="848" y="874"/>
                </a:cxn>
                <a:cxn ang="0">
                  <a:pos x="935" y="894"/>
                </a:cxn>
                <a:cxn ang="0">
                  <a:pos x="1020" y="909"/>
                </a:cxn>
                <a:cxn ang="0">
                  <a:pos x="1104" y="922"/>
                </a:cxn>
                <a:cxn ang="0">
                  <a:pos x="1188" y="926"/>
                </a:cxn>
                <a:cxn ang="0">
                  <a:pos x="1269" y="928"/>
                </a:cxn>
                <a:cxn ang="0">
                  <a:pos x="1350" y="928"/>
                </a:cxn>
                <a:cxn ang="0">
                  <a:pos x="1350" y="928"/>
                </a:cxn>
                <a:cxn ang="0">
                  <a:pos x="1338" y="993"/>
                </a:cxn>
                <a:cxn ang="0">
                  <a:pos x="1808" y="801"/>
                </a:cxn>
                <a:cxn ang="0">
                  <a:pos x="1322" y="677"/>
                </a:cxn>
                <a:cxn ang="0">
                  <a:pos x="1365" y="752"/>
                </a:cxn>
                <a:cxn ang="0">
                  <a:pos x="1370" y="752"/>
                </a:cxn>
              </a:cxnLst>
              <a:rect l="0" t="0" r="r" b="b"/>
              <a:pathLst>
                <a:path w="1808" h="993">
                  <a:moveTo>
                    <a:pt x="1370" y="752"/>
                  </a:moveTo>
                  <a:lnTo>
                    <a:pt x="1290" y="752"/>
                  </a:lnTo>
                  <a:lnTo>
                    <a:pt x="1209" y="751"/>
                  </a:lnTo>
                  <a:lnTo>
                    <a:pt x="1124" y="744"/>
                  </a:lnTo>
                  <a:lnTo>
                    <a:pt x="1040" y="733"/>
                  </a:lnTo>
                  <a:lnTo>
                    <a:pt x="951" y="716"/>
                  </a:lnTo>
                  <a:lnTo>
                    <a:pt x="865" y="698"/>
                  </a:lnTo>
                  <a:lnTo>
                    <a:pt x="778" y="673"/>
                  </a:lnTo>
                  <a:lnTo>
                    <a:pt x="694" y="645"/>
                  </a:lnTo>
                  <a:lnTo>
                    <a:pt x="610" y="612"/>
                  </a:lnTo>
                  <a:lnTo>
                    <a:pt x="529" y="575"/>
                  </a:lnTo>
                  <a:lnTo>
                    <a:pt x="453" y="534"/>
                  </a:lnTo>
                  <a:lnTo>
                    <a:pt x="379" y="491"/>
                  </a:lnTo>
                  <a:lnTo>
                    <a:pt x="309" y="441"/>
                  </a:lnTo>
                  <a:lnTo>
                    <a:pt x="245" y="389"/>
                  </a:lnTo>
                  <a:lnTo>
                    <a:pt x="187" y="333"/>
                  </a:lnTo>
                  <a:lnTo>
                    <a:pt x="137" y="272"/>
                  </a:lnTo>
                  <a:lnTo>
                    <a:pt x="92" y="209"/>
                  </a:lnTo>
                  <a:lnTo>
                    <a:pt x="59" y="143"/>
                  </a:lnTo>
                  <a:lnTo>
                    <a:pt x="32" y="71"/>
                  </a:lnTo>
                  <a:lnTo>
                    <a:pt x="16" y="0"/>
                  </a:lnTo>
                  <a:lnTo>
                    <a:pt x="6" y="22"/>
                  </a:lnTo>
                  <a:lnTo>
                    <a:pt x="0" y="107"/>
                  </a:lnTo>
                  <a:lnTo>
                    <a:pt x="6" y="166"/>
                  </a:lnTo>
                  <a:lnTo>
                    <a:pt x="10" y="182"/>
                  </a:lnTo>
                  <a:lnTo>
                    <a:pt x="25" y="253"/>
                  </a:lnTo>
                  <a:lnTo>
                    <a:pt x="52" y="323"/>
                  </a:lnTo>
                  <a:lnTo>
                    <a:pt x="85" y="390"/>
                  </a:lnTo>
                  <a:lnTo>
                    <a:pt x="129" y="454"/>
                  </a:lnTo>
                  <a:lnTo>
                    <a:pt x="180" y="512"/>
                  </a:lnTo>
                  <a:lnTo>
                    <a:pt x="236" y="569"/>
                  </a:lnTo>
                  <a:lnTo>
                    <a:pt x="299" y="621"/>
                  </a:lnTo>
                  <a:lnTo>
                    <a:pt x="367" y="669"/>
                  </a:lnTo>
                  <a:lnTo>
                    <a:pt x="440" y="712"/>
                  </a:lnTo>
                  <a:lnTo>
                    <a:pt x="517" y="753"/>
                  </a:lnTo>
                  <a:lnTo>
                    <a:pt x="595" y="790"/>
                  </a:lnTo>
                  <a:lnTo>
                    <a:pt x="678" y="822"/>
                  </a:lnTo>
                  <a:lnTo>
                    <a:pt x="761" y="850"/>
                  </a:lnTo>
                  <a:lnTo>
                    <a:pt x="848" y="874"/>
                  </a:lnTo>
                  <a:lnTo>
                    <a:pt x="935" y="894"/>
                  </a:lnTo>
                  <a:lnTo>
                    <a:pt x="1020" y="909"/>
                  </a:lnTo>
                  <a:lnTo>
                    <a:pt x="1104" y="922"/>
                  </a:lnTo>
                  <a:lnTo>
                    <a:pt x="1188" y="926"/>
                  </a:lnTo>
                  <a:lnTo>
                    <a:pt x="1269" y="928"/>
                  </a:lnTo>
                  <a:lnTo>
                    <a:pt x="1350" y="928"/>
                  </a:lnTo>
                  <a:lnTo>
                    <a:pt x="1350" y="928"/>
                  </a:lnTo>
                  <a:lnTo>
                    <a:pt x="1338" y="993"/>
                  </a:lnTo>
                  <a:lnTo>
                    <a:pt x="1808" y="801"/>
                  </a:lnTo>
                  <a:lnTo>
                    <a:pt x="1322" y="677"/>
                  </a:lnTo>
                  <a:lnTo>
                    <a:pt x="1365" y="752"/>
                  </a:lnTo>
                  <a:lnTo>
                    <a:pt x="1370" y="752"/>
                  </a:lnTo>
                  <a:close/>
                </a:path>
              </a:pathLst>
            </a:custGeom>
            <a:gradFill rotWithShape="0">
              <a:gsLst>
                <a:gs pos="0">
                  <a:srgbClr val="C1C1C1">
                    <a:gamma/>
                    <a:tint val="27451"/>
                    <a:invGamma/>
                  </a:srgbClr>
                </a:gs>
                <a:gs pos="100000">
                  <a:srgbClr val="C1C1C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sy="50000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1" name="Freeform 262"/>
            <p:cNvSpPr>
              <a:spLocks/>
            </p:cNvSpPr>
            <p:nvPr/>
          </p:nvSpPr>
          <p:spPr bwMode="auto">
            <a:xfrm rot="16960587" flipH="1" flipV="1">
              <a:off x="7583009" y="3688662"/>
              <a:ext cx="574516" cy="504717"/>
            </a:xfrm>
            <a:custGeom>
              <a:avLst/>
              <a:gdLst/>
              <a:ahLst/>
              <a:cxnLst>
                <a:cxn ang="0">
                  <a:pos x="1370" y="752"/>
                </a:cxn>
                <a:cxn ang="0">
                  <a:pos x="1290" y="752"/>
                </a:cxn>
                <a:cxn ang="0">
                  <a:pos x="1209" y="751"/>
                </a:cxn>
                <a:cxn ang="0">
                  <a:pos x="1124" y="744"/>
                </a:cxn>
                <a:cxn ang="0">
                  <a:pos x="1040" y="733"/>
                </a:cxn>
                <a:cxn ang="0">
                  <a:pos x="951" y="716"/>
                </a:cxn>
                <a:cxn ang="0">
                  <a:pos x="865" y="698"/>
                </a:cxn>
                <a:cxn ang="0">
                  <a:pos x="778" y="673"/>
                </a:cxn>
                <a:cxn ang="0">
                  <a:pos x="694" y="645"/>
                </a:cxn>
                <a:cxn ang="0">
                  <a:pos x="610" y="612"/>
                </a:cxn>
                <a:cxn ang="0">
                  <a:pos x="529" y="575"/>
                </a:cxn>
                <a:cxn ang="0">
                  <a:pos x="453" y="534"/>
                </a:cxn>
                <a:cxn ang="0">
                  <a:pos x="379" y="491"/>
                </a:cxn>
                <a:cxn ang="0">
                  <a:pos x="309" y="441"/>
                </a:cxn>
                <a:cxn ang="0">
                  <a:pos x="245" y="389"/>
                </a:cxn>
                <a:cxn ang="0">
                  <a:pos x="187" y="333"/>
                </a:cxn>
                <a:cxn ang="0">
                  <a:pos x="137" y="272"/>
                </a:cxn>
                <a:cxn ang="0">
                  <a:pos x="92" y="209"/>
                </a:cxn>
                <a:cxn ang="0">
                  <a:pos x="59" y="143"/>
                </a:cxn>
                <a:cxn ang="0">
                  <a:pos x="32" y="71"/>
                </a:cxn>
                <a:cxn ang="0">
                  <a:pos x="16" y="0"/>
                </a:cxn>
                <a:cxn ang="0">
                  <a:pos x="6" y="22"/>
                </a:cxn>
                <a:cxn ang="0">
                  <a:pos x="0" y="107"/>
                </a:cxn>
                <a:cxn ang="0">
                  <a:pos x="6" y="166"/>
                </a:cxn>
                <a:cxn ang="0">
                  <a:pos x="10" y="182"/>
                </a:cxn>
                <a:cxn ang="0">
                  <a:pos x="25" y="253"/>
                </a:cxn>
                <a:cxn ang="0">
                  <a:pos x="52" y="323"/>
                </a:cxn>
                <a:cxn ang="0">
                  <a:pos x="85" y="390"/>
                </a:cxn>
                <a:cxn ang="0">
                  <a:pos x="129" y="454"/>
                </a:cxn>
                <a:cxn ang="0">
                  <a:pos x="180" y="512"/>
                </a:cxn>
                <a:cxn ang="0">
                  <a:pos x="236" y="569"/>
                </a:cxn>
                <a:cxn ang="0">
                  <a:pos x="299" y="621"/>
                </a:cxn>
                <a:cxn ang="0">
                  <a:pos x="367" y="669"/>
                </a:cxn>
                <a:cxn ang="0">
                  <a:pos x="440" y="712"/>
                </a:cxn>
                <a:cxn ang="0">
                  <a:pos x="517" y="753"/>
                </a:cxn>
                <a:cxn ang="0">
                  <a:pos x="595" y="790"/>
                </a:cxn>
                <a:cxn ang="0">
                  <a:pos x="678" y="822"/>
                </a:cxn>
                <a:cxn ang="0">
                  <a:pos x="761" y="850"/>
                </a:cxn>
                <a:cxn ang="0">
                  <a:pos x="848" y="874"/>
                </a:cxn>
                <a:cxn ang="0">
                  <a:pos x="935" y="894"/>
                </a:cxn>
                <a:cxn ang="0">
                  <a:pos x="1020" y="909"/>
                </a:cxn>
                <a:cxn ang="0">
                  <a:pos x="1104" y="922"/>
                </a:cxn>
                <a:cxn ang="0">
                  <a:pos x="1188" y="926"/>
                </a:cxn>
                <a:cxn ang="0">
                  <a:pos x="1269" y="928"/>
                </a:cxn>
                <a:cxn ang="0">
                  <a:pos x="1350" y="928"/>
                </a:cxn>
                <a:cxn ang="0">
                  <a:pos x="1350" y="928"/>
                </a:cxn>
                <a:cxn ang="0">
                  <a:pos x="1338" y="993"/>
                </a:cxn>
                <a:cxn ang="0">
                  <a:pos x="1808" y="801"/>
                </a:cxn>
                <a:cxn ang="0">
                  <a:pos x="1322" y="677"/>
                </a:cxn>
                <a:cxn ang="0">
                  <a:pos x="1365" y="752"/>
                </a:cxn>
                <a:cxn ang="0">
                  <a:pos x="1370" y="752"/>
                </a:cxn>
              </a:cxnLst>
              <a:rect l="0" t="0" r="r" b="b"/>
              <a:pathLst>
                <a:path w="1808" h="993">
                  <a:moveTo>
                    <a:pt x="1370" y="752"/>
                  </a:moveTo>
                  <a:lnTo>
                    <a:pt x="1290" y="752"/>
                  </a:lnTo>
                  <a:lnTo>
                    <a:pt x="1209" y="751"/>
                  </a:lnTo>
                  <a:lnTo>
                    <a:pt x="1124" y="744"/>
                  </a:lnTo>
                  <a:lnTo>
                    <a:pt x="1040" y="733"/>
                  </a:lnTo>
                  <a:lnTo>
                    <a:pt x="951" y="716"/>
                  </a:lnTo>
                  <a:lnTo>
                    <a:pt x="865" y="698"/>
                  </a:lnTo>
                  <a:lnTo>
                    <a:pt x="778" y="673"/>
                  </a:lnTo>
                  <a:lnTo>
                    <a:pt x="694" y="645"/>
                  </a:lnTo>
                  <a:lnTo>
                    <a:pt x="610" y="612"/>
                  </a:lnTo>
                  <a:lnTo>
                    <a:pt x="529" y="575"/>
                  </a:lnTo>
                  <a:lnTo>
                    <a:pt x="453" y="534"/>
                  </a:lnTo>
                  <a:lnTo>
                    <a:pt x="379" y="491"/>
                  </a:lnTo>
                  <a:lnTo>
                    <a:pt x="309" y="441"/>
                  </a:lnTo>
                  <a:lnTo>
                    <a:pt x="245" y="389"/>
                  </a:lnTo>
                  <a:lnTo>
                    <a:pt x="187" y="333"/>
                  </a:lnTo>
                  <a:lnTo>
                    <a:pt x="137" y="272"/>
                  </a:lnTo>
                  <a:lnTo>
                    <a:pt x="92" y="209"/>
                  </a:lnTo>
                  <a:lnTo>
                    <a:pt x="59" y="143"/>
                  </a:lnTo>
                  <a:lnTo>
                    <a:pt x="32" y="71"/>
                  </a:lnTo>
                  <a:lnTo>
                    <a:pt x="16" y="0"/>
                  </a:lnTo>
                  <a:lnTo>
                    <a:pt x="6" y="22"/>
                  </a:lnTo>
                  <a:lnTo>
                    <a:pt x="0" y="107"/>
                  </a:lnTo>
                  <a:lnTo>
                    <a:pt x="6" y="166"/>
                  </a:lnTo>
                  <a:lnTo>
                    <a:pt x="10" y="182"/>
                  </a:lnTo>
                  <a:lnTo>
                    <a:pt x="25" y="253"/>
                  </a:lnTo>
                  <a:lnTo>
                    <a:pt x="52" y="323"/>
                  </a:lnTo>
                  <a:lnTo>
                    <a:pt x="85" y="390"/>
                  </a:lnTo>
                  <a:lnTo>
                    <a:pt x="129" y="454"/>
                  </a:lnTo>
                  <a:lnTo>
                    <a:pt x="180" y="512"/>
                  </a:lnTo>
                  <a:lnTo>
                    <a:pt x="236" y="569"/>
                  </a:lnTo>
                  <a:lnTo>
                    <a:pt x="299" y="621"/>
                  </a:lnTo>
                  <a:lnTo>
                    <a:pt x="367" y="669"/>
                  </a:lnTo>
                  <a:lnTo>
                    <a:pt x="440" y="712"/>
                  </a:lnTo>
                  <a:lnTo>
                    <a:pt x="517" y="753"/>
                  </a:lnTo>
                  <a:lnTo>
                    <a:pt x="595" y="790"/>
                  </a:lnTo>
                  <a:lnTo>
                    <a:pt x="678" y="822"/>
                  </a:lnTo>
                  <a:lnTo>
                    <a:pt x="761" y="850"/>
                  </a:lnTo>
                  <a:lnTo>
                    <a:pt x="848" y="874"/>
                  </a:lnTo>
                  <a:lnTo>
                    <a:pt x="935" y="894"/>
                  </a:lnTo>
                  <a:lnTo>
                    <a:pt x="1020" y="909"/>
                  </a:lnTo>
                  <a:lnTo>
                    <a:pt x="1104" y="922"/>
                  </a:lnTo>
                  <a:lnTo>
                    <a:pt x="1188" y="926"/>
                  </a:lnTo>
                  <a:lnTo>
                    <a:pt x="1269" y="928"/>
                  </a:lnTo>
                  <a:lnTo>
                    <a:pt x="1350" y="928"/>
                  </a:lnTo>
                  <a:lnTo>
                    <a:pt x="1350" y="928"/>
                  </a:lnTo>
                  <a:lnTo>
                    <a:pt x="1338" y="993"/>
                  </a:lnTo>
                  <a:lnTo>
                    <a:pt x="1808" y="801"/>
                  </a:lnTo>
                  <a:lnTo>
                    <a:pt x="1322" y="677"/>
                  </a:lnTo>
                  <a:lnTo>
                    <a:pt x="1365" y="752"/>
                  </a:lnTo>
                  <a:lnTo>
                    <a:pt x="1370" y="752"/>
                  </a:lnTo>
                  <a:close/>
                </a:path>
              </a:pathLst>
            </a:custGeom>
            <a:gradFill rotWithShape="0">
              <a:gsLst>
                <a:gs pos="0">
                  <a:srgbClr val="C1C1C1">
                    <a:gamma/>
                    <a:tint val="27451"/>
                    <a:invGamma/>
                  </a:srgbClr>
                </a:gs>
                <a:gs pos="100000">
                  <a:srgbClr val="C1C1C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sy="50000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2" name="Freeform 263"/>
            <p:cNvSpPr>
              <a:spLocks/>
            </p:cNvSpPr>
            <p:nvPr/>
          </p:nvSpPr>
          <p:spPr bwMode="auto">
            <a:xfrm rot="17090494" flipH="1" flipV="1">
              <a:off x="7051097" y="4393992"/>
              <a:ext cx="592677" cy="398560"/>
            </a:xfrm>
            <a:custGeom>
              <a:avLst/>
              <a:gdLst/>
              <a:ahLst/>
              <a:cxnLst>
                <a:cxn ang="0">
                  <a:pos x="1370" y="752"/>
                </a:cxn>
                <a:cxn ang="0">
                  <a:pos x="1290" y="752"/>
                </a:cxn>
                <a:cxn ang="0">
                  <a:pos x="1209" y="751"/>
                </a:cxn>
                <a:cxn ang="0">
                  <a:pos x="1124" y="744"/>
                </a:cxn>
                <a:cxn ang="0">
                  <a:pos x="1040" y="733"/>
                </a:cxn>
                <a:cxn ang="0">
                  <a:pos x="951" y="716"/>
                </a:cxn>
                <a:cxn ang="0">
                  <a:pos x="865" y="698"/>
                </a:cxn>
                <a:cxn ang="0">
                  <a:pos x="778" y="673"/>
                </a:cxn>
                <a:cxn ang="0">
                  <a:pos x="694" y="645"/>
                </a:cxn>
                <a:cxn ang="0">
                  <a:pos x="610" y="612"/>
                </a:cxn>
                <a:cxn ang="0">
                  <a:pos x="529" y="575"/>
                </a:cxn>
                <a:cxn ang="0">
                  <a:pos x="453" y="534"/>
                </a:cxn>
                <a:cxn ang="0">
                  <a:pos x="379" y="491"/>
                </a:cxn>
                <a:cxn ang="0">
                  <a:pos x="309" y="441"/>
                </a:cxn>
                <a:cxn ang="0">
                  <a:pos x="245" y="389"/>
                </a:cxn>
                <a:cxn ang="0">
                  <a:pos x="187" y="333"/>
                </a:cxn>
                <a:cxn ang="0">
                  <a:pos x="137" y="272"/>
                </a:cxn>
                <a:cxn ang="0">
                  <a:pos x="92" y="209"/>
                </a:cxn>
                <a:cxn ang="0">
                  <a:pos x="59" y="143"/>
                </a:cxn>
                <a:cxn ang="0">
                  <a:pos x="32" y="71"/>
                </a:cxn>
                <a:cxn ang="0">
                  <a:pos x="16" y="0"/>
                </a:cxn>
                <a:cxn ang="0">
                  <a:pos x="6" y="22"/>
                </a:cxn>
                <a:cxn ang="0">
                  <a:pos x="0" y="107"/>
                </a:cxn>
                <a:cxn ang="0">
                  <a:pos x="6" y="166"/>
                </a:cxn>
                <a:cxn ang="0">
                  <a:pos x="10" y="182"/>
                </a:cxn>
                <a:cxn ang="0">
                  <a:pos x="25" y="253"/>
                </a:cxn>
                <a:cxn ang="0">
                  <a:pos x="52" y="323"/>
                </a:cxn>
                <a:cxn ang="0">
                  <a:pos x="85" y="390"/>
                </a:cxn>
                <a:cxn ang="0">
                  <a:pos x="129" y="454"/>
                </a:cxn>
                <a:cxn ang="0">
                  <a:pos x="180" y="512"/>
                </a:cxn>
                <a:cxn ang="0">
                  <a:pos x="236" y="569"/>
                </a:cxn>
                <a:cxn ang="0">
                  <a:pos x="299" y="621"/>
                </a:cxn>
                <a:cxn ang="0">
                  <a:pos x="367" y="669"/>
                </a:cxn>
                <a:cxn ang="0">
                  <a:pos x="440" y="712"/>
                </a:cxn>
                <a:cxn ang="0">
                  <a:pos x="517" y="753"/>
                </a:cxn>
                <a:cxn ang="0">
                  <a:pos x="595" y="790"/>
                </a:cxn>
                <a:cxn ang="0">
                  <a:pos x="678" y="822"/>
                </a:cxn>
                <a:cxn ang="0">
                  <a:pos x="761" y="850"/>
                </a:cxn>
                <a:cxn ang="0">
                  <a:pos x="848" y="874"/>
                </a:cxn>
                <a:cxn ang="0">
                  <a:pos x="935" y="894"/>
                </a:cxn>
                <a:cxn ang="0">
                  <a:pos x="1020" y="909"/>
                </a:cxn>
                <a:cxn ang="0">
                  <a:pos x="1104" y="922"/>
                </a:cxn>
                <a:cxn ang="0">
                  <a:pos x="1188" y="926"/>
                </a:cxn>
                <a:cxn ang="0">
                  <a:pos x="1269" y="928"/>
                </a:cxn>
                <a:cxn ang="0">
                  <a:pos x="1350" y="928"/>
                </a:cxn>
                <a:cxn ang="0">
                  <a:pos x="1350" y="928"/>
                </a:cxn>
                <a:cxn ang="0">
                  <a:pos x="1338" y="993"/>
                </a:cxn>
                <a:cxn ang="0">
                  <a:pos x="1808" y="801"/>
                </a:cxn>
                <a:cxn ang="0">
                  <a:pos x="1322" y="677"/>
                </a:cxn>
                <a:cxn ang="0">
                  <a:pos x="1365" y="752"/>
                </a:cxn>
                <a:cxn ang="0">
                  <a:pos x="1370" y="752"/>
                </a:cxn>
              </a:cxnLst>
              <a:rect l="0" t="0" r="r" b="b"/>
              <a:pathLst>
                <a:path w="1808" h="993">
                  <a:moveTo>
                    <a:pt x="1370" y="752"/>
                  </a:moveTo>
                  <a:lnTo>
                    <a:pt x="1290" y="752"/>
                  </a:lnTo>
                  <a:lnTo>
                    <a:pt x="1209" y="751"/>
                  </a:lnTo>
                  <a:lnTo>
                    <a:pt x="1124" y="744"/>
                  </a:lnTo>
                  <a:lnTo>
                    <a:pt x="1040" y="733"/>
                  </a:lnTo>
                  <a:lnTo>
                    <a:pt x="951" y="716"/>
                  </a:lnTo>
                  <a:lnTo>
                    <a:pt x="865" y="698"/>
                  </a:lnTo>
                  <a:lnTo>
                    <a:pt x="778" y="673"/>
                  </a:lnTo>
                  <a:lnTo>
                    <a:pt x="694" y="645"/>
                  </a:lnTo>
                  <a:lnTo>
                    <a:pt x="610" y="612"/>
                  </a:lnTo>
                  <a:lnTo>
                    <a:pt x="529" y="575"/>
                  </a:lnTo>
                  <a:lnTo>
                    <a:pt x="453" y="534"/>
                  </a:lnTo>
                  <a:lnTo>
                    <a:pt x="379" y="491"/>
                  </a:lnTo>
                  <a:lnTo>
                    <a:pt x="309" y="441"/>
                  </a:lnTo>
                  <a:lnTo>
                    <a:pt x="245" y="389"/>
                  </a:lnTo>
                  <a:lnTo>
                    <a:pt x="187" y="333"/>
                  </a:lnTo>
                  <a:lnTo>
                    <a:pt x="137" y="272"/>
                  </a:lnTo>
                  <a:lnTo>
                    <a:pt x="92" y="209"/>
                  </a:lnTo>
                  <a:lnTo>
                    <a:pt x="59" y="143"/>
                  </a:lnTo>
                  <a:lnTo>
                    <a:pt x="32" y="71"/>
                  </a:lnTo>
                  <a:lnTo>
                    <a:pt x="16" y="0"/>
                  </a:lnTo>
                  <a:lnTo>
                    <a:pt x="6" y="22"/>
                  </a:lnTo>
                  <a:lnTo>
                    <a:pt x="0" y="107"/>
                  </a:lnTo>
                  <a:lnTo>
                    <a:pt x="6" y="166"/>
                  </a:lnTo>
                  <a:lnTo>
                    <a:pt x="10" y="182"/>
                  </a:lnTo>
                  <a:lnTo>
                    <a:pt x="25" y="253"/>
                  </a:lnTo>
                  <a:lnTo>
                    <a:pt x="52" y="323"/>
                  </a:lnTo>
                  <a:lnTo>
                    <a:pt x="85" y="390"/>
                  </a:lnTo>
                  <a:lnTo>
                    <a:pt x="129" y="454"/>
                  </a:lnTo>
                  <a:lnTo>
                    <a:pt x="180" y="512"/>
                  </a:lnTo>
                  <a:lnTo>
                    <a:pt x="236" y="569"/>
                  </a:lnTo>
                  <a:lnTo>
                    <a:pt x="299" y="621"/>
                  </a:lnTo>
                  <a:lnTo>
                    <a:pt x="367" y="669"/>
                  </a:lnTo>
                  <a:lnTo>
                    <a:pt x="440" y="712"/>
                  </a:lnTo>
                  <a:lnTo>
                    <a:pt x="517" y="753"/>
                  </a:lnTo>
                  <a:lnTo>
                    <a:pt x="595" y="790"/>
                  </a:lnTo>
                  <a:lnTo>
                    <a:pt x="678" y="822"/>
                  </a:lnTo>
                  <a:lnTo>
                    <a:pt x="761" y="850"/>
                  </a:lnTo>
                  <a:lnTo>
                    <a:pt x="848" y="874"/>
                  </a:lnTo>
                  <a:lnTo>
                    <a:pt x="935" y="894"/>
                  </a:lnTo>
                  <a:lnTo>
                    <a:pt x="1020" y="909"/>
                  </a:lnTo>
                  <a:lnTo>
                    <a:pt x="1104" y="922"/>
                  </a:lnTo>
                  <a:lnTo>
                    <a:pt x="1188" y="926"/>
                  </a:lnTo>
                  <a:lnTo>
                    <a:pt x="1269" y="928"/>
                  </a:lnTo>
                  <a:lnTo>
                    <a:pt x="1350" y="928"/>
                  </a:lnTo>
                  <a:lnTo>
                    <a:pt x="1350" y="928"/>
                  </a:lnTo>
                  <a:lnTo>
                    <a:pt x="1338" y="993"/>
                  </a:lnTo>
                  <a:lnTo>
                    <a:pt x="1808" y="801"/>
                  </a:lnTo>
                  <a:lnTo>
                    <a:pt x="1322" y="677"/>
                  </a:lnTo>
                  <a:lnTo>
                    <a:pt x="1365" y="752"/>
                  </a:lnTo>
                  <a:lnTo>
                    <a:pt x="1370" y="752"/>
                  </a:lnTo>
                  <a:close/>
                </a:path>
              </a:pathLst>
            </a:custGeom>
            <a:gradFill rotWithShape="0">
              <a:gsLst>
                <a:gs pos="0">
                  <a:srgbClr val="C1C1C1">
                    <a:gamma/>
                    <a:tint val="27451"/>
                    <a:invGamma/>
                  </a:srgbClr>
                </a:gs>
                <a:gs pos="100000">
                  <a:srgbClr val="C1C1C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sy="50000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grpSp>
          <p:nvGrpSpPr>
            <p:cNvPr id="11" name="Group 264"/>
            <p:cNvGrpSpPr>
              <a:grpSpLocks/>
            </p:cNvGrpSpPr>
            <p:nvPr/>
          </p:nvGrpSpPr>
          <p:grpSpPr bwMode="auto">
            <a:xfrm>
              <a:off x="7472457" y="4137361"/>
              <a:ext cx="629008" cy="863708"/>
              <a:chOff x="1042" y="2441"/>
              <a:chExt cx="1003" cy="459"/>
            </a:xfrm>
          </p:grpSpPr>
          <p:sp>
            <p:nvSpPr>
              <p:cNvPr id="38" name="Oval 265"/>
              <p:cNvSpPr>
                <a:spLocks noChangeArrowheads="1"/>
              </p:cNvSpPr>
              <p:nvPr/>
            </p:nvSpPr>
            <p:spPr bwMode="auto">
              <a:xfrm>
                <a:off x="1097" y="2597"/>
                <a:ext cx="846" cy="303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39" name="Oval 266"/>
              <p:cNvSpPr>
                <a:spLocks noChangeArrowheads="1"/>
              </p:cNvSpPr>
              <p:nvPr/>
            </p:nvSpPr>
            <p:spPr bwMode="auto">
              <a:xfrm>
                <a:off x="1042" y="2465"/>
                <a:ext cx="1003" cy="322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0" name="Oval 267"/>
              <p:cNvSpPr>
                <a:spLocks noChangeArrowheads="1"/>
              </p:cNvSpPr>
              <p:nvPr/>
            </p:nvSpPr>
            <p:spPr bwMode="auto">
              <a:xfrm>
                <a:off x="1088" y="2441"/>
                <a:ext cx="912" cy="322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50000">
                    <a:srgbClr val="B4B4B4"/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sp>
          <p:nvSpPr>
            <p:cNvPr id="34" name="Rectangle 216"/>
            <p:cNvSpPr>
              <a:spLocks noChangeArrowheads="1"/>
            </p:cNvSpPr>
            <p:nvPr/>
          </p:nvSpPr>
          <p:spPr bwMode="auto">
            <a:xfrm>
              <a:off x="7905526" y="2622556"/>
              <a:ext cx="1095443" cy="323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en-US" altLang="ko-KR" sz="1200" dirty="0" smtClean="0">
                  <a:latin typeface="HY울릉도M" pitchFamily="18" charset="-127"/>
                  <a:ea typeface="HY울릉도M" pitchFamily="18" charset="-127"/>
                </a:rPr>
                <a:t>Preparation</a:t>
              </a:r>
              <a:endParaRPr lang="en-US" altLang="ko-KR" sz="1200" dirty="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5" name="Rectangle 216"/>
            <p:cNvSpPr>
              <a:spLocks noChangeArrowheads="1"/>
            </p:cNvSpPr>
            <p:nvPr/>
          </p:nvSpPr>
          <p:spPr bwMode="auto">
            <a:xfrm>
              <a:off x="7100745" y="3402018"/>
              <a:ext cx="1513384" cy="29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en-US" altLang="ko-KR" sz="1200" dirty="0" smtClean="0">
                  <a:latin typeface="HY울릉도M" pitchFamily="18" charset="-127"/>
                  <a:ea typeface="HY울릉도M" pitchFamily="18" charset="-127"/>
                </a:rPr>
                <a:t>Data Acquisition</a:t>
              </a:r>
              <a:endParaRPr lang="en-US" altLang="ko-KR" sz="1200" dirty="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6" name="Rectangle 216"/>
            <p:cNvSpPr>
              <a:spLocks noChangeArrowheads="1"/>
            </p:cNvSpPr>
            <p:nvPr/>
          </p:nvSpPr>
          <p:spPr bwMode="auto">
            <a:xfrm>
              <a:off x="7569416" y="4309928"/>
              <a:ext cx="1223714" cy="29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en-US" altLang="ko-KR" sz="1200" dirty="0" smtClean="0">
                  <a:latin typeface="HY울릉도M" pitchFamily="18" charset="-127"/>
                  <a:ea typeface="HY울릉도M" pitchFamily="18" charset="-127"/>
                </a:rPr>
                <a:t>Data Analysis</a:t>
              </a:r>
              <a:endParaRPr lang="en-US" altLang="ko-KR" sz="1200" dirty="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7" name="Rectangle 216"/>
            <p:cNvSpPr>
              <a:spLocks noChangeArrowheads="1"/>
            </p:cNvSpPr>
            <p:nvPr/>
          </p:nvSpPr>
          <p:spPr bwMode="auto">
            <a:xfrm>
              <a:off x="6893996" y="4975226"/>
              <a:ext cx="1653436" cy="323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en-US" altLang="ko-KR" sz="1200" dirty="0" smtClean="0">
                  <a:latin typeface="HY울릉도M" pitchFamily="18" charset="-127"/>
                  <a:ea typeface="HY울릉도M" pitchFamily="18" charset="-127"/>
                </a:rPr>
                <a:t>DB Standardization</a:t>
              </a:r>
              <a:endParaRPr lang="en-US" altLang="ko-KR" sz="1200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2" name="그룹 152"/>
          <p:cNvGrpSpPr>
            <a:grpSpLocks/>
          </p:cNvGrpSpPr>
          <p:nvPr/>
        </p:nvGrpSpPr>
        <p:grpSpPr bwMode="auto">
          <a:xfrm>
            <a:off x="457576" y="1714488"/>
            <a:ext cx="6200398" cy="3827779"/>
            <a:chOff x="601429" y="1216576"/>
            <a:chExt cx="6554768" cy="2958057"/>
          </a:xfrm>
        </p:grpSpPr>
        <p:sp>
          <p:nvSpPr>
            <p:cNvPr id="116" name="모서리가 둥근 직사각형 115"/>
            <p:cNvSpPr/>
            <p:nvPr/>
          </p:nvSpPr>
          <p:spPr bwMode="auto">
            <a:xfrm>
              <a:off x="738151" y="2003430"/>
              <a:ext cx="1857375" cy="2137115"/>
            </a:xfrm>
            <a:prstGeom prst="roundRect">
              <a:avLst/>
            </a:prstGeom>
            <a:gradFill rotWithShape="1">
              <a:gsLst>
                <a:gs pos="100000">
                  <a:srgbClr val="61C7FF">
                    <a:alpha val="10000"/>
                  </a:srgbClr>
                </a:gs>
                <a:gs pos="100000">
                  <a:srgbClr val="008FD6"/>
                </a:gs>
              </a:gsLst>
              <a:lin ang="5400000" scaled="1"/>
            </a:gradFill>
            <a:ln w="9525" algn="ctr">
              <a:solidFill>
                <a:srgbClr val="CCECFF"/>
              </a:solidFill>
              <a:miter lim="800000"/>
              <a:headEnd/>
              <a:tailEnd/>
            </a:ln>
            <a:effectLst/>
          </p:spPr>
          <p:txBody>
            <a:bodyPr wrap="none" lIns="215602" tIns="39200" rIns="99569" bIns="39200" anchor="ctr"/>
            <a:lstStyle/>
            <a:p>
              <a:pPr algn="ctr" defTabSz="995363">
                <a:defRPr/>
              </a:pPr>
              <a:endParaRPr lang="ko-KR" altLang="en-US" sz="100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117" name="Freeform 262"/>
            <p:cNvSpPr>
              <a:spLocks/>
            </p:cNvSpPr>
            <p:nvPr/>
          </p:nvSpPr>
          <p:spPr bwMode="auto">
            <a:xfrm rot="2327050" flipV="1">
              <a:off x="2256550" y="3023209"/>
              <a:ext cx="987606" cy="857506"/>
            </a:xfrm>
            <a:custGeom>
              <a:avLst/>
              <a:gdLst/>
              <a:ahLst/>
              <a:cxnLst>
                <a:cxn ang="0">
                  <a:pos x="1370" y="752"/>
                </a:cxn>
                <a:cxn ang="0">
                  <a:pos x="1290" y="752"/>
                </a:cxn>
                <a:cxn ang="0">
                  <a:pos x="1209" y="751"/>
                </a:cxn>
                <a:cxn ang="0">
                  <a:pos x="1124" y="744"/>
                </a:cxn>
                <a:cxn ang="0">
                  <a:pos x="1040" y="733"/>
                </a:cxn>
                <a:cxn ang="0">
                  <a:pos x="951" y="716"/>
                </a:cxn>
                <a:cxn ang="0">
                  <a:pos x="865" y="698"/>
                </a:cxn>
                <a:cxn ang="0">
                  <a:pos x="778" y="673"/>
                </a:cxn>
                <a:cxn ang="0">
                  <a:pos x="694" y="645"/>
                </a:cxn>
                <a:cxn ang="0">
                  <a:pos x="610" y="612"/>
                </a:cxn>
                <a:cxn ang="0">
                  <a:pos x="529" y="575"/>
                </a:cxn>
                <a:cxn ang="0">
                  <a:pos x="453" y="534"/>
                </a:cxn>
                <a:cxn ang="0">
                  <a:pos x="379" y="491"/>
                </a:cxn>
                <a:cxn ang="0">
                  <a:pos x="309" y="441"/>
                </a:cxn>
                <a:cxn ang="0">
                  <a:pos x="245" y="389"/>
                </a:cxn>
                <a:cxn ang="0">
                  <a:pos x="187" y="333"/>
                </a:cxn>
                <a:cxn ang="0">
                  <a:pos x="137" y="272"/>
                </a:cxn>
                <a:cxn ang="0">
                  <a:pos x="92" y="209"/>
                </a:cxn>
                <a:cxn ang="0">
                  <a:pos x="59" y="143"/>
                </a:cxn>
                <a:cxn ang="0">
                  <a:pos x="32" y="71"/>
                </a:cxn>
                <a:cxn ang="0">
                  <a:pos x="16" y="0"/>
                </a:cxn>
                <a:cxn ang="0">
                  <a:pos x="6" y="22"/>
                </a:cxn>
                <a:cxn ang="0">
                  <a:pos x="0" y="107"/>
                </a:cxn>
                <a:cxn ang="0">
                  <a:pos x="6" y="166"/>
                </a:cxn>
                <a:cxn ang="0">
                  <a:pos x="10" y="182"/>
                </a:cxn>
                <a:cxn ang="0">
                  <a:pos x="25" y="253"/>
                </a:cxn>
                <a:cxn ang="0">
                  <a:pos x="52" y="323"/>
                </a:cxn>
                <a:cxn ang="0">
                  <a:pos x="85" y="390"/>
                </a:cxn>
                <a:cxn ang="0">
                  <a:pos x="129" y="454"/>
                </a:cxn>
                <a:cxn ang="0">
                  <a:pos x="180" y="512"/>
                </a:cxn>
                <a:cxn ang="0">
                  <a:pos x="236" y="569"/>
                </a:cxn>
                <a:cxn ang="0">
                  <a:pos x="299" y="621"/>
                </a:cxn>
                <a:cxn ang="0">
                  <a:pos x="367" y="669"/>
                </a:cxn>
                <a:cxn ang="0">
                  <a:pos x="440" y="712"/>
                </a:cxn>
                <a:cxn ang="0">
                  <a:pos x="517" y="753"/>
                </a:cxn>
                <a:cxn ang="0">
                  <a:pos x="595" y="790"/>
                </a:cxn>
                <a:cxn ang="0">
                  <a:pos x="678" y="822"/>
                </a:cxn>
                <a:cxn ang="0">
                  <a:pos x="761" y="850"/>
                </a:cxn>
                <a:cxn ang="0">
                  <a:pos x="848" y="874"/>
                </a:cxn>
                <a:cxn ang="0">
                  <a:pos x="935" y="894"/>
                </a:cxn>
                <a:cxn ang="0">
                  <a:pos x="1020" y="909"/>
                </a:cxn>
                <a:cxn ang="0">
                  <a:pos x="1104" y="922"/>
                </a:cxn>
                <a:cxn ang="0">
                  <a:pos x="1188" y="926"/>
                </a:cxn>
                <a:cxn ang="0">
                  <a:pos x="1269" y="928"/>
                </a:cxn>
                <a:cxn ang="0">
                  <a:pos x="1350" y="928"/>
                </a:cxn>
                <a:cxn ang="0">
                  <a:pos x="1350" y="928"/>
                </a:cxn>
                <a:cxn ang="0">
                  <a:pos x="1338" y="993"/>
                </a:cxn>
                <a:cxn ang="0">
                  <a:pos x="1808" y="801"/>
                </a:cxn>
                <a:cxn ang="0">
                  <a:pos x="1322" y="677"/>
                </a:cxn>
                <a:cxn ang="0">
                  <a:pos x="1365" y="752"/>
                </a:cxn>
                <a:cxn ang="0">
                  <a:pos x="1370" y="752"/>
                </a:cxn>
              </a:cxnLst>
              <a:rect l="0" t="0" r="r" b="b"/>
              <a:pathLst>
                <a:path w="1808" h="993">
                  <a:moveTo>
                    <a:pt x="1370" y="752"/>
                  </a:moveTo>
                  <a:lnTo>
                    <a:pt x="1290" y="752"/>
                  </a:lnTo>
                  <a:lnTo>
                    <a:pt x="1209" y="751"/>
                  </a:lnTo>
                  <a:lnTo>
                    <a:pt x="1124" y="744"/>
                  </a:lnTo>
                  <a:lnTo>
                    <a:pt x="1040" y="733"/>
                  </a:lnTo>
                  <a:lnTo>
                    <a:pt x="951" y="716"/>
                  </a:lnTo>
                  <a:lnTo>
                    <a:pt x="865" y="698"/>
                  </a:lnTo>
                  <a:lnTo>
                    <a:pt x="778" y="673"/>
                  </a:lnTo>
                  <a:lnTo>
                    <a:pt x="694" y="645"/>
                  </a:lnTo>
                  <a:lnTo>
                    <a:pt x="610" y="612"/>
                  </a:lnTo>
                  <a:lnTo>
                    <a:pt x="529" y="575"/>
                  </a:lnTo>
                  <a:lnTo>
                    <a:pt x="453" y="534"/>
                  </a:lnTo>
                  <a:lnTo>
                    <a:pt x="379" y="491"/>
                  </a:lnTo>
                  <a:lnTo>
                    <a:pt x="309" y="441"/>
                  </a:lnTo>
                  <a:lnTo>
                    <a:pt x="245" y="389"/>
                  </a:lnTo>
                  <a:lnTo>
                    <a:pt x="187" y="333"/>
                  </a:lnTo>
                  <a:lnTo>
                    <a:pt x="137" y="272"/>
                  </a:lnTo>
                  <a:lnTo>
                    <a:pt x="92" y="209"/>
                  </a:lnTo>
                  <a:lnTo>
                    <a:pt x="59" y="143"/>
                  </a:lnTo>
                  <a:lnTo>
                    <a:pt x="32" y="71"/>
                  </a:lnTo>
                  <a:lnTo>
                    <a:pt x="16" y="0"/>
                  </a:lnTo>
                  <a:lnTo>
                    <a:pt x="6" y="22"/>
                  </a:lnTo>
                  <a:lnTo>
                    <a:pt x="0" y="107"/>
                  </a:lnTo>
                  <a:lnTo>
                    <a:pt x="6" y="166"/>
                  </a:lnTo>
                  <a:lnTo>
                    <a:pt x="10" y="182"/>
                  </a:lnTo>
                  <a:lnTo>
                    <a:pt x="25" y="253"/>
                  </a:lnTo>
                  <a:lnTo>
                    <a:pt x="52" y="323"/>
                  </a:lnTo>
                  <a:lnTo>
                    <a:pt x="85" y="390"/>
                  </a:lnTo>
                  <a:lnTo>
                    <a:pt x="129" y="454"/>
                  </a:lnTo>
                  <a:lnTo>
                    <a:pt x="180" y="512"/>
                  </a:lnTo>
                  <a:lnTo>
                    <a:pt x="236" y="569"/>
                  </a:lnTo>
                  <a:lnTo>
                    <a:pt x="299" y="621"/>
                  </a:lnTo>
                  <a:lnTo>
                    <a:pt x="367" y="669"/>
                  </a:lnTo>
                  <a:lnTo>
                    <a:pt x="440" y="712"/>
                  </a:lnTo>
                  <a:lnTo>
                    <a:pt x="517" y="753"/>
                  </a:lnTo>
                  <a:lnTo>
                    <a:pt x="595" y="790"/>
                  </a:lnTo>
                  <a:lnTo>
                    <a:pt x="678" y="822"/>
                  </a:lnTo>
                  <a:lnTo>
                    <a:pt x="761" y="850"/>
                  </a:lnTo>
                  <a:lnTo>
                    <a:pt x="848" y="874"/>
                  </a:lnTo>
                  <a:lnTo>
                    <a:pt x="935" y="894"/>
                  </a:lnTo>
                  <a:lnTo>
                    <a:pt x="1020" y="909"/>
                  </a:lnTo>
                  <a:lnTo>
                    <a:pt x="1104" y="922"/>
                  </a:lnTo>
                  <a:lnTo>
                    <a:pt x="1188" y="926"/>
                  </a:lnTo>
                  <a:lnTo>
                    <a:pt x="1269" y="928"/>
                  </a:lnTo>
                  <a:lnTo>
                    <a:pt x="1350" y="928"/>
                  </a:lnTo>
                  <a:lnTo>
                    <a:pt x="1350" y="928"/>
                  </a:lnTo>
                  <a:lnTo>
                    <a:pt x="1338" y="993"/>
                  </a:lnTo>
                  <a:lnTo>
                    <a:pt x="1808" y="801"/>
                  </a:lnTo>
                  <a:lnTo>
                    <a:pt x="1322" y="677"/>
                  </a:lnTo>
                  <a:lnTo>
                    <a:pt x="1365" y="752"/>
                  </a:lnTo>
                  <a:lnTo>
                    <a:pt x="1370" y="752"/>
                  </a:lnTo>
                  <a:close/>
                </a:path>
              </a:pathLst>
            </a:custGeom>
            <a:gradFill rotWithShape="0">
              <a:gsLst>
                <a:gs pos="0">
                  <a:srgbClr val="C1C1C1">
                    <a:gamma/>
                    <a:tint val="27451"/>
                    <a:invGamma/>
                  </a:srgbClr>
                </a:gs>
                <a:gs pos="100000">
                  <a:srgbClr val="C1C1C1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sy="50000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ko-KR" altLang="en-US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grpSp>
          <p:nvGrpSpPr>
            <p:cNvPr id="13" name="그룹 334"/>
            <p:cNvGrpSpPr>
              <a:grpSpLocks/>
            </p:cNvGrpSpPr>
            <p:nvPr/>
          </p:nvGrpSpPr>
          <p:grpSpPr bwMode="auto">
            <a:xfrm>
              <a:off x="601429" y="1216576"/>
              <a:ext cx="6554768" cy="2958057"/>
              <a:chOff x="601429" y="1216576"/>
              <a:chExt cx="6554768" cy="2958057"/>
            </a:xfrm>
          </p:grpSpPr>
          <p:grpSp>
            <p:nvGrpSpPr>
              <p:cNvPr id="14" name="Group 524"/>
              <p:cNvGrpSpPr>
                <a:grpSpLocks/>
              </p:cNvGrpSpPr>
              <p:nvPr/>
            </p:nvGrpSpPr>
            <p:grpSpPr bwMode="auto">
              <a:xfrm>
                <a:off x="993776" y="3318895"/>
                <a:ext cx="1314450" cy="620811"/>
                <a:chOff x="808" y="5007"/>
                <a:chExt cx="600" cy="464"/>
              </a:xfrm>
            </p:grpSpPr>
            <p:pic>
              <p:nvPicPr>
                <p:cNvPr id="145" name="Picture 522" descr="그림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0000" contrast="-12000"/>
                </a:blip>
                <a:srcRect/>
                <a:stretch>
                  <a:fillRect/>
                </a:stretch>
              </p:blipFill>
              <p:spPr bwMode="auto">
                <a:xfrm>
                  <a:off x="808" y="5007"/>
                  <a:ext cx="600" cy="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6" name="Text Box 523"/>
                <p:cNvSpPr txBox="1">
                  <a:spLocks noChangeArrowheads="1"/>
                </p:cNvSpPr>
                <p:nvPr/>
              </p:nvSpPr>
              <p:spPr bwMode="auto">
                <a:xfrm>
                  <a:off x="1063" y="5259"/>
                  <a:ext cx="134" cy="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01600" indent="-101600">
                    <a:defRPr/>
                  </a:pPr>
                  <a:r>
                    <a:rPr lang="en-US" altLang="ko-KR" sz="1000" dirty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GIS </a:t>
                  </a:r>
                  <a:endParaRPr lang="ko-KR" altLang="en-US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grpSp>
            <p:nvGrpSpPr>
              <p:cNvPr id="15" name="Group 524"/>
              <p:cNvGrpSpPr>
                <a:grpSpLocks/>
              </p:cNvGrpSpPr>
              <p:nvPr/>
            </p:nvGrpSpPr>
            <p:grpSpPr bwMode="auto">
              <a:xfrm>
                <a:off x="993777" y="2807639"/>
                <a:ext cx="1314450" cy="620811"/>
                <a:chOff x="808" y="5007"/>
                <a:chExt cx="600" cy="464"/>
              </a:xfrm>
            </p:grpSpPr>
            <p:pic>
              <p:nvPicPr>
                <p:cNvPr id="143" name="Picture 522" descr="그림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10000" contrast="-12000"/>
                </a:blip>
                <a:srcRect/>
                <a:stretch>
                  <a:fillRect/>
                </a:stretch>
              </p:blipFill>
              <p:spPr bwMode="auto">
                <a:xfrm>
                  <a:off x="808" y="5007"/>
                  <a:ext cx="600" cy="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4" name="Text Box 523"/>
                <p:cNvSpPr txBox="1">
                  <a:spLocks noChangeArrowheads="1"/>
                </p:cNvSpPr>
                <p:nvPr/>
              </p:nvSpPr>
              <p:spPr bwMode="auto">
                <a:xfrm>
                  <a:off x="827" y="5220"/>
                  <a:ext cx="569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Damage</a:t>
                  </a:r>
                </a:p>
                <a:p>
                  <a:pPr algn="ctr"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Data</a:t>
                  </a:r>
                  <a:endParaRPr lang="ko-KR" altLang="en-US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pic>
            <p:nvPicPr>
              <p:cNvPr id="121" name="Picture 522" descr="그림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 contrast="-12000"/>
              </a:blip>
              <a:srcRect/>
              <a:stretch>
                <a:fillRect/>
              </a:stretch>
            </p:blipFill>
            <p:spPr bwMode="auto">
              <a:xfrm>
                <a:off x="993776" y="2258274"/>
                <a:ext cx="1314450" cy="62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2" name="Text Box 523"/>
              <p:cNvSpPr txBox="1">
                <a:spLocks noChangeArrowheads="1"/>
              </p:cNvSpPr>
              <p:nvPr/>
            </p:nvSpPr>
            <p:spPr bwMode="auto">
              <a:xfrm>
                <a:off x="1064377" y="2561852"/>
                <a:ext cx="1206323" cy="259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Meteorological </a:t>
                </a:r>
              </a:p>
              <a:p>
                <a:pPr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Data</a:t>
                </a: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23" name="AutoShape 12"/>
              <p:cNvSpPr>
                <a:spLocks noChangeArrowheads="1"/>
              </p:cNvSpPr>
              <p:nvPr/>
            </p:nvSpPr>
            <p:spPr bwMode="auto">
              <a:xfrm>
                <a:off x="2581794" y="1224615"/>
                <a:ext cx="1980707" cy="434835"/>
              </a:xfrm>
              <a:prstGeom prst="chevron">
                <a:avLst>
                  <a:gd name="adj" fmla="val 33430"/>
                </a:avLst>
              </a:prstGeom>
              <a:gradFill rotWithShape="1">
                <a:gsLst>
                  <a:gs pos="0">
                    <a:srgbClr val="ABE1FF"/>
                  </a:gs>
                  <a:gs pos="100000">
                    <a:srgbClr val="3BBEFF"/>
                  </a:gs>
                </a:gsLst>
                <a:lin ang="5400000" scaled="1"/>
              </a:gradFill>
              <a:ln w="9525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28398" dir="6993903" algn="ctr" rotWithShape="0">
                  <a:srgbClr val="17ACFF"/>
                </a:outerShdw>
              </a:effectLst>
            </p:spPr>
            <p:txBody>
              <a:bodyPr wrap="none" lIns="215602" tIns="39200" rIns="99569" bIns="39200" anchor="ctr"/>
              <a:lstStyle/>
              <a:p>
                <a:pPr marL="101600" indent="-101600"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Standardization of DB</a:t>
                </a: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24" name="AutoShape 13"/>
              <p:cNvSpPr>
                <a:spLocks noChangeArrowheads="1"/>
              </p:cNvSpPr>
              <p:nvPr/>
            </p:nvSpPr>
            <p:spPr bwMode="auto">
              <a:xfrm>
                <a:off x="720186" y="1216576"/>
                <a:ext cx="1978875" cy="436118"/>
              </a:xfrm>
              <a:prstGeom prst="homePlate">
                <a:avLst>
                  <a:gd name="adj" fmla="val 32370"/>
                </a:avLst>
              </a:prstGeom>
              <a:gradFill rotWithShape="1">
                <a:gsLst>
                  <a:gs pos="0">
                    <a:srgbClr val="D1EFFF"/>
                  </a:gs>
                  <a:gs pos="100000">
                    <a:srgbClr val="81D5FF"/>
                  </a:gs>
                </a:gsLst>
                <a:lin ang="5400000" scaled="1"/>
              </a:gradFill>
              <a:ln w="9525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28398" dir="6993903" algn="ctr" rotWithShape="0">
                  <a:srgbClr val="17ACFF"/>
                </a:outerShdw>
              </a:effectLst>
            </p:spPr>
            <p:txBody>
              <a:bodyPr wrap="none" lIns="215602" tIns="39200" rIns="99569" bIns="39200" anchor="ctr"/>
              <a:lstStyle/>
              <a:p>
                <a:pPr marL="101600" indent="-101600"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Appropriate Scope</a:t>
                </a:r>
              </a:p>
              <a:p>
                <a:pPr marL="101600" indent="-101600"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Of DB </a:t>
                </a: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sp>
            <p:nvSpPr>
              <p:cNvPr id="125" name="AutoShape 14"/>
              <p:cNvSpPr>
                <a:spLocks noChangeArrowheads="1"/>
              </p:cNvSpPr>
              <p:nvPr/>
            </p:nvSpPr>
            <p:spPr bwMode="auto">
              <a:xfrm>
                <a:off x="4445233" y="1224615"/>
                <a:ext cx="1978875" cy="434835"/>
              </a:xfrm>
              <a:prstGeom prst="chevron">
                <a:avLst>
                  <a:gd name="adj" fmla="val 33467"/>
                </a:avLst>
              </a:prstGeom>
              <a:gradFill rotWithShape="1">
                <a:gsLst>
                  <a:gs pos="0">
                    <a:srgbClr val="61C7FF"/>
                  </a:gs>
                  <a:gs pos="100000">
                    <a:srgbClr val="008FD6"/>
                  </a:gs>
                </a:gsLst>
                <a:lin ang="5400000" scaled="1"/>
              </a:gradFill>
              <a:ln w="9525" algn="ctr">
                <a:solidFill>
                  <a:srgbClr val="F8F8F8"/>
                </a:solidFill>
                <a:miter lim="800000"/>
                <a:headEnd/>
                <a:tailEnd/>
              </a:ln>
              <a:effectLst>
                <a:outerShdw dist="28398" dir="6993903" algn="ctr" rotWithShape="0">
                  <a:srgbClr val="17ACFF"/>
                </a:outerShdw>
              </a:effectLst>
            </p:spPr>
            <p:txBody>
              <a:bodyPr wrap="none" lIns="215602" tIns="39200" rIns="99569" bIns="39200" anchor="ctr"/>
              <a:lstStyle/>
              <a:p>
                <a:pPr marL="101600" indent="-101600" algn="ctr">
                  <a:defRPr/>
                </a:pPr>
                <a:r>
                  <a:rPr lang="en-US" altLang="ko-KR" sz="1000" dirty="0" smtClean="0">
                    <a:solidFill>
                      <a:schemeClr val="bg1"/>
                    </a:solidFill>
                    <a:latin typeface="HY울릉도M" pitchFamily="18" charset="-127"/>
                    <a:ea typeface="HY울릉도M" pitchFamily="18" charset="-127"/>
                  </a:rPr>
                  <a:t>Optimized DB Structure</a:t>
                </a:r>
                <a:endParaRPr lang="ko-KR" altLang="en-US" sz="1000" dirty="0">
                  <a:solidFill>
                    <a:schemeClr val="bg1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26" name="모서리가 둥근 직사각형 125"/>
              <p:cNvSpPr/>
              <p:nvPr/>
            </p:nvSpPr>
            <p:spPr bwMode="auto">
              <a:xfrm>
                <a:off x="2746364" y="2167003"/>
                <a:ext cx="1679598" cy="1771927"/>
              </a:xfrm>
              <a:prstGeom prst="roundRect">
                <a:avLst/>
              </a:prstGeom>
              <a:gradFill rotWithShape="1">
                <a:gsLst>
                  <a:gs pos="100000">
                    <a:srgbClr val="61C7FF">
                      <a:alpha val="10000"/>
                    </a:srgbClr>
                  </a:gs>
                  <a:gs pos="100000">
                    <a:srgbClr val="008FD6"/>
                  </a:gs>
                </a:gsLst>
                <a:lin ang="5400000" scaled="1"/>
              </a:gradFill>
              <a:ln w="9525" algn="ctr">
                <a:solidFill>
                  <a:srgbClr val="CCECFF"/>
                </a:solidFill>
                <a:miter lim="800000"/>
                <a:headEnd/>
                <a:tailEnd/>
              </a:ln>
              <a:effectLst/>
            </p:spPr>
            <p:txBody>
              <a:bodyPr wrap="none" lIns="215602" tIns="39200" rIns="99569" bIns="39200" anchor="ctr"/>
              <a:lstStyle/>
              <a:p>
                <a:pPr algn="ctr" defTabSz="995363">
                  <a:defRPr/>
                </a:pPr>
                <a:endParaRPr lang="ko-KR" altLang="en-US" sz="1000" dirty="0">
                  <a:solidFill>
                    <a:srgbClr val="FFFFFF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sp>
            <p:nvSpPr>
              <p:cNvPr id="127" name="Rectangle 216"/>
              <p:cNvSpPr>
                <a:spLocks noChangeArrowheads="1"/>
              </p:cNvSpPr>
              <p:nvPr/>
            </p:nvSpPr>
            <p:spPr bwMode="auto">
              <a:xfrm>
                <a:off x="601429" y="1678299"/>
                <a:ext cx="4226719" cy="237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FFFFFF"/>
                </a:outerShdw>
              </a:effectLst>
            </p:spPr>
            <p:txBody>
              <a:bodyPr wrap="none">
                <a:spAutoFit/>
              </a:bodyPr>
              <a:lstStyle/>
              <a:p>
                <a:pPr marL="101600" indent="-101600">
                  <a:defRPr/>
                </a:pPr>
                <a:r>
                  <a:rPr lang="en-US" altLang="ko-KR" sz="14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Selection, Abstraction and Transformation</a:t>
                </a:r>
                <a:endParaRPr lang="ko-KR" altLang="en-US" sz="14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28" name="모서리가 둥근 직사각형 127"/>
              <p:cNvSpPr/>
              <p:nvPr/>
            </p:nvSpPr>
            <p:spPr bwMode="auto">
              <a:xfrm>
                <a:off x="3335788" y="2317106"/>
                <a:ext cx="910356" cy="404636"/>
              </a:xfrm>
              <a:prstGeom prst="round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5E8FF"/>
                  </a:gs>
                </a:gsLst>
                <a:lin ang="5400000" scaled="1"/>
              </a:gradFill>
              <a:ln w="9525" algn="ctr">
                <a:solidFill>
                  <a:srgbClr val="8BB2FF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wrap="none" lIns="180000" tIns="49781" rIns="99561" bIns="49781" anchor="ctr"/>
              <a:lstStyle/>
              <a:p>
                <a:pPr algn="ctr" defTabSz="995363" latinLnBrk="0">
                  <a:defRPr/>
                </a:pP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sp>
            <p:nvSpPr>
              <p:cNvPr id="129" name="모서리가 둥근 직사각형 128"/>
              <p:cNvSpPr/>
              <p:nvPr/>
            </p:nvSpPr>
            <p:spPr bwMode="auto">
              <a:xfrm>
                <a:off x="3335788" y="2795434"/>
                <a:ext cx="910356" cy="404636"/>
              </a:xfrm>
              <a:prstGeom prst="round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5E8FF"/>
                  </a:gs>
                </a:gsLst>
                <a:lin ang="5400000" scaled="1"/>
              </a:gradFill>
              <a:ln w="9525" algn="ctr">
                <a:solidFill>
                  <a:srgbClr val="8BB2FF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wrap="none" lIns="180000" tIns="49781" rIns="99561" bIns="49781" anchor="ctr"/>
              <a:lstStyle/>
              <a:p>
                <a:pPr algn="ctr" defTabSz="995363" latinLnBrk="0">
                  <a:defRPr/>
                </a:pP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sp>
            <p:nvSpPr>
              <p:cNvPr id="130" name="모서리가 둥근 직사각형 129"/>
              <p:cNvSpPr/>
              <p:nvPr/>
            </p:nvSpPr>
            <p:spPr bwMode="auto">
              <a:xfrm>
                <a:off x="3335788" y="3311277"/>
                <a:ext cx="910356" cy="404636"/>
              </a:xfrm>
              <a:prstGeom prst="roundRect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5E8FF"/>
                  </a:gs>
                </a:gsLst>
                <a:lin ang="5400000" scaled="1"/>
              </a:gradFill>
              <a:ln w="9525" algn="ctr">
                <a:solidFill>
                  <a:srgbClr val="8BB2FF"/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808080"/>
                </a:outerShdw>
              </a:effectLst>
            </p:spPr>
            <p:txBody>
              <a:bodyPr wrap="none" lIns="180000" tIns="49781" rIns="99561" bIns="49781" anchor="ctr"/>
              <a:lstStyle/>
              <a:p>
                <a:pPr algn="ctr" defTabSz="995363" latinLnBrk="0">
                  <a:defRPr/>
                </a:pP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sp>
            <p:nvSpPr>
              <p:cNvPr id="131" name="Rectangle 216"/>
              <p:cNvSpPr>
                <a:spLocks noChangeArrowheads="1"/>
              </p:cNvSpPr>
              <p:nvPr/>
            </p:nvSpPr>
            <p:spPr bwMode="auto">
              <a:xfrm>
                <a:off x="3282947" y="2402612"/>
                <a:ext cx="1067928" cy="240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FFFFFF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defTabSz="995363">
                  <a:lnSpc>
                    <a:spcPct val="125000"/>
                  </a:lnSpc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  <a:cs typeface="-윤명조120"/>
                  </a:rPr>
                  <a:t>Abstraction</a:t>
                </a:r>
                <a:endParaRPr lang="en-US" altLang="ko-KR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endParaRPr>
              </a:p>
            </p:txBody>
          </p:sp>
          <p:cxnSp>
            <p:nvCxnSpPr>
              <p:cNvPr id="132" name="꺾인 연결선 174"/>
              <p:cNvCxnSpPr>
                <a:cxnSpLocks noChangeShapeType="1"/>
              </p:cNvCxnSpPr>
              <p:nvPr/>
            </p:nvCxnSpPr>
            <p:spPr bwMode="auto">
              <a:xfrm>
                <a:off x="4024313" y="2550422"/>
                <a:ext cx="839788" cy="109555"/>
              </a:xfrm>
              <a:prstGeom prst="bentConnector3">
                <a:avLst>
                  <a:gd name="adj1" fmla="val 50000"/>
                </a:avLst>
              </a:prstGeom>
              <a:noFill/>
              <a:ln w="9525" algn="ctr">
                <a:solidFill>
                  <a:srgbClr val="B6DCDF"/>
                </a:solidFill>
                <a:miter lim="800000"/>
                <a:headEnd/>
                <a:tailEnd type="arrow" w="med" len="med"/>
              </a:ln>
            </p:spPr>
          </p:cxnSp>
          <p:cxnSp>
            <p:nvCxnSpPr>
              <p:cNvPr id="133" name="꺾인 연결선 175"/>
              <p:cNvCxnSpPr>
                <a:cxnSpLocks noChangeShapeType="1"/>
              </p:cNvCxnSpPr>
              <p:nvPr/>
            </p:nvCxnSpPr>
            <p:spPr bwMode="auto">
              <a:xfrm>
                <a:off x="4060828" y="2990230"/>
                <a:ext cx="803275" cy="163539"/>
              </a:xfrm>
              <a:prstGeom prst="bentConnector3">
                <a:avLst>
                  <a:gd name="adj1" fmla="val 50000"/>
                </a:avLst>
              </a:prstGeom>
              <a:noFill/>
              <a:ln w="9525" algn="ctr">
                <a:solidFill>
                  <a:srgbClr val="B6DCDF"/>
                </a:solidFill>
                <a:miter lim="800000"/>
                <a:headEnd/>
                <a:tailEnd type="arrow" w="med" len="med"/>
              </a:ln>
            </p:spPr>
          </p:cxnSp>
          <p:cxnSp>
            <p:nvCxnSpPr>
              <p:cNvPr id="134" name="꺾인 연결선 176"/>
              <p:cNvCxnSpPr>
                <a:cxnSpLocks noChangeShapeType="1"/>
              </p:cNvCxnSpPr>
              <p:nvPr/>
            </p:nvCxnSpPr>
            <p:spPr bwMode="auto">
              <a:xfrm>
                <a:off x="4060828" y="3355412"/>
                <a:ext cx="803275" cy="292148"/>
              </a:xfrm>
              <a:prstGeom prst="bentConnector3">
                <a:avLst>
                  <a:gd name="adj1" fmla="val 50000"/>
                </a:avLst>
              </a:prstGeom>
              <a:noFill/>
              <a:ln w="9525" algn="ctr">
                <a:solidFill>
                  <a:srgbClr val="B6DCDF"/>
                </a:solidFill>
                <a:miter lim="800000"/>
                <a:headEnd/>
                <a:tailEnd type="arrow" w="med" len="med"/>
              </a:ln>
            </p:spPr>
          </p:cxnSp>
          <p:sp>
            <p:nvSpPr>
              <p:cNvPr id="135" name="Rectangle 216"/>
              <p:cNvSpPr>
                <a:spLocks noChangeArrowheads="1"/>
              </p:cNvSpPr>
              <p:nvPr/>
            </p:nvSpPr>
            <p:spPr bwMode="auto">
              <a:xfrm>
                <a:off x="3715501" y="3794080"/>
                <a:ext cx="3440696" cy="380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rgbClr val="FFFFFF"/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101600" indent="-101600"/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  <a:cs typeface="휴먼새내기체"/>
                  </a:rPr>
                  <a:t>Transformation</a:t>
                </a:r>
              </a:p>
              <a:p>
                <a:pPr marL="101600" indent="-101600"/>
                <a:r>
                  <a:rPr lang="en-US" altLang="ko-KR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  <a:cs typeface="휴먼새내기체"/>
                  </a:rPr>
                  <a:t>Using Common Formation</a:t>
                </a:r>
                <a:endParaRPr lang="en-US" altLang="ko-KR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휴먼새내기체"/>
                </a:endParaRPr>
              </a:p>
            </p:txBody>
          </p:sp>
          <p:sp>
            <p:nvSpPr>
              <p:cNvPr id="136" name="Freeform 262"/>
              <p:cNvSpPr>
                <a:spLocks/>
              </p:cNvSpPr>
              <p:nvPr/>
            </p:nvSpPr>
            <p:spPr bwMode="auto">
              <a:xfrm rot="2327050" flipV="1">
                <a:off x="2269377" y="2002240"/>
                <a:ext cx="974780" cy="802572"/>
              </a:xfrm>
              <a:custGeom>
                <a:avLst/>
                <a:gdLst/>
                <a:ahLst/>
                <a:cxnLst>
                  <a:cxn ang="0">
                    <a:pos x="1370" y="752"/>
                  </a:cxn>
                  <a:cxn ang="0">
                    <a:pos x="1290" y="752"/>
                  </a:cxn>
                  <a:cxn ang="0">
                    <a:pos x="1209" y="751"/>
                  </a:cxn>
                  <a:cxn ang="0">
                    <a:pos x="1124" y="744"/>
                  </a:cxn>
                  <a:cxn ang="0">
                    <a:pos x="1040" y="733"/>
                  </a:cxn>
                  <a:cxn ang="0">
                    <a:pos x="951" y="716"/>
                  </a:cxn>
                  <a:cxn ang="0">
                    <a:pos x="865" y="698"/>
                  </a:cxn>
                  <a:cxn ang="0">
                    <a:pos x="778" y="673"/>
                  </a:cxn>
                  <a:cxn ang="0">
                    <a:pos x="694" y="645"/>
                  </a:cxn>
                  <a:cxn ang="0">
                    <a:pos x="610" y="612"/>
                  </a:cxn>
                  <a:cxn ang="0">
                    <a:pos x="529" y="575"/>
                  </a:cxn>
                  <a:cxn ang="0">
                    <a:pos x="453" y="534"/>
                  </a:cxn>
                  <a:cxn ang="0">
                    <a:pos x="379" y="491"/>
                  </a:cxn>
                  <a:cxn ang="0">
                    <a:pos x="309" y="441"/>
                  </a:cxn>
                  <a:cxn ang="0">
                    <a:pos x="245" y="389"/>
                  </a:cxn>
                  <a:cxn ang="0">
                    <a:pos x="187" y="333"/>
                  </a:cxn>
                  <a:cxn ang="0">
                    <a:pos x="137" y="272"/>
                  </a:cxn>
                  <a:cxn ang="0">
                    <a:pos x="92" y="209"/>
                  </a:cxn>
                  <a:cxn ang="0">
                    <a:pos x="59" y="143"/>
                  </a:cxn>
                  <a:cxn ang="0">
                    <a:pos x="32" y="71"/>
                  </a:cxn>
                  <a:cxn ang="0">
                    <a:pos x="16" y="0"/>
                  </a:cxn>
                  <a:cxn ang="0">
                    <a:pos x="6" y="22"/>
                  </a:cxn>
                  <a:cxn ang="0">
                    <a:pos x="0" y="107"/>
                  </a:cxn>
                  <a:cxn ang="0">
                    <a:pos x="6" y="166"/>
                  </a:cxn>
                  <a:cxn ang="0">
                    <a:pos x="10" y="182"/>
                  </a:cxn>
                  <a:cxn ang="0">
                    <a:pos x="25" y="253"/>
                  </a:cxn>
                  <a:cxn ang="0">
                    <a:pos x="52" y="323"/>
                  </a:cxn>
                  <a:cxn ang="0">
                    <a:pos x="85" y="390"/>
                  </a:cxn>
                  <a:cxn ang="0">
                    <a:pos x="129" y="454"/>
                  </a:cxn>
                  <a:cxn ang="0">
                    <a:pos x="180" y="512"/>
                  </a:cxn>
                  <a:cxn ang="0">
                    <a:pos x="236" y="569"/>
                  </a:cxn>
                  <a:cxn ang="0">
                    <a:pos x="299" y="621"/>
                  </a:cxn>
                  <a:cxn ang="0">
                    <a:pos x="367" y="669"/>
                  </a:cxn>
                  <a:cxn ang="0">
                    <a:pos x="440" y="712"/>
                  </a:cxn>
                  <a:cxn ang="0">
                    <a:pos x="517" y="753"/>
                  </a:cxn>
                  <a:cxn ang="0">
                    <a:pos x="595" y="790"/>
                  </a:cxn>
                  <a:cxn ang="0">
                    <a:pos x="678" y="822"/>
                  </a:cxn>
                  <a:cxn ang="0">
                    <a:pos x="761" y="850"/>
                  </a:cxn>
                  <a:cxn ang="0">
                    <a:pos x="848" y="874"/>
                  </a:cxn>
                  <a:cxn ang="0">
                    <a:pos x="935" y="894"/>
                  </a:cxn>
                  <a:cxn ang="0">
                    <a:pos x="1020" y="909"/>
                  </a:cxn>
                  <a:cxn ang="0">
                    <a:pos x="1104" y="922"/>
                  </a:cxn>
                  <a:cxn ang="0">
                    <a:pos x="1188" y="926"/>
                  </a:cxn>
                  <a:cxn ang="0">
                    <a:pos x="1269" y="928"/>
                  </a:cxn>
                  <a:cxn ang="0">
                    <a:pos x="1350" y="928"/>
                  </a:cxn>
                  <a:cxn ang="0">
                    <a:pos x="1350" y="928"/>
                  </a:cxn>
                  <a:cxn ang="0">
                    <a:pos x="1338" y="993"/>
                  </a:cxn>
                  <a:cxn ang="0">
                    <a:pos x="1808" y="801"/>
                  </a:cxn>
                  <a:cxn ang="0">
                    <a:pos x="1322" y="677"/>
                  </a:cxn>
                  <a:cxn ang="0">
                    <a:pos x="1365" y="752"/>
                  </a:cxn>
                  <a:cxn ang="0">
                    <a:pos x="1370" y="752"/>
                  </a:cxn>
                </a:cxnLst>
                <a:rect l="0" t="0" r="r" b="b"/>
                <a:pathLst>
                  <a:path w="1808" h="993">
                    <a:moveTo>
                      <a:pt x="1370" y="752"/>
                    </a:moveTo>
                    <a:lnTo>
                      <a:pt x="1290" y="752"/>
                    </a:lnTo>
                    <a:lnTo>
                      <a:pt x="1209" y="751"/>
                    </a:lnTo>
                    <a:lnTo>
                      <a:pt x="1124" y="744"/>
                    </a:lnTo>
                    <a:lnTo>
                      <a:pt x="1040" y="733"/>
                    </a:lnTo>
                    <a:lnTo>
                      <a:pt x="951" y="716"/>
                    </a:lnTo>
                    <a:lnTo>
                      <a:pt x="865" y="698"/>
                    </a:lnTo>
                    <a:lnTo>
                      <a:pt x="778" y="673"/>
                    </a:lnTo>
                    <a:lnTo>
                      <a:pt x="694" y="645"/>
                    </a:lnTo>
                    <a:lnTo>
                      <a:pt x="610" y="612"/>
                    </a:lnTo>
                    <a:lnTo>
                      <a:pt x="529" y="575"/>
                    </a:lnTo>
                    <a:lnTo>
                      <a:pt x="453" y="534"/>
                    </a:lnTo>
                    <a:lnTo>
                      <a:pt x="379" y="491"/>
                    </a:lnTo>
                    <a:lnTo>
                      <a:pt x="309" y="441"/>
                    </a:lnTo>
                    <a:lnTo>
                      <a:pt x="245" y="389"/>
                    </a:lnTo>
                    <a:lnTo>
                      <a:pt x="187" y="333"/>
                    </a:lnTo>
                    <a:lnTo>
                      <a:pt x="137" y="272"/>
                    </a:lnTo>
                    <a:lnTo>
                      <a:pt x="92" y="209"/>
                    </a:lnTo>
                    <a:lnTo>
                      <a:pt x="59" y="143"/>
                    </a:lnTo>
                    <a:lnTo>
                      <a:pt x="32" y="71"/>
                    </a:lnTo>
                    <a:lnTo>
                      <a:pt x="16" y="0"/>
                    </a:lnTo>
                    <a:lnTo>
                      <a:pt x="6" y="22"/>
                    </a:lnTo>
                    <a:lnTo>
                      <a:pt x="0" y="107"/>
                    </a:lnTo>
                    <a:lnTo>
                      <a:pt x="6" y="166"/>
                    </a:lnTo>
                    <a:lnTo>
                      <a:pt x="10" y="182"/>
                    </a:lnTo>
                    <a:lnTo>
                      <a:pt x="25" y="253"/>
                    </a:lnTo>
                    <a:lnTo>
                      <a:pt x="52" y="323"/>
                    </a:lnTo>
                    <a:lnTo>
                      <a:pt x="85" y="390"/>
                    </a:lnTo>
                    <a:lnTo>
                      <a:pt x="129" y="454"/>
                    </a:lnTo>
                    <a:lnTo>
                      <a:pt x="180" y="512"/>
                    </a:lnTo>
                    <a:lnTo>
                      <a:pt x="236" y="569"/>
                    </a:lnTo>
                    <a:lnTo>
                      <a:pt x="299" y="621"/>
                    </a:lnTo>
                    <a:lnTo>
                      <a:pt x="367" y="669"/>
                    </a:lnTo>
                    <a:lnTo>
                      <a:pt x="440" y="712"/>
                    </a:lnTo>
                    <a:lnTo>
                      <a:pt x="517" y="753"/>
                    </a:lnTo>
                    <a:lnTo>
                      <a:pt x="595" y="790"/>
                    </a:lnTo>
                    <a:lnTo>
                      <a:pt x="678" y="822"/>
                    </a:lnTo>
                    <a:lnTo>
                      <a:pt x="761" y="850"/>
                    </a:lnTo>
                    <a:lnTo>
                      <a:pt x="848" y="874"/>
                    </a:lnTo>
                    <a:lnTo>
                      <a:pt x="935" y="894"/>
                    </a:lnTo>
                    <a:lnTo>
                      <a:pt x="1020" y="909"/>
                    </a:lnTo>
                    <a:lnTo>
                      <a:pt x="1104" y="922"/>
                    </a:lnTo>
                    <a:lnTo>
                      <a:pt x="1188" y="926"/>
                    </a:lnTo>
                    <a:lnTo>
                      <a:pt x="1269" y="928"/>
                    </a:lnTo>
                    <a:lnTo>
                      <a:pt x="1350" y="928"/>
                    </a:lnTo>
                    <a:lnTo>
                      <a:pt x="1350" y="928"/>
                    </a:lnTo>
                    <a:lnTo>
                      <a:pt x="1338" y="993"/>
                    </a:lnTo>
                    <a:lnTo>
                      <a:pt x="1808" y="801"/>
                    </a:lnTo>
                    <a:lnTo>
                      <a:pt x="1322" y="677"/>
                    </a:lnTo>
                    <a:lnTo>
                      <a:pt x="1365" y="752"/>
                    </a:lnTo>
                    <a:lnTo>
                      <a:pt x="1370" y="75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1C1C1">
                      <a:gamma/>
                      <a:tint val="27451"/>
                      <a:invGamma/>
                    </a:srgbClr>
                  </a:gs>
                  <a:gs pos="100000">
                    <a:srgbClr val="C1C1C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>
                <a:outerShdw sy="50000" rotWithShape="0">
                  <a:srgbClr val="808080"/>
                </a:outer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37" name="Freeform 262"/>
              <p:cNvSpPr>
                <a:spLocks/>
              </p:cNvSpPr>
              <p:nvPr/>
            </p:nvSpPr>
            <p:spPr bwMode="auto">
              <a:xfrm rot="2327050" flipV="1">
                <a:off x="2265712" y="2443052"/>
                <a:ext cx="967450" cy="882964"/>
              </a:xfrm>
              <a:custGeom>
                <a:avLst/>
                <a:gdLst/>
                <a:ahLst/>
                <a:cxnLst>
                  <a:cxn ang="0">
                    <a:pos x="1370" y="752"/>
                  </a:cxn>
                  <a:cxn ang="0">
                    <a:pos x="1290" y="752"/>
                  </a:cxn>
                  <a:cxn ang="0">
                    <a:pos x="1209" y="751"/>
                  </a:cxn>
                  <a:cxn ang="0">
                    <a:pos x="1124" y="744"/>
                  </a:cxn>
                  <a:cxn ang="0">
                    <a:pos x="1040" y="733"/>
                  </a:cxn>
                  <a:cxn ang="0">
                    <a:pos x="951" y="716"/>
                  </a:cxn>
                  <a:cxn ang="0">
                    <a:pos x="865" y="698"/>
                  </a:cxn>
                  <a:cxn ang="0">
                    <a:pos x="778" y="673"/>
                  </a:cxn>
                  <a:cxn ang="0">
                    <a:pos x="694" y="645"/>
                  </a:cxn>
                  <a:cxn ang="0">
                    <a:pos x="610" y="612"/>
                  </a:cxn>
                  <a:cxn ang="0">
                    <a:pos x="529" y="575"/>
                  </a:cxn>
                  <a:cxn ang="0">
                    <a:pos x="453" y="534"/>
                  </a:cxn>
                  <a:cxn ang="0">
                    <a:pos x="379" y="491"/>
                  </a:cxn>
                  <a:cxn ang="0">
                    <a:pos x="309" y="441"/>
                  </a:cxn>
                  <a:cxn ang="0">
                    <a:pos x="245" y="389"/>
                  </a:cxn>
                  <a:cxn ang="0">
                    <a:pos x="187" y="333"/>
                  </a:cxn>
                  <a:cxn ang="0">
                    <a:pos x="137" y="272"/>
                  </a:cxn>
                  <a:cxn ang="0">
                    <a:pos x="92" y="209"/>
                  </a:cxn>
                  <a:cxn ang="0">
                    <a:pos x="59" y="143"/>
                  </a:cxn>
                  <a:cxn ang="0">
                    <a:pos x="32" y="71"/>
                  </a:cxn>
                  <a:cxn ang="0">
                    <a:pos x="16" y="0"/>
                  </a:cxn>
                  <a:cxn ang="0">
                    <a:pos x="6" y="22"/>
                  </a:cxn>
                  <a:cxn ang="0">
                    <a:pos x="0" y="107"/>
                  </a:cxn>
                  <a:cxn ang="0">
                    <a:pos x="6" y="166"/>
                  </a:cxn>
                  <a:cxn ang="0">
                    <a:pos x="10" y="182"/>
                  </a:cxn>
                  <a:cxn ang="0">
                    <a:pos x="25" y="253"/>
                  </a:cxn>
                  <a:cxn ang="0">
                    <a:pos x="52" y="323"/>
                  </a:cxn>
                  <a:cxn ang="0">
                    <a:pos x="85" y="390"/>
                  </a:cxn>
                  <a:cxn ang="0">
                    <a:pos x="129" y="454"/>
                  </a:cxn>
                  <a:cxn ang="0">
                    <a:pos x="180" y="512"/>
                  </a:cxn>
                  <a:cxn ang="0">
                    <a:pos x="236" y="569"/>
                  </a:cxn>
                  <a:cxn ang="0">
                    <a:pos x="299" y="621"/>
                  </a:cxn>
                  <a:cxn ang="0">
                    <a:pos x="367" y="669"/>
                  </a:cxn>
                  <a:cxn ang="0">
                    <a:pos x="440" y="712"/>
                  </a:cxn>
                  <a:cxn ang="0">
                    <a:pos x="517" y="753"/>
                  </a:cxn>
                  <a:cxn ang="0">
                    <a:pos x="595" y="790"/>
                  </a:cxn>
                  <a:cxn ang="0">
                    <a:pos x="678" y="822"/>
                  </a:cxn>
                  <a:cxn ang="0">
                    <a:pos x="761" y="850"/>
                  </a:cxn>
                  <a:cxn ang="0">
                    <a:pos x="848" y="874"/>
                  </a:cxn>
                  <a:cxn ang="0">
                    <a:pos x="935" y="894"/>
                  </a:cxn>
                  <a:cxn ang="0">
                    <a:pos x="1020" y="909"/>
                  </a:cxn>
                  <a:cxn ang="0">
                    <a:pos x="1104" y="922"/>
                  </a:cxn>
                  <a:cxn ang="0">
                    <a:pos x="1188" y="926"/>
                  </a:cxn>
                  <a:cxn ang="0">
                    <a:pos x="1269" y="928"/>
                  </a:cxn>
                  <a:cxn ang="0">
                    <a:pos x="1350" y="928"/>
                  </a:cxn>
                  <a:cxn ang="0">
                    <a:pos x="1350" y="928"/>
                  </a:cxn>
                  <a:cxn ang="0">
                    <a:pos x="1338" y="993"/>
                  </a:cxn>
                  <a:cxn ang="0">
                    <a:pos x="1808" y="801"/>
                  </a:cxn>
                  <a:cxn ang="0">
                    <a:pos x="1322" y="677"/>
                  </a:cxn>
                  <a:cxn ang="0">
                    <a:pos x="1365" y="752"/>
                  </a:cxn>
                  <a:cxn ang="0">
                    <a:pos x="1370" y="752"/>
                  </a:cxn>
                </a:cxnLst>
                <a:rect l="0" t="0" r="r" b="b"/>
                <a:pathLst>
                  <a:path w="1808" h="993">
                    <a:moveTo>
                      <a:pt x="1370" y="752"/>
                    </a:moveTo>
                    <a:lnTo>
                      <a:pt x="1290" y="752"/>
                    </a:lnTo>
                    <a:lnTo>
                      <a:pt x="1209" y="751"/>
                    </a:lnTo>
                    <a:lnTo>
                      <a:pt x="1124" y="744"/>
                    </a:lnTo>
                    <a:lnTo>
                      <a:pt x="1040" y="733"/>
                    </a:lnTo>
                    <a:lnTo>
                      <a:pt x="951" y="716"/>
                    </a:lnTo>
                    <a:lnTo>
                      <a:pt x="865" y="698"/>
                    </a:lnTo>
                    <a:lnTo>
                      <a:pt x="778" y="673"/>
                    </a:lnTo>
                    <a:lnTo>
                      <a:pt x="694" y="645"/>
                    </a:lnTo>
                    <a:lnTo>
                      <a:pt x="610" y="612"/>
                    </a:lnTo>
                    <a:lnTo>
                      <a:pt x="529" y="575"/>
                    </a:lnTo>
                    <a:lnTo>
                      <a:pt x="453" y="534"/>
                    </a:lnTo>
                    <a:lnTo>
                      <a:pt x="379" y="491"/>
                    </a:lnTo>
                    <a:lnTo>
                      <a:pt x="309" y="441"/>
                    </a:lnTo>
                    <a:lnTo>
                      <a:pt x="245" y="389"/>
                    </a:lnTo>
                    <a:lnTo>
                      <a:pt x="187" y="333"/>
                    </a:lnTo>
                    <a:lnTo>
                      <a:pt x="137" y="272"/>
                    </a:lnTo>
                    <a:lnTo>
                      <a:pt x="92" y="209"/>
                    </a:lnTo>
                    <a:lnTo>
                      <a:pt x="59" y="143"/>
                    </a:lnTo>
                    <a:lnTo>
                      <a:pt x="32" y="71"/>
                    </a:lnTo>
                    <a:lnTo>
                      <a:pt x="16" y="0"/>
                    </a:lnTo>
                    <a:lnTo>
                      <a:pt x="6" y="22"/>
                    </a:lnTo>
                    <a:lnTo>
                      <a:pt x="0" y="107"/>
                    </a:lnTo>
                    <a:lnTo>
                      <a:pt x="6" y="166"/>
                    </a:lnTo>
                    <a:lnTo>
                      <a:pt x="10" y="182"/>
                    </a:lnTo>
                    <a:lnTo>
                      <a:pt x="25" y="253"/>
                    </a:lnTo>
                    <a:lnTo>
                      <a:pt x="52" y="323"/>
                    </a:lnTo>
                    <a:lnTo>
                      <a:pt x="85" y="390"/>
                    </a:lnTo>
                    <a:lnTo>
                      <a:pt x="129" y="454"/>
                    </a:lnTo>
                    <a:lnTo>
                      <a:pt x="180" y="512"/>
                    </a:lnTo>
                    <a:lnTo>
                      <a:pt x="236" y="569"/>
                    </a:lnTo>
                    <a:lnTo>
                      <a:pt x="299" y="621"/>
                    </a:lnTo>
                    <a:lnTo>
                      <a:pt x="367" y="669"/>
                    </a:lnTo>
                    <a:lnTo>
                      <a:pt x="440" y="712"/>
                    </a:lnTo>
                    <a:lnTo>
                      <a:pt x="517" y="753"/>
                    </a:lnTo>
                    <a:lnTo>
                      <a:pt x="595" y="790"/>
                    </a:lnTo>
                    <a:lnTo>
                      <a:pt x="678" y="822"/>
                    </a:lnTo>
                    <a:lnTo>
                      <a:pt x="761" y="850"/>
                    </a:lnTo>
                    <a:lnTo>
                      <a:pt x="848" y="874"/>
                    </a:lnTo>
                    <a:lnTo>
                      <a:pt x="935" y="894"/>
                    </a:lnTo>
                    <a:lnTo>
                      <a:pt x="1020" y="909"/>
                    </a:lnTo>
                    <a:lnTo>
                      <a:pt x="1104" y="922"/>
                    </a:lnTo>
                    <a:lnTo>
                      <a:pt x="1188" y="926"/>
                    </a:lnTo>
                    <a:lnTo>
                      <a:pt x="1269" y="928"/>
                    </a:lnTo>
                    <a:lnTo>
                      <a:pt x="1350" y="928"/>
                    </a:lnTo>
                    <a:lnTo>
                      <a:pt x="1350" y="928"/>
                    </a:lnTo>
                    <a:lnTo>
                      <a:pt x="1338" y="993"/>
                    </a:lnTo>
                    <a:lnTo>
                      <a:pt x="1808" y="801"/>
                    </a:lnTo>
                    <a:lnTo>
                      <a:pt x="1322" y="677"/>
                    </a:lnTo>
                    <a:lnTo>
                      <a:pt x="1365" y="752"/>
                    </a:lnTo>
                    <a:lnTo>
                      <a:pt x="1370" y="75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1C1C1">
                      <a:gamma/>
                      <a:tint val="27451"/>
                      <a:invGamma/>
                    </a:srgbClr>
                  </a:gs>
                  <a:gs pos="100000">
                    <a:srgbClr val="C1C1C1"/>
                  </a:gs>
                </a:gsLst>
                <a:lin ang="5400000" scaled="1"/>
              </a:gradFill>
              <a:ln w="0">
                <a:noFill/>
                <a:prstDash val="solid"/>
                <a:round/>
                <a:headEnd/>
                <a:tailEnd/>
              </a:ln>
              <a:effectLst>
                <a:outerShdw sy="50000" rotWithShape="0">
                  <a:srgbClr val="808080"/>
                </a:outer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38" name="Text Box 523"/>
              <p:cNvSpPr txBox="1">
                <a:spLocks noChangeArrowheads="1"/>
              </p:cNvSpPr>
              <p:nvPr/>
            </p:nvSpPr>
            <p:spPr bwMode="auto">
              <a:xfrm>
                <a:off x="808533" y="2059871"/>
                <a:ext cx="1722524" cy="155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Country-wise Data</a:t>
                </a:r>
                <a:endParaRPr lang="ko-KR" altLang="en-US" sz="12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pic>
            <p:nvPicPr>
              <p:cNvPr id="139" name="Picture 522" descr="그림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 contrast="-12000"/>
              </a:blip>
              <a:srcRect/>
              <a:stretch>
                <a:fillRect/>
              </a:stretch>
            </p:blipFill>
            <p:spPr bwMode="auto">
              <a:xfrm>
                <a:off x="4864103" y="3245859"/>
                <a:ext cx="1314451" cy="710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0" name="Picture 522" descr="그림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 contrast="-12000"/>
              </a:blip>
              <a:srcRect/>
              <a:stretch>
                <a:fillRect/>
              </a:stretch>
            </p:blipFill>
            <p:spPr bwMode="auto">
              <a:xfrm>
                <a:off x="4864103" y="2807638"/>
                <a:ext cx="1314451" cy="613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1" name="Picture 522" descr="그림5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10000" contrast="-12000"/>
              </a:blip>
              <a:srcRect/>
              <a:stretch>
                <a:fillRect/>
              </a:stretch>
            </p:blipFill>
            <p:spPr bwMode="auto">
              <a:xfrm>
                <a:off x="4864102" y="2294793"/>
                <a:ext cx="1314451" cy="647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2" name="Text Box 523"/>
              <p:cNvSpPr txBox="1">
                <a:spLocks noChangeArrowheads="1"/>
              </p:cNvSpPr>
              <p:nvPr/>
            </p:nvSpPr>
            <p:spPr bwMode="auto">
              <a:xfrm>
                <a:off x="4859285" y="2081324"/>
                <a:ext cx="1239627" cy="1558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Integrated DB</a:t>
                </a:r>
                <a:endParaRPr lang="ko-KR" altLang="en-US" sz="12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</p:grpSp>
      <p:sp>
        <p:nvSpPr>
          <p:cNvPr id="147" name="Rectangle 216"/>
          <p:cNvSpPr>
            <a:spLocks noChangeArrowheads="1"/>
          </p:cNvSpPr>
          <p:nvPr/>
        </p:nvSpPr>
        <p:spPr bwMode="auto">
          <a:xfrm>
            <a:off x="2087586" y="3173931"/>
            <a:ext cx="790602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defTabSz="995363">
              <a:lnSpc>
                <a:spcPct val="125000"/>
              </a:lnSpc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rPr>
              <a:t>Selection</a:t>
            </a:r>
            <a:endParaRPr lang="en-US" altLang="ko-KR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sp>
        <p:nvSpPr>
          <p:cNvPr id="148" name="Text Box 523"/>
          <p:cNvSpPr txBox="1">
            <a:spLocks noChangeArrowheads="1"/>
          </p:cNvSpPr>
          <p:nvPr/>
        </p:nvSpPr>
        <p:spPr bwMode="auto">
          <a:xfrm>
            <a:off x="5032066" y="4849807"/>
            <a:ext cx="25487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marL="101600" indent="-101600">
              <a:defRPr/>
            </a:pPr>
            <a:r>
              <a:rPr lang="en-US" altLang="ko-KR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GIS </a:t>
            </a:r>
            <a:endParaRPr lang="ko-KR" altLang="en-US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9" name="Text Box 523"/>
          <p:cNvSpPr txBox="1">
            <a:spLocks noChangeArrowheads="1"/>
          </p:cNvSpPr>
          <p:nvPr/>
        </p:nvSpPr>
        <p:spPr bwMode="auto">
          <a:xfrm>
            <a:off x="4589262" y="4140892"/>
            <a:ext cx="1080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Damage</a:t>
            </a:r>
          </a:p>
          <a:p>
            <a:pPr algn="ctr"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Data</a:t>
            </a:r>
            <a:endParaRPr lang="ko-KR" altLang="en-US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0" name="Text Box 523"/>
          <p:cNvSpPr txBox="1">
            <a:spLocks noChangeArrowheads="1"/>
          </p:cNvSpPr>
          <p:nvPr/>
        </p:nvSpPr>
        <p:spPr bwMode="auto">
          <a:xfrm>
            <a:off x="4595317" y="3496192"/>
            <a:ext cx="10451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Meteorological </a:t>
            </a:r>
          </a:p>
          <a:p>
            <a:pPr algn="ctr"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Data</a:t>
            </a:r>
            <a:endParaRPr lang="ko-KR" altLang="en-US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51" name="Rectangle 216"/>
          <p:cNvSpPr>
            <a:spLocks noChangeArrowheads="1"/>
          </p:cNvSpPr>
          <p:nvPr/>
        </p:nvSpPr>
        <p:spPr bwMode="auto">
          <a:xfrm>
            <a:off x="2078061" y="3812106"/>
            <a:ext cx="790602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defTabSz="995363">
              <a:lnSpc>
                <a:spcPct val="125000"/>
              </a:lnSpc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rPr>
              <a:t>Selection</a:t>
            </a:r>
            <a:endParaRPr lang="en-US" altLang="ko-KR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sp>
        <p:nvSpPr>
          <p:cNvPr id="152" name="Rectangle 216"/>
          <p:cNvSpPr>
            <a:spLocks noChangeArrowheads="1"/>
          </p:cNvSpPr>
          <p:nvPr/>
        </p:nvSpPr>
        <p:spPr bwMode="auto">
          <a:xfrm>
            <a:off x="2097111" y="4536006"/>
            <a:ext cx="790602" cy="28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defTabSz="995363">
              <a:lnSpc>
                <a:spcPct val="125000"/>
              </a:lnSpc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rPr>
              <a:t>Selection</a:t>
            </a:r>
            <a:endParaRPr lang="en-US" altLang="ko-KR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sp>
        <p:nvSpPr>
          <p:cNvPr id="153" name="Rectangle 216"/>
          <p:cNvSpPr>
            <a:spLocks noChangeArrowheads="1"/>
          </p:cNvSpPr>
          <p:nvPr/>
        </p:nvSpPr>
        <p:spPr bwMode="auto">
          <a:xfrm>
            <a:off x="2975076" y="4544641"/>
            <a:ext cx="1010192" cy="31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defTabSz="995363">
              <a:lnSpc>
                <a:spcPct val="125000"/>
              </a:lnSpc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rPr>
              <a:t>Abstraction</a:t>
            </a:r>
            <a:endParaRPr lang="en-US" altLang="ko-KR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sp>
        <p:nvSpPr>
          <p:cNvPr id="154" name="Rectangle 216"/>
          <p:cNvSpPr>
            <a:spLocks noChangeArrowheads="1"/>
          </p:cNvSpPr>
          <p:nvPr/>
        </p:nvSpPr>
        <p:spPr bwMode="auto">
          <a:xfrm>
            <a:off x="2975076" y="3849316"/>
            <a:ext cx="1010192" cy="31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>
            <a:spAutoFit/>
          </a:bodyPr>
          <a:lstStyle/>
          <a:p>
            <a:pPr algn="ctr" defTabSz="995363">
              <a:lnSpc>
                <a:spcPct val="125000"/>
              </a:lnSpc>
              <a:defRPr/>
            </a:pPr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rPr>
              <a:t>Abstraction</a:t>
            </a:r>
            <a:endParaRPr lang="en-US" altLang="ko-KR" sz="10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-윤명조120"/>
            </a:endParaRPr>
          </a:p>
        </p:txBody>
      </p:sp>
      <p:sp>
        <p:nvSpPr>
          <p:cNvPr id="155" name="Rectangle 216"/>
          <p:cNvSpPr>
            <a:spLocks noChangeArrowheads="1"/>
          </p:cNvSpPr>
          <p:nvPr/>
        </p:nvSpPr>
        <p:spPr bwMode="auto">
          <a:xfrm rot="5400000">
            <a:off x="3612847" y="4021125"/>
            <a:ext cx="11687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square">
            <a:spAutoFit/>
          </a:bodyPr>
          <a:lstStyle/>
          <a:p>
            <a:pPr marL="101600" indent="-101600"/>
            <a:r>
              <a:rPr lang="en-US" altLang="ko-KR" sz="1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휴먼새내기체"/>
              </a:rPr>
              <a:t>Transformation</a:t>
            </a:r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DB Structures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ußzeilenplatzhalt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altLang="ko-KR" smtClean="0"/>
              <a:t>Page </a:t>
            </a:r>
            <a:r>
              <a:rPr lang="de-DE" altLang="ko-KR" smtClean="0">
                <a:sym typeface="Wingdings" pitchFamily="2" charset="2"/>
              </a:rPr>
              <a:t></a:t>
            </a:r>
            <a:r>
              <a:rPr lang="de-DE" altLang="ko-KR" smtClean="0"/>
              <a:t> </a:t>
            </a:r>
            <a:fld id="{B67E6DA7-F5FD-466C-8511-5A7C2D2CFA0A}" type="slidenum">
              <a:rPr lang="de-DE" altLang="ko-KR" smtClean="0"/>
              <a:pPr/>
              <a:t>2</a:t>
            </a:fld>
            <a:endParaRPr lang="de-DE" altLang="ko-KR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38" y="119063"/>
            <a:ext cx="5540375" cy="600075"/>
          </a:xfrm>
        </p:spPr>
        <p:txBody>
          <a:bodyPr anchor="t"/>
          <a:lstStyle/>
          <a:p>
            <a:pPr>
              <a:defRPr/>
            </a:pPr>
            <a:r>
              <a:rPr lang="en-US" altLang="ko-KR" sz="28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Contents</a:t>
            </a:r>
            <a:endParaRPr lang="ko-KR" sz="28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16124" y="1916113"/>
            <a:ext cx="4556139" cy="503237"/>
            <a:chOff x="2704" y="949"/>
            <a:chExt cx="2676" cy="317"/>
          </a:xfrm>
        </p:grpSpPr>
        <p:sp>
          <p:nvSpPr>
            <p:cNvPr id="41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4B566D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b="1" dirty="0">
                  <a:solidFill>
                    <a:srgbClr val="FFFFFF"/>
                  </a:solidFill>
                  <a:latin typeface="Garamond" pitchFamily="18" charset="0"/>
                </a:rPr>
                <a:t>1</a:t>
              </a:r>
            </a:p>
          </p:txBody>
        </p:sp>
        <p:sp>
          <p:nvSpPr>
            <p:cNvPr id="42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sz="2200" b="1" dirty="0">
                  <a:solidFill>
                    <a:srgbClr val="333333"/>
                  </a:solidFill>
                  <a:latin typeface="Garamond" pitchFamily="18" charset="0"/>
                </a:rPr>
                <a:t>Introduction</a:t>
              </a:r>
              <a:endParaRPr lang="ko-KR" altLang="en-US" sz="2200" b="1" dirty="0">
                <a:solidFill>
                  <a:srgbClr val="333333"/>
                </a:solidFill>
                <a:latin typeface="Garamond" pitchFamily="18" charset="0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016124" y="2881313"/>
            <a:ext cx="4556139" cy="503237"/>
            <a:chOff x="2704" y="949"/>
            <a:chExt cx="2676" cy="317"/>
          </a:xfrm>
        </p:grpSpPr>
        <p:sp>
          <p:nvSpPr>
            <p:cNvPr id="44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4B566D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b="1" dirty="0">
                  <a:solidFill>
                    <a:srgbClr val="FFFFFF"/>
                  </a:solidFill>
                  <a:latin typeface="Garamond" pitchFamily="18" charset="0"/>
                </a:rPr>
                <a:t>2</a:t>
              </a:r>
            </a:p>
          </p:txBody>
        </p:sp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sz="2200" b="1" dirty="0" smtClean="0">
                  <a:solidFill>
                    <a:srgbClr val="333333"/>
                  </a:solidFill>
                  <a:latin typeface="Garamond" pitchFamily="18" charset="0"/>
                </a:rPr>
                <a:t>Activities of TC and WGDRR</a:t>
              </a:r>
              <a:endParaRPr lang="ko-KR" altLang="en-US" sz="2200" b="1" dirty="0">
                <a:solidFill>
                  <a:srgbClr val="333333"/>
                </a:solidFill>
                <a:latin typeface="Garamond" pitchFamily="18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016124" y="3940175"/>
            <a:ext cx="4556139" cy="503238"/>
            <a:chOff x="2704" y="949"/>
            <a:chExt cx="2676" cy="317"/>
          </a:xfrm>
        </p:grpSpPr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4B566D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b="1" dirty="0">
                  <a:solidFill>
                    <a:srgbClr val="FFFFFF"/>
                  </a:solidFill>
                  <a:latin typeface="Garamond" pitchFamily="18" charset="0"/>
                </a:rPr>
                <a:t>3</a:t>
              </a:r>
            </a:p>
          </p:txBody>
        </p:sp>
        <p:sp>
          <p:nvSpPr>
            <p:cNvPr id="48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sz="2200" b="1" dirty="0" smtClean="0">
                  <a:solidFill>
                    <a:srgbClr val="333333"/>
                  </a:solidFill>
                  <a:latin typeface="Garamond" pitchFamily="18" charset="0"/>
                </a:rPr>
                <a:t>WEB GIS Based TCDIS</a:t>
              </a:r>
              <a:endParaRPr lang="ko-KR" altLang="en-US" sz="2200" b="1" dirty="0">
                <a:solidFill>
                  <a:srgbClr val="333333"/>
                </a:solidFill>
                <a:latin typeface="Garamond" pitchFamily="18" charset="0"/>
              </a:endParaRPr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016124" y="4941888"/>
            <a:ext cx="4556139" cy="503237"/>
            <a:chOff x="2704" y="949"/>
            <a:chExt cx="2676" cy="317"/>
          </a:xfrm>
        </p:grpSpPr>
        <p:sp>
          <p:nvSpPr>
            <p:cNvPr id="51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4B566D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b="1" dirty="0">
                  <a:solidFill>
                    <a:srgbClr val="FFFFFF"/>
                  </a:solidFill>
                  <a:latin typeface="Garamond" pitchFamily="18" charset="0"/>
                </a:rPr>
                <a:t>4</a:t>
              </a:r>
            </a:p>
          </p:txBody>
        </p:sp>
        <p:sp>
          <p:nvSpPr>
            <p:cNvPr id="52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sz="2200" b="1" dirty="0" smtClean="0">
                  <a:solidFill>
                    <a:srgbClr val="333333"/>
                  </a:solidFill>
                  <a:latin typeface="Garamond" pitchFamily="18" charset="0"/>
                </a:rPr>
                <a:t>Conclusions</a:t>
              </a:r>
              <a:endParaRPr lang="ko-KR" altLang="en-US" sz="2200" b="1" dirty="0">
                <a:solidFill>
                  <a:srgbClr val="333333"/>
                </a:solidFill>
                <a:latin typeface="Garamond" pitchFamily="18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>
            <a:grpSpLocks/>
          </p:cNvGrpSpPr>
          <p:nvPr/>
        </p:nvGrpSpPr>
        <p:grpSpPr>
          <a:xfrm>
            <a:off x="1443016" y="1570620"/>
            <a:ext cx="6057942" cy="4644462"/>
            <a:chOff x="1214414" y="176582"/>
            <a:chExt cx="7572428" cy="6192616"/>
          </a:xfrm>
        </p:grpSpPr>
        <p:pic>
          <p:nvPicPr>
            <p:cNvPr id="5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29652" y="214290"/>
              <a:ext cx="355752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4" descr="C:\DOCUME~1\cuber\LOCALS~1\Temp\UNI000004e42560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3449" y="343116"/>
              <a:ext cx="1800000" cy="1406250"/>
            </a:xfrm>
            <a:prstGeom prst="rect">
              <a:avLst/>
            </a:prstGeom>
            <a:noFill/>
          </p:spPr>
        </p:pic>
        <p:sp>
          <p:nvSpPr>
            <p:cNvPr id="7" name="직사각형 6"/>
            <p:cNvSpPr/>
            <p:nvPr/>
          </p:nvSpPr>
          <p:spPr>
            <a:xfrm>
              <a:off x="1233449" y="343116"/>
              <a:ext cx="1785950" cy="142876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4414" y="1128934"/>
              <a:ext cx="2162175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직사각형 8"/>
            <p:cNvSpPr/>
            <p:nvPr/>
          </p:nvSpPr>
          <p:spPr>
            <a:xfrm>
              <a:off x="1223650" y="1110462"/>
              <a:ext cx="2143140" cy="1643074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6000760" y="3643314"/>
              <a:ext cx="1857388" cy="1000132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285852" y="2343380"/>
              <a:ext cx="1714512" cy="214314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43570" y="394110"/>
              <a:ext cx="1800000" cy="1216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직사각형 12"/>
            <p:cNvSpPr/>
            <p:nvPr/>
          </p:nvSpPr>
          <p:spPr>
            <a:xfrm>
              <a:off x="3834334" y="285728"/>
              <a:ext cx="1785950" cy="1285884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4" name="Picture 9" descr="C:\DOCUME~1\cuber\LOCALS~1\Temp\UNI000004e42568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72198" y="176582"/>
              <a:ext cx="1800000" cy="1510169"/>
            </a:xfrm>
            <a:prstGeom prst="rect">
              <a:avLst/>
            </a:prstGeom>
            <a:noFill/>
          </p:spPr>
        </p:pic>
        <p:sp>
          <p:nvSpPr>
            <p:cNvPr id="15" name="직사각형 14"/>
            <p:cNvSpPr/>
            <p:nvPr/>
          </p:nvSpPr>
          <p:spPr>
            <a:xfrm>
              <a:off x="6072198" y="176582"/>
              <a:ext cx="1785950" cy="1500198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385561" y="700306"/>
              <a:ext cx="357190" cy="285752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8501090" y="1804780"/>
              <a:ext cx="214314" cy="214314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8429652" y="214290"/>
              <a:ext cx="357190" cy="1857388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7715272" y="462334"/>
              <a:ext cx="142876" cy="1000132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6099906" y="453098"/>
              <a:ext cx="357190" cy="285752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56176" y="2053206"/>
              <a:ext cx="20097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직사각형 21"/>
            <p:cNvSpPr/>
            <p:nvPr/>
          </p:nvSpPr>
          <p:spPr>
            <a:xfrm>
              <a:off x="6000760" y="2000240"/>
              <a:ext cx="2071702" cy="1285884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3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72198" y="3714752"/>
              <a:ext cx="17335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직사각형 23"/>
            <p:cNvSpPr/>
            <p:nvPr/>
          </p:nvSpPr>
          <p:spPr>
            <a:xfrm>
              <a:off x="6295748" y="4295492"/>
              <a:ext cx="571504" cy="214314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6099906" y="3018844"/>
              <a:ext cx="537010" cy="195842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6" name="Picture 1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86644" y="5000636"/>
              <a:ext cx="1277379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1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786446" y="5000636"/>
              <a:ext cx="1246432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14744" y="4929198"/>
              <a:ext cx="177269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직사각형 28"/>
            <p:cNvSpPr/>
            <p:nvPr/>
          </p:nvSpPr>
          <p:spPr>
            <a:xfrm>
              <a:off x="5786446" y="5000636"/>
              <a:ext cx="1285884" cy="1143008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7286644" y="5000636"/>
              <a:ext cx="1285884" cy="1143008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714744" y="4929198"/>
              <a:ext cx="1785950" cy="142876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4500562" y="5357826"/>
              <a:ext cx="357190" cy="35719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Picture 1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33268" y="3843578"/>
              <a:ext cx="183147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직사각형 33"/>
            <p:cNvSpPr/>
            <p:nvPr/>
          </p:nvSpPr>
          <p:spPr>
            <a:xfrm>
              <a:off x="1323560" y="4157611"/>
              <a:ext cx="357190" cy="324000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Picture 2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724171" y="2414818"/>
              <a:ext cx="183147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" name="직사각형 35"/>
            <p:cNvSpPr/>
            <p:nvPr/>
          </p:nvSpPr>
          <p:spPr>
            <a:xfrm>
              <a:off x="1214414" y="3843578"/>
              <a:ext cx="1857388" cy="178595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3714744" y="2414818"/>
              <a:ext cx="1857388" cy="1785950"/>
            </a:xfrm>
            <a:prstGeom prst="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" name="Shape 47"/>
            <p:cNvCxnSpPr>
              <a:stCxn id="11" idx="3"/>
              <a:endCxn id="12" idx="1"/>
            </p:cNvCxnSpPr>
            <p:nvPr/>
          </p:nvCxnSpPr>
          <p:spPr>
            <a:xfrm flipV="1">
              <a:off x="3000364" y="1002561"/>
              <a:ext cx="843206" cy="1447976"/>
            </a:xfrm>
            <a:prstGeom prst="bentConnector3">
              <a:avLst>
                <a:gd name="adj1" fmla="val 62298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hape 47"/>
            <p:cNvCxnSpPr>
              <a:stCxn id="13" idx="3"/>
              <a:endCxn id="15" idx="1"/>
            </p:cNvCxnSpPr>
            <p:nvPr/>
          </p:nvCxnSpPr>
          <p:spPr>
            <a:xfrm flipV="1">
              <a:off x="5620284" y="926681"/>
              <a:ext cx="451914" cy="1989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hape 47"/>
            <p:cNvCxnSpPr>
              <a:stCxn id="19" idx="3"/>
              <a:endCxn id="18" idx="1"/>
            </p:cNvCxnSpPr>
            <p:nvPr/>
          </p:nvCxnSpPr>
          <p:spPr>
            <a:xfrm>
              <a:off x="7858148" y="962400"/>
              <a:ext cx="571504" cy="18058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hape 47"/>
            <p:cNvCxnSpPr>
              <a:stCxn id="20" idx="2"/>
              <a:endCxn id="22" idx="0"/>
            </p:cNvCxnSpPr>
            <p:nvPr/>
          </p:nvCxnSpPr>
          <p:spPr>
            <a:xfrm rot="16200000" flipH="1">
              <a:off x="6026861" y="990490"/>
              <a:ext cx="1261390" cy="758110"/>
            </a:xfrm>
            <a:prstGeom prst="bentConnector3">
              <a:avLst>
                <a:gd name="adj1" fmla="val 82883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hape 47"/>
            <p:cNvCxnSpPr>
              <a:stCxn id="25" idx="2"/>
              <a:endCxn id="10" idx="0"/>
            </p:cNvCxnSpPr>
            <p:nvPr/>
          </p:nvCxnSpPr>
          <p:spPr>
            <a:xfrm rot="16200000" flipH="1">
              <a:off x="6434618" y="3148478"/>
              <a:ext cx="428628" cy="561043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hape 47"/>
            <p:cNvCxnSpPr>
              <a:stCxn id="24" idx="2"/>
              <a:endCxn id="29" idx="0"/>
            </p:cNvCxnSpPr>
            <p:nvPr/>
          </p:nvCxnSpPr>
          <p:spPr>
            <a:xfrm rot="5400000">
              <a:off x="6260029" y="4679165"/>
              <a:ext cx="490830" cy="152112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hape 47"/>
            <p:cNvCxnSpPr>
              <a:stCxn id="17" idx="1"/>
              <a:endCxn id="30" idx="3"/>
            </p:cNvCxnSpPr>
            <p:nvPr/>
          </p:nvCxnSpPr>
          <p:spPr>
            <a:xfrm rot="10800000" flipH="1" flipV="1">
              <a:off x="8501090" y="1911936"/>
              <a:ext cx="71438" cy="3660203"/>
            </a:xfrm>
            <a:prstGeom prst="bentConnector5">
              <a:avLst>
                <a:gd name="adj1" fmla="val -319998"/>
                <a:gd name="adj2" fmla="val 62201"/>
                <a:gd name="adj3" fmla="val 419998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hape 47"/>
            <p:cNvCxnSpPr>
              <a:stCxn id="31" idx="1"/>
              <a:endCxn id="36" idx="3"/>
            </p:cNvCxnSpPr>
            <p:nvPr/>
          </p:nvCxnSpPr>
          <p:spPr>
            <a:xfrm rot="10800000">
              <a:off x="3071802" y="4736554"/>
              <a:ext cx="642942" cy="907025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hape 47"/>
            <p:cNvCxnSpPr>
              <a:stCxn id="36" idx="0"/>
              <a:endCxn id="35" idx="1"/>
            </p:cNvCxnSpPr>
            <p:nvPr/>
          </p:nvCxnSpPr>
          <p:spPr>
            <a:xfrm rot="5400000" flipH="1" flipV="1">
              <a:off x="2669259" y="2788667"/>
              <a:ext cx="528760" cy="1581063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Process for Presentation of Disaster Information 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55"/>
          <p:cNvGrpSpPr>
            <a:grpSpLocks noChangeAspect="1"/>
          </p:cNvGrpSpPr>
          <p:nvPr/>
        </p:nvGrpSpPr>
        <p:grpSpPr bwMode="auto">
          <a:xfrm>
            <a:off x="649288" y="1500174"/>
            <a:ext cx="7780337" cy="4364037"/>
            <a:chOff x="723226" y="1437491"/>
            <a:chExt cx="7349236" cy="5420509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85918" y="3316159"/>
              <a:ext cx="3600000" cy="1388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226" y="1500051"/>
              <a:ext cx="3600000" cy="84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38002" y="1437491"/>
              <a:ext cx="3600000" cy="129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모서리가 둥근 직사각형 7"/>
            <p:cNvSpPr/>
            <p:nvPr/>
          </p:nvSpPr>
          <p:spPr>
            <a:xfrm>
              <a:off x="1071119" y="2027062"/>
              <a:ext cx="446862" cy="116337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4786974" y="2330721"/>
              <a:ext cx="445362" cy="116337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cxnSp>
          <p:nvCxnSpPr>
            <p:cNvPr id="10" name="Shape 9"/>
            <p:cNvCxnSpPr>
              <a:stCxn id="8" idx="0"/>
              <a:endCxn id="9" idx="1"/>
            </p:cNvCxnSpPr>
            <p:nvPr/>
          </p:nvCxnSpPr>
          <p:spPr>
            <a:xfrm rot="16200000" flipH="1">
              <a:off x="2860340" y="461271"/>
              <a:ext cx="360842" cy="3492425"/>
            </a:xfrm>
            <a:prstGeom prst="bentConnector4">
              <a:avLst>
                <a:gd name="adj1" fmla="val -63178"/>
                <a:gd name="adj2" fmla="val 53196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hape 10"/>
            <p:cNvCxnSpPr>
              <a:stCxn id="13" idx="1"/>
              <a:endCxn id="8" idx="2"/>
            </p:cNvCxnSpPr>
            <p:nvPr/>
          </p:nvCxnSpPr>
          <p:spPr>
            <a:xfrm rot="10800000">
              <a:off x="1294550" y="2143399"/>
              <a:ext cx="790257" cy="1959981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왼쪽 화살표 11"/>
            <p:cNvSpPr/>
            <p:nvPr/>
          </p:nvSpPr>
          <p:spPr>
            <a:xfrm>
              <a:off x="5000628" y="3928943"/>
              <a:ext cx="540000" cy="484632"/>
            </a:xfrm>
            <a:prstGeom prst="lef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084807" y="4044226"/>
              <a:ext cx="446862" cy="116336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pic>
          <p:nvPicPr>
            <p:cNvPr id="14" name="Picture 6" descr="\\cuberdata\CubeR\PROJECT\수행중\CP_0901_3차년도_태풍위원회 통합 태풍재해정보분석 시스템 구축\05_참고자료\베트남태풍피해사진\200814038.jp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86446" y="3350653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 descr="\\cuberdata\CubeR\PROJECT\수행중\CP_0901_3차년도_태풍위원회 통합 태풍재해정보분석 시스템 구축\05_참고자료\베트남태풍피해사진\200814016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9454" y="3350653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직사각형 15"/>
            <p:cNvSpPr/>
            <p:nvPr/>
          </p:nvSpPr>
          <p:spPr>
            <a:xfrm>
              <a:off x="5715188" y="3279163"/>
              <a:ext cx="2357274" cy="2880816"/>
            </a:xfrm>
            <a:prstGeom prst="rect">
              <a:avLst/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14480" y="5214827"/>
              <a:ext cx="3600000" cy="1643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모서리가 둥근 직사각형 17"/>
            <p:cNvSpPr/>
            <p:nvPr/>
          </p:nvSpPr>
          <p:spPr>
            <a:xfrm>
              <a:off x="2090805" y="3957466"/>
              <a:ext cx="445362" cy="114365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2111798" y="5767589"/>
              <a:ext cx="445362" cy="116336"/>
            </a:xfrm>
            <a:prstGeom prst="round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/>
            </a:p>
          </p:txBody>
        </p:sp>
        <p:cxnSp>
          <p:nvCxnSpPr>
            <p:cNvPr id="20" name="Shape 19"/>
            <p:cNvCxnSpPr>
              <a:stCxn id="18" idx="0"/>
              <a:endCxn id="19" idx="3"/>
            </p:cNvCxnSpPr>
            <p:nvPr/>
          </p:nvCxnSpPr>
          <p:spPr>
            <a:xfrm rot="16200000" flipH="1">
              <a:off x="1500310" y="4769893"/>
              <a:ext cx="1869277" cy="244424"/>
            </a:xfrm>
            <a:prstGeom prst="bentConnector4">
              <a:avLst>
                <a:gd name="adj1" fmla="val -12230"/>
                <a:gd name="adj2" fmla="val 193645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21" name="Picture 9" descr="\\cuberdata\CubeR\PROJECT\수행중\CP_0901_3차년도_태풍위원회 통합 태풍재해정보분석 시스템 구축\05_참고자료\베트남태풍피해사진\200814017.jpg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86446" y="4295656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 descr="\\cuberdata\CubeR\PROJECT\수행중\CP_0901_3차년도_태풍위원회 통합 태풍재해정보분석 시스템 구축\05_참고자료\베트남태풍피해사진\200814004.jpg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29453" y="4295656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 descr="\\cuberdata\CubeR\PROJECT\수행중\CP_0901_3차년도_태풍위원회 통합 태풍재해정보분석 시스템 구축\05_참고자료\베트남태풍피해사진\200809047.jpg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929453" y="5230849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2" descr="\\cuberdata\CubeR\PROJECT\수행중\CP_0901_3차년도_태풍위원회 통합 태풍재해정보분석 시스템 구축\05_참고자료\베트남태풍피해사진\200814008.jpg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77209" y="5230849"/>
              <a:ext cx="1071268" cy="88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5929322" y="5435601"/>
            <a:ext cx="257176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 smtClean="0"/>
              <a:t>Damage Information</a:t>
            </a:r>
            <a:endParaRPr kumimoji="0" lang="ko-KR" altLang="en-US" dirty="0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DB Structures for Presentation of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28596" y="1785926"/>
            <a:ext cx="8286807" cy="4214824"/>
            <a:chOff x="428596" y="1785926"/>
            <a:chExt cx="8286807" cy="4214824"/>
          </a:xfrm>
        </p:grpSpPr>
        <p:grpSp>
          <p:nvGrpSpPr>
            <p:cNvPr id="5" name="그룹 18"/>
            <p:cNvGrpSpPr/>
            <p:nvPr/>
          </p:nvGrpSpPr>
          <p:grpSpPr>
            <a:xfrm>
              <a:off x="3436136" y="1785926"/>
              <a:ext cx="5279267" cy="4214824"/>
              <a:chOff x="1648610" y="1500174"/>
              <a:chExt cx="5790418" cy="5143518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48610" y="2000213"/>
                <a:ext cx="3048000" cy="32146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00628" y="4071942"/>
                <a:ext cx="2438400" cy="257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직사각형 9"/>
              <p:cNvSpPr/>
              <p:nvPr/>
            </p:nvSpPr>
            <p:spPr>
              <a:xfrm>
                <a:off x="3007390" y="4357694"/>
                <a:ext cx="357190" cy="214314"/>
              </a:xfrm>
              <a:prstGeom prst="rect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" name="구부러진 연결선 4"/>
              <p:cNvCxnSpPr>
                <a:stCxn id="10" idx="3"/>
                <a:endCxn id="9" idx="1"/>
              </p:cNvCxnSpPr>
              <p:nvPr/>
            </p:nvCxnSpPr>
            <p:spPr>
              <a:xfrm>
                <a:off x="3364580" y="4464851"/>
                <a:ext cx="1636050" cy="892967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00628" y="1500174"/>
                <a:ext cx="2438400" cy="2571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3" name="직사각형 12"/>
              <p:cNvSpPr/>
              <p:nvPr/>
            </p:nvSpPr>
            <p:spPr>
              <a:xfrm>
                <a:off x="4962528" y="3667127"/>
                <a:ext cx="785818" cy="214314"/>
              </a:xfrm>
              <a:prstGeom prst="rect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1692930" y="2500306"/>
                <a:ext cx="785818" cy="785818"/>
              </a:xfrm>
              <a:prstGeom prst="rect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715224" y="3681414"/>
                <a:ext cx="1583655" cy="338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tx2"/>
                    </a:solidFill>
                    <a:latin typeface="맑은 고딕" pitchFamily="50" charset="-127"/>
                    <a:ea typeface="맑은 고딕" pitchFamily="50" charset="-127"/>
                  </a:rPr>
                  <a:t>Modify or Delete</a:t>
                </a:r>
                <a:endParaRPr lang="ko-KR" altLang="en-US" sz="1200" b="1" dirty="0">
                  <a:solidFill>
                    <a:schemeClr val="tx2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143108" y="4643446"/>
                <a:ext cx="986407" cy="338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smtClean="0">
                    <a:solidFill>
                      <a:schemeClr val="tx2"/>
                    </a:solidFill>
                    <a:latin typeface="맑은 고딕" pitchFamily="50" charset="-127"/>
                    <a:ea typeface="맑은 고딕" pitchFamily="50" charset="-127"/>
                  </a:rPr>
                  <a:t>Upload</a:t>
                </a:r>
                <a:endParaRPr lang="ko-KR" altLang="en-US" sz="1200" b="1" dirty="0">
                  <a:solidFill>
                    <a:schemeClr val="tx2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cxnSp>
            <p:nvCxnSpPr>
              <p:cNvPr id="17" name="구부러진 연결선 16"/>
              <p:cNvCxnSpPr>
                <a:stCxn id="14" idx="3"/>
                <a:endCxn id="13" idx="1"/>
              </p:cNvCxnSpPr>
              <p:nvPr/>
            </p:nvCxnSpPr>
            <p:spPr>
              <a:xfrm>
                <a:off x="2478749" y="2893215"/>
                <a:ext cx="2483781" cy="881068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596" y="2357430"/>
              <a:ext cx="2718911" cy="2436019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cxnSp>
          <p:nvCxnSpPr>
            <p:cNvPr id="7" name="구부러진 연결선 16"/>
            <p:cNvCxnSpPr>
              <a:endCxn id="14" idx="1"/>
            </p:cNvCxnSpPr>
            <p:nvPr/>
          </p:nvCxnSpPr>
          <p:spPr>
            <a:xfrm flipV="1">
              <a:off x="1857356" y="2927445"/>
              <a:ext cx="1619188" cy="1001621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Upload Damage Photos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450022" y="1357298"/>
            <a:ext cx="8355853" cy="5048294"/>
            <a:chOff x="450022" y="1500174"/>
            <a:chExt cx="8355853" cy="5048294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92822" t="21044" r="866" b="34343"/>
            <a:stretch>
              <a:fillRect/>
            </a:stretch>
          </p:blipFill>
          <p:spPr bwMode="auto">
            <a:xfrm>
              <a:off x="1531117" y="1500174"/>
              <a:ext cx="485784" cy="3028964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0357" y="1564485"/>
              <a:ext cx="2718911" cy="2436019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1531117" y="4071942"/>
              <a:ext cx="500066" cy="428628"/>
            </a:xfrm>
            <a:prstGeom prst="roundRect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0232" y="4286256"/>
              <a:ext cx="5715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/>
                <a:t>Click</a:t>
              </a:r>
              <a:endParaRPr lang="ko-KR" altLang="en-US" sz="1200" b="1" dirty="0"/>
            </a:p>
          </p:txBody>
        </p:sp>
        <p:cxnSp>
          <p:nvCxnSpPr>
            <p:cNvPr id="9" name="구부러진 연결선 16"/>
            <p:cNvCxnSpPr>
              <a:stCxn id="7" idx="3"/>
              <a:endCxn id="6" idx="1"/>
            </p:cNvCxnSpPr>
            <p:nvPr/>
          </p:nvCxnSpPr>
          <p:spPr>
            <a:xfrm flipV="1">
              <a:off x="2031183" y="2782495"/>
              <a:ext cx="729174" cy="1503761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오른쪽 화살표 9"/>
            <p:cNvSpPr/>
            <p:nvPr/>
          </p:nvSpPr>
          <p:spPr>
            <a:xfrm>
              <a:off x="1092964" y="2714621"/>
              <a:ext cx="357190" cy="357190"/>
            </a:xfrm>
            <a:prstGeom prst="right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9547" y="1500174"/>
              <a:ext cx="502920" cy="2598420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67475" y="2571744"/>
              <a:ext cx="2438400" cy="2556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Shape 34"/>
            <p:cNvCxnSpPr>
              <a:stCxn id="6" idx="3"/>
              <a:endCxn id="12" idx="1"/>
            </p:cNvCxnSpPr>
            <p:nvPr/>
          </p:nvCxnSpPr>
          <p:spPr>
            <a:xfrm>
              <a:off x="5479268" y="2782495"/>
              <a:ext cx="888207" cy="1067504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56" r="2570" b="7044"/>
            <a:stretch>
              <a:fillRect/>
            </a:stretch>
          </p:blipFill>
          <p:spPr bwMode="auto">
            <a:xfrm>
              <a:off x="2764624" y="4286256"/>
              <a:ext cx="2736070" cy="2262212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b="38991"/>
            <a:stretch>
              <a:fillRect/>
            </a:stretch>
          </p:blipFill>
          <p:spPr bwMode="auto">
            <a:xfrm>
              <a:off x="450022" y="4643446"/>
              <a:ext cx="1560195" cy="1875244"/>
            </a:xfrm>
            <a:prstGeom prst="rect">
              <a:avLst/>
            </a:prstGeom>
            <a:noFill/>
            <a:ln w="127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</p:pic>
        <p:cxnSp>
          <p:nvCxnSpPr>
            <p:cNvPr id="16" name="Shape 34"/>
            <p:cNvCxnSpPr>
              <a:stCxn id="14" idx="3"/>
              <a:endCxn id="12" idx="2"/>
            </p:cNvCxnSpPr>
            <p:nvPr/>
          </p:nvCxnSpPr>
          <p:spPr>
            <a:xfrm flipV="1">
              <a:off x="5500694" y="5128254"/>
              <a:ext cx="2085981" cy="28910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구부러진 연결선 16"/>
            <p:cNvCxnSpPr>
              <a:stCxn id="15" idx="3"/>
              <a:endCxn id="14" idx="1"/>
            </p:cNvCxnSpPr>
            <p:nvPr/>
          </p:nvCxnSpPr>
          <p:spPr>
            <a:xfrm flipV="1">
              <a:off x="2010217" y="5417362"/>
              <a:ext cx="754407" cy="163706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GEO-Linking Presentation for Damage Photos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357158" y="1109947"/>
            <a:ext cx="4714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Viet Nam Typhoon Disasters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grpSp>
        <p:nvGrpSpPr>
          <p:cNvPr id="2" name="그룹 33"/>
          <p:cNvGrpSpPr>
            <a:grpSpLocks/>
          </p:cNvGrpSpPr>
          <p:nvPr/>
        </p:nvGrpSpPr>
        <p:grpSpPr bwMode="auto">
          <a:xfrm>
            <a:off x="279400" y="1797050"/>
            <a:ext cx="8540750" cy="4301473"/>
            <a:chOff x="511175" y="2043537"/>
            <a:chExt cx="7820308" cy="3562490"/>
          </a:xfrm>
        </p:grpSpPr>
        <p:pic>
          <p:nvPicPr>
            <p:cNvPr id="25606" name="Picture 2" descr="C:\DOCUME~1\cuber\LOCALS~1\Temp\UNI00000fc072c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1175" y="2514601"/>
              <a:ext cx="4060825" cy="238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7" name="Picture 4" descr="C:\DOCUME~1\cuber\LOCALS~1\Temp\UNI00000fc072e7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3192" y="2491210"/>
              <a:ext cx="3388291" cy="2568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8" name="TextBox 28"/>
            <p:cNvSpPr txBox="1">
              <a:spLocks noChangeArrowheads="1"/>
            </p:cNvSpPr>
            <p:nvPr/>
          </p:nvSpPr>
          <p:spPr bwMode="auto">
            <a:xfrm>
              <a:off x="844022" y="5040754"/>
              <a:ext cx="3466834" cy="48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Average number of typhoon is 5</a:t>
              </a:r>
              <a:endPara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  <a:p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Maximum number of typhoon is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18</a:t>
              </a:r>
              <a:endParaRPr 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5609" name="TextBox 29"/>
            <p:cNvSpPr txBox="1">
              <a:spLocks noChangeArrowheads="1"/>
            </p:cNvSpPr>
            <p:nvPr/>
          </p:nvSpPr>
          <p:spPr bwMode="auto">
            <a:xfrm>
              <a:off x="5226623" y="5121715"/>
              <a:ext cx="2855794" cy="48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May ~ June: North Area</a:t>
              </a:r>
              <a:endPara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  <a:p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December: South Area (Weak)</a:t>
              </a:r>
              <a:endPara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1648" y="2043537"/>
              <a:ext cx="932336" cy="280391"/>
            </a:xfrm>
            <a:prstGeom prst="rect">
              <a:avLst/>
            </a:prstGeom>
            <a:gradFill rotWithShape="1">
              <a:gsLst>
                <a:gs pos="0">
                  <a:srgbClr val="BBE0E3">
                    <a:tint val="50000"/>
                    <a:satMod val="300000"/>
                  </a:srgbClr>
                </a:gs>
                <a:gs pos="35000">
                  <a:srgbClr val="BBE0E3">
                    <a:tint val="37000"/>
                    <a:satMod val="300000"/>
                  </a:srgbClr>
                </a:gs>
                <a:gs pos="100000">
                  <a:srgbClr val="BBE0E3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Duration</a:t>
              </a:r>
              <a:endParaRPr lang="ko-KR" alt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53343" y="2061944"/>
              <a:ext cx="1374140" cy="280391"/>
            </a:xfrm>
            <a:prstGeom prst="rect">
              <a:avLst/>
            </a:prstGeom>
            <a:gradFill rotWithShape="1">
              <a:gsLst>
                <a:gs pos="0">
                  <a:srgbClr val="BBE0E3">
                    <a:tint val="50000"/>
                    <a:satMod val="300000"/>
                  </a:srgbClr>
                </a:gs>
                <a:gs pos="35000">
                  <a:srgbClr val="BBE0E3">
                    <a:tint val="37000"/>
                    <a:satMod val="300000"/>
                  </a:srgbClr>
                </a:gs>
                <a:gs pos="100000">
                  <a:srgbClr val="BBE0E3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Damage Area</a:t>
              </a:r>
              <a:endParaRPr lang="ko-KR" alt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Analysis of Typhoon Characteristics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25"/>
          <p:cNvGrpSpPr>
            <a:grpSpLocks/>
          </p:cNvGrpSpPr>
          <p:nvPr/>
        </p:nvGrpSpPr>
        <p:grpSpPr bwMode="auto">
          <a:xfrm>
            <a:off x="271463" y="1943100"/>
            <a:ext cx="8548687" cy="4048019"/>
            <a:chOff x="220663" y="2424914"/>
            <a:chExt cx="8392336" cy="3547825"/>
          </a:xfrm>
        </p:grpSpPr>
        <p:pic>
          <p:nvPicPr>
            <p:cNvPr id="26630" name="Picture 2" descr="C:\DOCUME~1\cuber\LOCALS~1\Temp\UNI00000fc072f3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663" y="3005752"/>
              <a:ext cx="3618006" cy="2644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72092" y="2424914"/>
              <a:ext cx="2865995" cy="296721"/>
            </a:xfrm>
            <a:prstGeom prst="rect">
              <a:avLst/>
            </a:prstGeom>
            <a:gradFill rotWithShape="1">
              <a:gsLst>
                <a:gs pos="0">
                  <a:srgbClr val="BBE0E3">
                    <a:tint val="50000"/>
                    <a:satMod val="300000"/>
                  </a:srgbClr>
                </a:gs>
                <a:gs pos="35000">
                  <a:srgbClr val="BBE0E3">
                    <a:tint val="37000"/>
                    <a:satMod val="300000"/>
                  </a:srgbClr>
                </a:gs>
                <a:gs pos="100000">
                  <a:srgbClr val="BBE0E3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Monthly Typhoon Disasters</a:t>
              </a:r>
              <a:endParaRPr lang="ko-KR" alt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6632" name="TextBox 21"/>
            <p:cNvSpPr txBox="1">
              <a:spLocks noChangeArrowheads="1"/>
            </p:cNvSpPr>
            <p:nvPr/>
          </p:nvSpPr>
          <p:spPr bwMode="auto">
            <a:xfrm>
              <a:off x="725579" y="5676018"/>
              <a:ext cx="2478097" cy="29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Concentrated on 9~10</a:t>
              </a:r>
              <a:endParaRPr 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26633" name="Picture 4" descr="C:\DOCUME~1\cuber\LOCALS~1\Temp\UNI00000fc072fb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4349" y="2968396"/>
              <a:ext cx="4438650" cy="2671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233711" y="2434654"/>
              <a:ext cx="2164132" cy="296721"/>
            </a:xfrm>
            <a:prstGeom prst="rect">
              <a:avLst/>
            </a:prstGeom>
            <a:gradFill rotWithShape="1">
              <a:gsLst>
                <a:gs pos="0">
                  <a:srgbClr val="BBE0E3">
                    <a:tint val="50000"/>
                    <a:satMod val="300000"/>
                  </a:srgbClr>
                </a:gs>
                <a:gs pos="35000">
                  <a:srgbClr val="BBE0E3">
                    <a:tint val="37000"/>
                    <a:satMod val="300000"/>
                  </a:srgbClr>
                </a:gs>
                <a:gs pos="100000">
                  <a:srgbClr val="BBE0E3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Typhoon Trajectories</a:t>
              </a:r>
              <a:endParaRPr lang="ko-KR" alt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6635" name="TextBox 24"/>
            <p:cNvSpPr txBox="1">
              <a:spLocks noChangeArrowheads="1"/>
            </p:cNvSpPr>
            <p:nvPr/>
          </p:nvSpPr>
          <p:spPr bwMode="auto">
            <a:xfrm>
              <a:off x="4302283" y="5657946"/>
              <a:ext cx="4207886" cy="296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Move from South China Sea to West</a:t>
              </a:r>
              <a:r>
                <a:rPr lang="ko-KR" altLang="en-US" sz="16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 </a:t>
              </a:r>
              <a:endParaRPr 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57158" y="1109947"/>
            <a:ext cx="4714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Viet Nam Typhoon Disasters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Analysis of Typhoon Characteristics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62650" y="1590248"/>
            <a:ext cx="744114" cy="338554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Hanoi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055" name="Picture 2" descr="C:\DOCUME~1\cuber\LOCALS~1\Temp\Hnc\BinData\EMB00000fc072f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922449"/>
            <a:ext cx="3443288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C:\DOCUME~1\cuber\LOCALS~1\Temp\Hnc\BinData\EMB00000fc072f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13199"/>
            <a:ext cx="343376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Box 15"/>
          <p:cNvSpPr txBox="1">
            <a:spLocks noChangeArrowheads="1"/>
          </p:cNvSpPr>
          <p:nvPr/>
        </p:nvSpPr>
        <p:spPr bwMode="auto">
          <a:xfrm>
            <a:off x="3562350" y="3802049"/>
            <a:ext cx="1438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Sarah (1977) </a:t>
            </a:r>
          </a:p>
        </p:txBody>
      </p:sp>
      <p:sp>
        <p:nvSpPr>
          <p:cNvPr id="2058" name="TextBox 16"/>
          <p:cNvSpPr txBox="1">
            <a:spLocks noChangeArrowheads="1"/>
          </p:cNvSpPr>
          <p:nvPr/>
        </p:nvSpPr>
        <p:spPr bwMode="auto">
          <a:xfrm>
            <a:off x="3552825" y="6088049"/>
            <a:ext cx="1590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Damrey (2005)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840288" y="1862124"/>
          <a:ext cx="3787775" cy="2219325"/>
        </p:xfrm>
        <a:graphic>
          <a:graphicData uri="http://schemas.openxmlformats.org/presentationml/2006/ole">
            <p:oleObj spid="_x0000_s35842" name="차트" r:id="rId5" imgW="7781897" imgH="4591056" progId="Excel.Sheet.8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843463" y="4146536"/>
          <a:ext cx="3784600" cy="2233613"/>
        </p:xfrm>
        <a:graphic>
          <a:graphicData uri="http://schemas.openxmlformats.org/presentationml/2006/ole">
            <p:oleObj spid="_x0000_s35843" name="차트" r:id="rId6" imgW="7791303" imgH="4600448" progId="Excel.Sheet.8">
              <p:embed/>
            </p:oleObj>
          </a:graphicData>
        </a:graphic>
      </p:graphicFrame>
      <p:cxnSp>
        <p:nvCxnSpPr>
          <p:cNvPr id="2059" name="직선 연결선 28"/>
          <p:cNvCxnSpPr>
            <a:cxnSpLocks noChangeShapeType="1"/>
          </p:cNvCxnSpPr>
          <p:nvPr/>
        </p:nvCxnSpPr>
        <p:spPr bwMode="auto">
          <a:xfrm rot="5400000">
            <a:off x="5931694" y="3721880"/>
            <a:ext cx="3455988" cy="0"/>
          </a:xfrm>
          <a:prstGeom prst="line">
            <a:avLst/>
          </a:prstGeom>
          <a:noFill/>
          <a:ln w="57150" algn="ctr">
            <a:solidFill>
              <a:srgbClr val="92D050"/>
            </a:solidFill>
            <a:round/>
            <a:headEnd/>
            <a:tailEnd/>
          </a:ln>
        </p:spPr>
      </p:cxnSp>
      <p:sp>
        <p:nvSpPr>
          <p:cNvPr id="30" name="TextBox 29"/>
          <p:cNvSpPr txBox="1"/>
          <p:nvPr/>
        </p:nvSpPr>
        <p:spPr>
          <a:xfrm>
            <a:off x="6410325" y="5178411"/>
            <a:ext cx="668338" cy="276225"/>
          </a:xfrm>
          <a:prstGeom prst="rect">
            <a:avLst/>
          </a:prstGeom>
          <a:gradFill rotWithShape="1">
            <a:gsLst>
              <a:gs pos="0">
                <a:srgbClr val="FFFFFF">
                  <a:tint val="50000"/>
                  <a:satMod val="300000"/>
                </a:srgbClr>
              </a:gs>
              <a:gs pos="35000">
                <a:srgbClr val="FFFFFF">
                  <a:tint val="37000"/>
                  <a:satMod val="300000"/>
                </a:srgbClr>
              </a:gs>
              <a:gs pos="100000">
                <a:srgbClr val="FFFFFF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FFFF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Hanoi</a:t>
            </a:r>
            <a:endParaRPr lang="ko-KR" altLang="en-US" sz="12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061" name="직선 화살표 연결선 30"/>
          <p:cNvCxnSpPr>
            <a:cxnSpLocks noChangeShapeType="1"/>
          </p:cNvCxnSpPr>
          <p:nvPr/>
        </p:nvCxnSpPr>
        <p:spPr bwMode="auto">
          <a:xfrm>
            <a:off x="7108825" y="5291124"/>
            <a:ext cx="523875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2" name="TextBox 31"/>
          <p:cNvSpPr txBox="1"/>
          <p:nvPr/>
        </p:nvSpPr>
        <p:spPr>
          <a:xfrm>
            <a:off x="5329238" y="3198799"/>
            <a:ext cx="1864613" cy="338554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Central Pressure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67338" y="5513374"/>
            <a:ext cx="2515432" cy="338554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Maximum Wind Velocity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85720" y="1038509"/>
            <a:ext cx="4714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Viet Nam Typhoon Disasters</a:t>
            </a:r>
            <a:endParaRPr lang="ko-KR" altLang="en-US" sz="2400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Analysis of Typhoon Characteristics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 bwMode="auto">
          <a:xfrm>
            <a:off x="374680" y="1714488"/>
            <a:ext cx="2233304" cy="338554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Pressure Distribution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7655" name="TextBox 19"/>
          <p:cNvSpPr txBox="1">
            <a:spLocks noChangeArrowheads="1"/>
          </p:cNvSpPr>
          <p:nvPr/>
        </p:nvSpPr>
        <p:spPr bwMode="auto">
          <a:xfrm>
            <a:off x="5509156" y="3605722"/>
            <a:ext cx="25633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A=B=1 </a:t>
            </a: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(Maemi &amp; Rusa)</a:t>
            </a:r>
            <a:endParaRPr lang="en-US" altLang="ko-KR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492155" y="4259251"/>
            <a:ext cx="2542684" cy="338554"/>
          </a:xfrm>
          <a:prstGeom prst="rect">
            <a:avLst/>
          </a:prstGeom>
          <a:gradFill rotWithShape="1">
            <a:gsLst>
              <a:gs pos="0">
                <a:srgbClr val="BBE0E3">
                  <a:tint val="50000"/>
                  <a:satMod val="300000"/>
                </a:srgbClr>
              </a:gs>
              <a:gs pos="35000">
                <a:srgbClr val="BBE0E3">
                  <a:tint val="37000"/>
                  <a:satMod val="300000"/>
                </a:srgbClr>
              </a:gs>
              <a:gs pos="100000">
                <a:srgbClr val="BBE0E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Wind Speed Distribution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7657" name="Picture 16" descr="C:\DOCUME~1\cuber\LOCALS~1\Temp\Hnc\BinData\EMB00000fc073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781" y="1795157"/>
            <a:ext cx="2512892" cy="185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8" descr="C:\DOCUME~1\cuber\LOCALS~1\Temp\Hnc\BinData\EMB00000fc073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1811" y="1795158"/>
            <a:ext cx="2525031" cy="18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23"/>
          <p:cNvGrpSpPr>
            <a:grpSpLocks/>
          </p:cNvGrpSpPr>
          <p:nvPr/>
        </p:nvGrpSpPr>
        <p:grpSpPr bwMode="auto">
          <a:xfrm>
            <a:off x="606287" y="2161221"/>
            <a:ext cx="3334472" cy="1820991"/>
            <a:chOff x="2081213" y="2065409"/>
            <a:chExt cx="3488409" cy="1935129"/>
          </a:xfrm>
        </p:grpSpPr>
        <p:sp>
          <p:nvSpPr>
            <p:cNvPr id="57" name="TextBox 56"/>
            <p:cNvSpPr txBox="1"/>
            <p:nvPr/>
          </p:nvSpPr>
          <p:spPr>
            <a:xfrm>
              <a:off x="3419983" y="2065410"/>
              <a:ext cx="869025" cy="490602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Central</a:t>
              </a:r>
            </a:p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Pressure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2767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81213" y="2624138"/>
              <a:ext cx="3381375" cy="809625"/>
            </a:xfrm>
            <a:prstGeom prst="rect">
              <a:avLst/>
            </a:prstGeom>
            <a:noFill/>
            <a:ln w="9525" algn="ctr">
              <a:solidFill>
                <a:srgbClr val="BBE0E3"/>
              </a:solidFill>
              <a:miter lim="800000"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</p:pic>
        <p:sp>
          <p:nvSpPr>
            <p:cNvPr id="59" name="TextBox 58"/>
            <p:cNvSpPr txBox="1"/>
            <p:nvPr/>
          </p:nvSpPr>
          <p:spPr>
            <a:xfrm>
              <a:off x="2119527" y="2065409"/>
              <a:ext cx="1144054" cy="490602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Atmospheric</a:t>
              </a:r>
            </a:p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Pressure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34089" y="2065410"/>
              <a:ext cx="1214488" cy="490602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Length from </a:t>
              </a:r>
            </a:p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Center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85504" y="3706177"/>
              <a:ext cx="884117" cy="294361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Constant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27676" name="직선 화살표 연결선 61"/>
            <p:cNvCxnSpPr>
              <a:cxnSpLocks noChangeShapeType="1"/>
              <a:stCxn id="57" idx="2"/>
            </p:cNvCxnSpPr>
            <p:nvPr/>
          </p:nvCxnSpPr>
          <p:spPr bwMode="auto">
            <a:xfrm rot="5400000">
              <a:off x="3655415" y="2696448"/>
              <a:ext cx="339519" cy="58646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  <p:cxnSp>
          <p:nvCxnSpPr>
            <p:cNvPr id="27677" name="직선 화살표 연결선 62"/>
            <p:cNvCxnSpPr>
              <a:cxnSpLocks noChangeShapeType="1"/>
              <a:stCxn id="59" idx="2"/>
            </p:cNvCxnSpPr>
            <p:nvPr/>
          </p:nvCxnSpPr>
          <p:spPr bwMode="auto">
            <a:xfrm rot="16200000" flipH="1">
              <a:off x="2840814" y="2406751"/>
              <a:ext cx="325230" cy="623749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  <p:cxnSp>
          <p:nvCxnSpPr>
            <p:cNvPr id="27678" name="직선 화살표 연결선 63"/>
            <p:cNvCxnSpPr>
              <a:cxnSpLocks noChangeShapeType="1"/>
              <a:stCxn id="60" idx="2"/>
            </p:cNvCxnSpPr>
            <p:nvPr/>
          </p:nvCxnSpPr>
          <p:spPr bwMode="auto">
            <a:xfrm rot="16200000" flipH="1">
              <a:off x="4665949" y="2831395"/>
              <a:ext cx="560799" cy="10032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  <p:cxnSp>
          <p:nvCxnSpPr>
            <p:cNvPr id="27679" name="직선 화살표 연결선 64"/>
            <p:cNvCxnSpPr>
              <a:cxnSpLocks noChangeShapeType="1"/>
              <a:stCxn id="61" idx="0"/>
            </p:cNvCxnSpPr>
            <p:nvPr/>
          </p:nvCxnSpPr>
          <p:spPr bwMode="auto">
            <a:xfrm rot="5400000" flipH="1" flipV="1">
              <a:off x="4873095" y="3429011"/>
              <a:ext cx="531636" cy="22698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  <p:sp>
          <p:nvSpPr>
            <p:cNvPr id="27680" name="TextBox 38"/>
            <p:cNvSpPr txBox="1">
              <a:spLocks noChangeArrowheads="1"/>
            </p:cNvSpPr>
            <p:nvPr/>
          </p:nvSpPr>
          <p:spPr bwMode="auto">
            <a:xfrm>
              <a:off x="4876800" y="2800350"/>
              <a:ext cx="323850" cy="359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600" b="1" dirty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  </a:t>
              </a:r>
              <a:endParaRPr lang="ko-KR" altLang="en-US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27681" name="꺾인 연결선 66"/>
            <p:cNvCxnSpPr>
              <a:cxnSpLocks noChangeShapeType="1"/>
              <a:stCxn id="61" idx="3"/>
              <a:endCxn id="27680" idx="3"/>
            </p:cNvCxnSpPr>
            <p:nvPr/>
          </p:nvCxnSpPr>
          <p:spPr bwMode="auto">
            <a:xfrm flipH="1" flipV="1">
              <a:off x="5200650" y="2980238"/>
              <a:ext cx="368972" cy="873120"/>
            </a:xfrm>
            <a:prstGeom prst="bentConnector3">
              <a:avLst>
                <a:gd name="adj1" fmla="val -64816"/>
              </a:avLst>
            </a:prstGeom>
            <a:noFill/>
            <a:ln w="28575" algn="ctr">
              <a:solidFill>
                <a:srgbClr val="B6DCDF"/>
              </a:solidFill>
              <a:miter lim="800000"/>
              <a:headEnd/>
              <a:tailEnd type="arrow" w="med" len="med"/>
            </a:ln>
          </p:spPr>
        </p:cxnSp>
      </p:grpSp>
      <p:grpSp>
        <p:nvGrpSpPr>
          <p:cNvPr id="5" name="그룹 40"/>
          <p:cNvGrpSpPr>
            <a:grpSpLocks/>
          </p:cNvGrpSpPr>
          <p:nvPr/>
        </p:nvGrpSpPr>
        <p:grpSpPr bwMode="auto">
          <a:xfrm>
            <a:off x="571472" y="4691050"/>
            <a:ext cx="3211218" cy="1531125"/>
            <a:chOff x="549365" y="4858582"/>
            <a:chExt cx="3359465" cy="1627096"/>
          </a:xfrm>
        </p:grpSpPr>
        <p:pic>
          <p:nvPicPr>
            <p:cNvPr id="27664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075" y="5248275"/>
              <a:ext cx="3181350" cy="762000"/>
            </a:xfrm>
            <a:prstGeom prst="rect">
              <a:avLst/>
            </a:prstGeom>
            <a:noFill/>
            <a:ln w="9525" algn="ctr">
              <a:solidFill>
                <a:srgbClr val="BBE0E3"/>
              </a:solidFill>
              <a:miter lim="800000"/>
              <a:headEnd/>
              <a:tailEnd/>
            </a:ln>
            <a:effectLst>
              <a:prstShdw prst="shdw17" dist="17961" dir="13500000">
                <a:srgbClr val="999999"/>
              </a:prstShdw>
            </a:effectLst>
          </p:spPr>
        </p:pic>
        <p:sp>
          <p:nvSpPr>
            <p:cNvPr id="51" name="TextBox 50"/>
            <p:cNvSpPr txBox="1"/>
            <p:nvPr/>
          </p:nvSpPr>
          <p:spPr>
            <a:xfrm>
              <a:off x="549365" y="4858582"/>
              <a:ext cx="1682373" cy="294361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Length from Center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52232" y="4859084"/>
              <a:ext cx="1556598" cy="294361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err="1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Corioles</a:t>
              </a:r>
              <a:r>
                <a:rPr lang="ko-KR" altLang="en-US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Constant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32612" y="6191317"/>
              <a:ext cx="1772931" cy="294361"/>
            </a:xfrm>
            <a:prstGeom prst="rect">
              <a:avLst/>
            </a:prstGeom>
            <a:gradFill rotWithShape="1">
              <a:gsLst>
                <a:gs pos="0">
                  <a:srgbClr val="333399">
                    <a:tint val="50000"/>
                    <a:satMod val="300000"/>
                  </a:srgbClr>
                </a:gs>
                <a:gs pos="35000">
                  <a:srgbClr val="333399">
                    <a:tint val="37000"/>
                    <a:satMod val="300000"/>
                  </a:srgbClr>
                </a:gs>
                <a:gs pos="100000">
                  <a:srgbClr val="333399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3339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200" b="1" dirty="0" smtClean="0">
                  <a:solidFill>
                    <a:srgbClr val="000000"/>
                  </a:solidFill>
                  <a:latin typeface="HY동녘M" pitchFamily="18" charset="-127"/>
                  <a:ea typeface="HY동녘M" pitchFamily="18" charset="-127"/>
                </a:rPr>
                <a:t>Atmospheric Density</a:t>
              </a:r>
              <a:endParaRPr lang="ko-KR" altLang="en-US" sz="12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27668" name="직선 화살표 연결선 53"/>
            <p:cNvCxnSpPr>
              <a:cxnSpLocks noChangeShapeType="1"/>
              <a:stCxn id="51" idx="2"/>
            </p:cNvCxnSpPr>
            <p:nvPr/>
          </p:nvCxnSpPr>
          <p:spPr bwMode="auto">
            <a:xfrm rot="16200000" flipH="1">
              <a:off x="1361332" y="5182162"/>
              <a:ext cx="338291" cy="279852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  <p:cxnSp>
          <p:nvCxnSpPr>
            <p:cNvPr id="27669" name="직선 화살표 연결선 54"/>
            <p:cNvCxnSpPr>
              <a:cxnSpLocks noChangeShapeType="1"/>
              <a:endCxn id="52" idx="2"/>
            </p:cNvCxnSpPr>
            <p:nvPr/>
          </p:nvCxnSpPr>
          <p:spPr bwMode="auto">
            <a:xfrm flipV="1">
              <a:off x="1894612" y="5153445"/>
              <a:ext cx="1235919" cy="261874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 type="arrow" w="med" len="med"/>
              <a:tailEnd/>
            </a:ln>
          </p:spPr>
        </p:cxnSp>
        <p:cxnSp>
          <p:nvCxnSpPr>
            <p:cNvPr id="27670" name="직선 화살표 연결선 55"/>
            <p:cNvCxnSpPr>
              <a:cxnSpLocks noChangeShapeType="1"/>
              <a:stCxn id="53" idx="0"/>
            </p:cNvCxnSpPr>
            <p:nvPr/>
          </p:nvCxnSpPr>
          <p:spPr bwMode="auto">
            <a:xfrm rot="16200000" flipV="1">
              <a:off x="2151794" y="5924032"/>
              <a:ext cx="334013" cy="200555"/>
            </a:xfrm>
            <a:prstGeom prst="straightConnector1">
              <a:avLst/>
            </a:prstGeom>
            <a:noFill/>
            <a:ln w="28575" algn="ctr">
              <a:solidFill>
                <a:srgbClr val="B6DCDF"/>
              </a:solidFill>
              <a:round/>
              <a:headEnd/>
              <a:tailEnd type="arrow" w="med" len="med"/>
            </a:ln>
          </p:spPr>
        </p:cxnSp>
      </p:grpSp>
      <p:pic>
        <p:nvPicPr>
          <p:cNvPr id="27661" name="Picture 21" descr="C:\DOCUME~1\cuber\LOCALS~1\Temp\Hnc\BinData\EMB00000fc073a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7155" y="4224182"/>
            <a:ext cx="2786032" cy="170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2" name="TextBox 49"/>
          <p:cNvSpPr txBox="1">
            <a:spLocks noChangeArrowheads="1"/>
          </p:cNvSpPr>
          <p:nvPr/>
        </p:nvSpPr>
        <p:spPr bwMode="auto">
          <a:xfrm>
            <a:off x="4786297" y="5936153"/>
            <a:ext cx="3357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Wind Speed Distribution of </a:t>
            </a:r>
            <a:r>
              <a:rPr lang="en-US" altLang="ko-KR" sz="1600" b="1" dirty="0" err="1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Nari</a:t>
            </a:r>
            <a:endParaRPr 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27663" name="직선 연결선 48"/>
          <p:cNvCxnSpPr>
            <a:cxnSpLocks noChangeShapeType="1"/>
          </p:cNvCxnSpPr>
          <p:nvPr/>
        </p:nvCxnSpPr>
        <p:spPr bwMode="auto">
          <a:xfrm>
            <a:off x="155605" y="4089388"/>
            <a:ext cx="8258175" cy="1588"/>
          </a:xfrm>
          <a:prstGeom prst="line">
            <a:avLst/>
          </a:prstGeom>
          <a:noFill/>
          <a:ln w="9525" algn="ctr">
            <a:solidFill>
              <a:srgbClr val="B6DCDF"/>
            </a:solidFill>
            <a:round/>
            <a:headEnd/>
            <a:tailEnd/>
          </a:ln>
        </p:spPr>
      </p:cxn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285720" y="1109947"/>
            <a:ext cx="77867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Variables to estimate similar typhoon trajectory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Governing Equation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5" name="Freeform 24"/>
          <p:cNvSpPr>
            <a:spLocks/>
          </p:cNvSpPr>
          <p:nvPr/>
        </p:nvSpPr>
        <p:spPr bwMode="auto">
          <a:xfrm>
            <a:off x="714348" y="1714488"/>
            <a:ext cx="1000132" cy="4427538"/>
          </a:xfrm>
          <a:custGeom>
            <a:avLst/>
            <a:gdLst>
              <a:gd name="T0" fmla="*/ 4640 w 691"/>
              <a:gd name="T1" fmla="*/ 0 h 4010"/>
              <a:gd name="T2" fmla="*/ 0 w 691"/>
              <a:gd name="T3" fmla="*/ 22 h 4010"/>
              <a:gd name="T4" fmla="*/ 274 w 691"/>
              <a:gd name="T5" fmla="*/ 40 h 4010"/>
              <a:gd name="T6" fmla="*/ 4640 w 691"/>
              <a:gd name="T7" fmla="*/ 64 h 4010"/>
              <a:gd name="T8" fmla="*/ 0 60000 65536"/>
              <a:gd name="T9" fmla="*/ 0 60000 65536"/>
              <a:gd name="T10" fmla="*/ 0 60000 65536"/>
              <a:gd name="T11" fmla="*/ 0 60000 65536"/>
              <a:gd name="T12" fmla="*/ 0 w 691"/>
              <a:gd name="T13" fmla="*/ 0 h 4010"/>
              <a:gd name="T14" fmla="*/ 691 w 691"/>
              <a:gd name="T15" fmla="*/ 4010 h 40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91" h="4010">
                <a:moveTo>
                  <a:pt x="691" y="0"/>
                </a:moveTo>
                <a:lnTo>
                  <a:pt x="0" y="1356"/>
                </a:lnTo>
                <a:lnTo>
                  <a:pt x="40" y="2541"/>
                </a:lnTo>
                <a:lnTo>
                  <a:pt x="691" y="4010"/>
                </a:lnTo>
              </a:path>
            </a:pathLst>
          </a:custGeom>
          <a:gradFill rotWithShape="0">
            <a:gsLst>
              <a:gs pos="0">
                <a:srgbClr val="78A6D8"/>
              </a:gs>
              <a:gs pos="100000">
                <a:srgbClr val="E7EFF8"/>
              </a:gs>
            </a:gsLst>
            <a:lin ang="0" scaled="1"/>
          </a:gradFill>
          <a:ln w="12700">
            <a:noFill/>
            <a:round/>
            <a:headEnd/>
            <a:tailEnd/>
          </a:ln>
        </p:spPr>
        <p:txBody>
          <a:bodyPr lIns="50531" tIns="33689" rIns="50531" bIns="33689" anchor="ctr"/>
          <a:lstStyle/>
          <a:p>
            <a:endParaRPr lang="ko-KR" altLang="en-US" sz="1600" b="1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8698" name="Freeform 27"/>
          <p:cNvSpPr>
            <a:spLocks/>
          </p:cNvSpPr>
          <p:nvPr/>
        </p:nvSpPr>
        <p:spPr bwMode="auto">
          <a:xfrm>
            <a:off x="1698476" y="1722469"/>
            <a:ext cx="2748169" cy="338554"/>
          </a:xfrm>
          <a:custGeom>
            <a:avLst/>
            <a:gdLst>
              <a:gd name="T0" fmla="*/ 0 w 1035"/>
              <a:gd name="T1" fmla="*/ 0 h 1295"/>
              <a:gd name="T2" fmla="*/ 7053 w 1035"/>
              <a:gd name="T3" fmla="*/ 0 h 1295"/>
              <a:gd name="T4" fmla="*/ 7071 w 1035"/>
              <a:gd name="T5" fmla="*/ 2 h 1295"/>
              <a:gd name="T6" fmla="*/ 5697 w 1035"/>
              <a:gd name="T7" fmla="*/ 2 h 1295"/>
              <a:gd name="T8" fmla="*/ 5735 w 1035"/>
              <a:gd name="T9" fmla="*/ 19 h 1295"/>
              <a:gd name="T10" fmla="*/ 5697 w 1035"/>
              <a:gd name="T11" fmla="*/ 19 h 1295"/>
              <a:gd name="T12" fmla="*/ 5697 w 1035"/>
              <a:gd name="T13" fmla="*/ 20 h 1295"/>
              <a:gd name="T14" fmla="*/ 0 w 1035"/>
              <a:gd name="T15" fmla="*/ 20 h 1295"/>
              <a:gd name="T16" fmla="*/ 0 w 1035"/>
              <a:gd name="T17" fmla="*/ 0 h 1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5"/>
              <a:gd name="T28" fmla="*/ 0 h 1295"/>
              <a:gd name="T29" fmla="*/ 1035 w 1035"/>
              <a:gd name="T30" fmla="*/ 1295 h 12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5" h="1295">
                <a:moveTo>
                  <a:pt x="0" y="0"/>
                </a:moveTo>
                <a:lnTo>
                  <a:pt x="1032" y="0"/>
                </a:lnTo>
                <a:lnTo>
                  <a:pt x="1035" y="161"/>
                </a:lnTo>
                <a:lnTo>
                  <a:pt x="834" y="161"/>
                </a:lnTo>
                <a:lnTo>
                  <a:pt x="840" y="1206"/>
                </a:lnTo>
                <a:lnTo>
                  <a:pt x="834" y="1206"/>
                </a:lnTo>
                <a:lnTo>
                  <a:pt x="834" y="1293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rgbClr val="B7D0EB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8699" name="AutoShape 28"/>
          <p:cNvSpPr>
            <a:spLocks noChangeArrowheads="1"/>
          </p:cNvSpPr>
          <p:nvPr/>
        </p:nvSpPr>
        <p:spPr bwMode="auto">
          <a:xfrm>
            <a:off x="1769097" y="1720474"/>
            <a:ext cx="7017718" cy="1430620"/>
          </a:xfrm>
          <a:prstGeom prst="roundRect">
            <a:avLst>
              <a:gd name="adj" fmla="val 3704"/>
            </a:avLst>
          </a:prstGeom>
          <a:solidFill>
            <a:srgbClr val="4886CA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700" name="AutoShape 29"/>
          <p:cNvSpPr>
            <a:spLocks noChangeArrowheads="1"/>
          </p:cNvSpPr>
          <p:nvPr/>
        </p:nvSpPr>
        <p:spPr bwMode="auto">
          <a:xfrm>
            <a:off x="1819541" y="1768361"/>
            <a:ext cx="6908759" cy="1330855"/>
          </a:xfrm>
          <a:prstGeom prst="roundRect">
            <a:avLst>
              <a:gd name="adj" fmla="val 3023"/>
            </a:avLst>
          </a:prstGeom>
          <a:solidFill>
            <a:srgbClr val="FFFFFF"/>
          </a:solidFill>
          <a:ln w="12700">
            <a:solidFill>
              <a:srgbClr val="4886CA"/>
            </a:solidFill>
            <a:round/>
            <a:headEnd type="none" w="sm" len="sm"/>
            <a:tailEnd type="none" w="sm" len="sm"/>
          </a:ln>
          <a:effectLst>
            <a:prstShdw prst="shdw17" dist="17961" dir="13500000">
              <a:srgbClr val="4886CA"/>
            </a:prstShdw>
          </a:effectLst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701" name="Freeform 30"/>
          <p:cNvSpPr>
            <a:spLocks/>
          </p:cNvSpPr>
          <p:nvPr/>
        </p:nvSpPr>
        <p:spPr bwMode="auto">
          <a:xfrm>
            <a:off x="1698476" y="3270811"/>
            <a:ext cx="2748169" cy="1338836"/>
          </a:xfrm>
          <a:custGeom>
            <a:avLst/>
            <a:gdLst>
              <a:gd name="T0" fmla="*/ 0 w 1035"/>
              <a:gd name="T1" fmla="*/ 0 h 1295"/>
              <a:gd name="T2" fmla="*/ 7053 w 1035"/>
              <a:gd name="T3" fmla="*/ 0 h 1295"/>
              <a:gd name="T4" fmla="*/ 7071 w 1035"/>
              <a:gd name="T5" fmla="*/ 2 h 1295"/>
              <a:gd name="T6" fmla="*/ 5697 w 1035"/>
              <a:gd name="T7" fmla="*/ 2 h 1295"/>
              <a:gd name="T8" fmla="*/ 5735 w 1035"/>
              <a:gd name="T9" fmla="*/ 12 h 1295"/>
              <a:gd name="T10" fmla="*/ 5697 w 1035"/>
              <a:gd name="T11" fmla="*/ 12 h 1295"/>
              <a:gd name="T12" fmla="*/ 5697 w 1035"/>
              <a:gd name="T13" fmla="*/ 13 h 1295"/>
              <a:gd name="T14" fmla="*/ 0 w 1035"/>
              <a:gd name="T15" fmla="*/ 13 h 1295"/>
              <a:gd name="T16" fmla="*/ 0 w 1035"/>
              <a:gd name="T17" fmla="*/ 0 h 1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5"/>
              <a:gd name="T28" fmla="*/ 0 h 1295"/>
              <a:gd name="T29" fmla="*/ 1035 w 1035"/>
              <a:gd name="T30" fmla="*/ 1295 h 12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5" h="1295">
                <a:moveTo>
                  <a:pt x="0" y="0"/>
                </a:moveTo>
                <a:lnTo>
                  <a:pt x="1032" y="0"/>
                </a:lnTo>
                <a:lnTo>
                  <a:pt x="1035" y="161"/>
                </a:lnTo>
                <a:lnTo>
                  <a:pt x="834" y="161"/>
                </a:lnTo>
                <a:lnTo>
                  <a:pt x="840" y="1206"/>
                </a:lnTo>
                <a:lnTo>
                  <a:pt x="834" y="1206"/>
                </a:lnTo>
                <a:lnTo>
                  <a:pt x="834" y="1293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rgbClr val="B7D0EB"/>
          </a:solidFill>
          <a:ln w="12700">
            <a:noFill/>
            <a:round/>
            <a:headEnd/>
            <a:tailEnd/>
          </a:ln>
        </p:spPr>
        <p:txBody>
          <a:bodyPr lIns="50531" tIns="33689" rIns="50531" bIns="33689" anchor="ctr"/>
          <a:lstStyle/>
          <a:p>
            <a:endParaRPr lang="ko-KR" altLang="en-US" sz="1600" b="1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8702" name="AutoShape 31"/>
          <p:cNvSpPr>
            <a:spLocks noChangeArrowheads="1"/>
          </p:cNvSpPr>
          <p:nvPr/>
        </p:nvSpPr>
        <p:spPr bwMode="auto">
          <a:xfrm>
            <a:off x="1769097" y="3270811"/>
            <a:ext cx="7017718" cy="1338836"/>
          </a:xfrm>
          <a:prstGeom prst="roundRect">
            <a:avLst>
              <a:gd name="adj" fmla="val 3704"/>
            </a:avLst>
          </a:prstGeom>
          <a:solidFill>
            <a:srgbClr val="4886CA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703" name="AutoShape 32"/>
          <p:cNvSpPr>
            <a:spLocks noChangeArrowheads="1"/>
          </p:cNvSpPr>
          <p:nvPr/>
        </p:nvSpPr>
        <p:spPr bwMode="auto">
          <a:xfrm>
            <a:off x="1829630" y="3318697"/>
            <a:ext cx="6898671" cy="1229096"/>
          </a:xfrm>
          <a:prstGeom prst="roundRect">
            <a:avLst>
              <a:gd name="adj" fmla="val 3023"/>
            </a:avLst>
          </a:prstGeom>
          <a:solidFill>
            <a:srgbClr val="FFFFFF"/>
          </a:solidFill>
          <a:ln w="12700">
            <a:solidFill>
              <a:srgbClr val="4886CA"/>
            </a:solidFill>
            <a:round/>
            <a:headEnd type="none" w="sm" len="sm"/>
            <a:tailEnd type="none" w="sm" len="sm"/>
          </a:ln>
          <a:effectLst>
            <a:prstShdw prst="shdw17" dist="17961" dir="13500000">
              <a:srgbClr val="4886CA"/>
            </a:prstShdw>
          </a:effectLst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704" name="Freeform 33"/>
          <p:cNvSpPr>
            <a:spLocks/>
          </p:cNvSpPr>
          <p:nvPr/>
        </p:nvSpPr>
        <p:spPr bwMode="auto">
          <a:xfrm>
            <a:off x="1698476" y="4739340"/>
            <a:ext cx="2748169" cy="1402686"/>
          </a:xfrm>
          <a:custGeom>
            <a:avLst/>
            <a:gdLst>
              <a:gd name="T0" fmla="*/ 0 w 1035"/>
              <a:gd name="T1" fmla="*/ 0 h 1295"/>
              <a:gd name="T2" fmla="*/ 7053 w 1035"/>
              <a:gd name="T3" fmla="*/ 0 h 1295"/>
              <a:gd name="T4" fmla="*/ 7071 w 1035"/>
              <a:gd name="T5" fmla="*/ 2 h 1295"/>
              <a:gd name="T6" fmla="*/ 5697 w 1035"/>
              <a:gd name="T7" fmla="*/ 2 h 1295"/>
              <a:gd name="T8" fmla="*/ 5735 w 1035"/>
              <a:gd name="T9" fmla="*/ 17 h 1295"/>
              <a:gd name="T10" fmla="*/ 5697 w 1035"/>
              <a:gd name="T11" fmla="*/ 17 h 1295"/>
              <a:gd name="T12" fmla="*/ 5697 w 1035"/>
              <a:gd name="T13" fmla="*/ 18 h 1295"/>
              <a:gd name="T14" fmla="*/ 0 w 1035"/>
              <a:gd name="T15" fmla="*/ 18 h 1295"/>
              <a:gd name="T16" fmla="*/ 0 w 1035"/>
              <a:gd name="T17" fmla="*/ 0 h 12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5"/>
              <a:gd name="T28" fmla="*/ 0 h 1295"/>
              <a:gd name="T29" fmla="*/ 1035 w 1035"/>
              <a:gd name="T30" fmla="*/ 1295 h 12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5" h="1295">
                <a:moveTo>
                  <a:pt x="0" y="0"/>
                </a:moveTo>
                <a:lnTo>
                  <a:pt x="1032" y="0"/>
                </a:lnTo>
                <a:lnTo>
                  <a:pt x="1035" y="161"/>
                </a:lnTo>
                <a:lnTo>
                  <a:pt x="834" y="161"/>
                </a:lnTo>
                <a:lnTo>
                  <a:pt x="840" y="1206"/>
                </a:lnTo>
                <a:lnTo>
                  <a:pt x="834" y="1206"/>
                </a:lnTo>
                <a:lnTo>
                  <a:pt x="834" y="1293"/>
                </a:lnTo>
                <a:lnTo>
                  <a:pt x="0" y="1295"/>
                </a:lnTo>
                <a:lnTo>
                  <a:pt x="0" y="0"/>
                </a:lnTo>
                <a:close/>
              </a:path>
            </a:pathLst>
          </a:custGeom>
          <a:solidFill>
            <a:srgbClr val="B7D0EB"/>
          </a:solidFill>
          <a:ln w="12700">
            <a:noFill/>
            <a:round/>
            <a:headEnd/>
            <a:tailEnd/>
          </a:ln>
        </p:spPr>
        <p:txBody>
          <a:bodyPr lIns="50531" tIns="33689" rIns="50531" bIns="33689" anchor="ctr"/>
          <a:lstStyle/>
          <a:p>
            <a:endParaRPr lang="ko-KR" altLang="en-US" sz="1600" b="1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8705" name="AutoShape 34"/>
          <p:cNvSpPr>
            <a:spLocks noChangeArrowheads="1"/>
          </p:cNvSpPr>
          <p:nvPr/>
        </p:nvSpPr>
        <p:spPr bwMode="auto">
          <a:xfrm>
            <a:off x="1769097" y="4737345"/>
            <a:ext cx="7017718" cy="1404681"/>
          </a:xfrm>
          <a:prstGeom prst="roundRect">
            <a:avLst>
              <a:gd name="adj" fmla="val 3704"/>
            </a:avLst>
          </a:prstGeom>
          <a:solidFill>
            <a:srgbClr val="4886CA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8706" name="AutoShape 35"/>
          <p:cNvSpPr>
            <a:spLocks noChangeArrowheads="1"/>
          </p:cNvSpPr>
          <p:nvPr/>
        </p:nvSpPr>
        <p:spPr bwMode="auto">
          <a:xfrm>
            <a:off x="1817523" y="4777251"/>
            <a:ext cx="6910777" cy="1302921"/>
          </a:xfrm>
          <a:prstGeom prst="roundRect">
            <a:avLst>
              <a:gd name="adj" fmla="val 3023"/>
            </a:avLst>
          </a:prstGeom>
          <a:solidFill>
            <a:srgbClr val="FFFFFF"/>
          </a:solidFill>
          <a:ln w="12700">
            <a:solidFill>
              <a:srgbClr val="4886CA"/>
            </a:solidFill>
            <a:round/>
            <a:headEnd type="none" w="sm" len="sm"/>
            <a:tailEnd type="none" w="sm" len="sm"/>
          </a:ln>
          <a:effectLst>
            <a:prstShdw prst="shdw17" dist="17961" dir="13500000">
              <a:srgbClr val="4886CA"/>
            </a:prstShdw>
          </a:effectLst>
        </p:spPr>
        <p:txBody>
          <a:bodyPr anchor="ctr">
            <a:spAutoFit/>
          </a:bodyPr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8680" name="Picture 38" descr="UNI00008c141ef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046" y="1831963"/>
            <a:ext cx="182049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939146" y="1801801"/>
            <a:ext cx="2813816" cy="401637"/>
            <a:chOff x="3470" y="2390"/>
            <a:chExt cx="1197" cy="253"/>
          </a:xfrm>
        </p:grpSpPr>
        <p:sp>
          <p:nvSpPr>
            <p:cNvPr id="28693" name="AutoShape 43"/>
            <p:cNvSpPr>
              <a:spLocks noChangeArrowheads="1"/>
            </p:cNvSpPr>
            <p:nvPr/>
          </p:nvSpPr>
          <p:spPr bwMode="auto">
            <a:xfrm>
              <a:off x="3495" y="2428"/>
              <a:ext cx="952" cy="185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1500" b="1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8694" name="AutoShape 44"/>
            <p:cNvSpPr>
              <a:spLocks noChangeArrowheads="1"/>
            </p:cNvSpPr>
            <p:nvPr/>
          </p:nvSpPr>
          <p:spPr bwMode="auto">
            <a:xfrm>
              <a:off x="3470" y="2390"/>
              <a:ext cx="1197" cy="253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1500" b="1" dirty="0" smtClean="0">
                  <a:solidFill>
                    <a:srgbClr val="C00000"/>
                  </a:solidFill>
                  <a:latin typeface="HY동녘M" pitchFamily="18" charset="-127"/>
                  <a:ea typeface="HY동녘M" pitchFamily="18" charset="-127"/>
                </a:rPr>
                <a:t>Extend Boundary Condition</a:t>
              </a:r>
              <a:endParaRPr lang="ko-KR" altLang="en-US" sz="1500" b="1" dirty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28682" name="TextBox 67"/>
          <p:cNvSpPr txBox="1">
            <a:spLocks noChangeArrowheads="1"/>
          </p:cNvSpPr>
          <p:nvPr/>
        </p:nvSpPr>
        <p:spPr bwMode="auto">
          <a:xfrm>
            <a:off x="2456820" y="2365363"/>
            <a:ext cx="20938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Latitude</a:t>
            </a:r>
            <a:r>
              <a:rPr lang="ko-KR" altLang="en-US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0~60</a:t>
            </a:r>
            <a:r>
              <a:rPr lang="en-US" altLang="ko-KR" sz="1600" b="1" baseline="30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o</a:t>
            </a:r>
            <a:endParaRPr lang="en-US" altLang="ko-KR" sz="1600" b="1" baseline="30000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Longitude</a:t>
            </a:r>
            <a:r>
              <a:rPr lang="ko-KR" altLang="en-US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90~160</a:t>
            </a:r>
            <a:r>
              <a:rPr lang="en-US" altLang="ko-KR" sz="1600" b="1" baseline="30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o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8684" name="Picture 27" descr="C:\DOCUME~1\cuber\LOCALS~1\Temp\UNI00008c141f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349" y="3346439"/>
            <a:ext cx="3330380" cy="11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1928794" y="3354376"/>
            <a:ext cx="3897500" cy="401637"/>
            <a:chOff x="3470" y="2390"/>
            <a:chExt cx="1658" cy="253"/>
          </a:xfrm>
        </p:grpSpPr>
        <p:sp>
          <p:nvSpPr>
            <p:cNvPr id="28691" name="AutoShape 43"/>
            <p:cNvSpPr>
              <a:spLocks noChangeArrowheads="1"/>
            </p:cNvSpPr>
            <p:nvPr/>
          </p:nvSpPr>
          <p:spPr bwMode="auto">
            <a:xfrm>
              <a:off x="3495" y="2428"/>
              <a:ext cx="952" cy="185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1500" b="1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8692" name="AutoShape 44"/>
            <p:cNvSpPr>
              <a:spLocks noChangeArrowheads="1"/>
            </p:cNvSpPr>
            <p:nvPr/>
          </p:nvSpPr>
          <p:spPr bwMode="auto">
            <a:xfrm>
              <a:off x="3470" y="2390"/>
              <a:ext cx="1658" cy="253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1500" b="1" dirty="0" smtClean="0">
                  <a:solidFill>
                    <a:srgbClr val="C00000"/>
                  </a:solidFill>
                  <a:latin typeface="HY동녘M" pitchFamily="18" charset="-127"/>
                  <a:ea typeface="HY동녘M" pitchFamily="18" charset="-127"/>
                </a:rPr>
                <a:t>Add Pressure Distribution Parameters</a:t>
              </a:r>
              <a:endParaRPr lang="ko-KR" altLang="en-US" sz="1500" b="1" dirty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6" name="Picture 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624" y="3879838"/>
            <a:ext cx="2888630" cy="59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86" name="Picture 51" descr="C:\DOCUME~1\cuber\LOCALS~1\Temp\Hnc\BinData\EMB00008c141ef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671" y="4803763"/>
            <a:ext cx="2222554" cy="126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3740" y="5455391"/>
            <a:ext cx="2971458" cy="5247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13500000">
              <a:srgbClr val="999999"/>
            </a:prstShdw>
          </a:effectLst>
        </p:spPr>
      </p:pic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1939142" y="4811701"/>
            <a:ext cx="4099661" cy="401637"/>
            <a:chOff x="3470" y="2390"/>
            <a:chExt cx="1744" cy="253"/>
          </a:xfrm>
        </p:grpSpPr>
        <p:sp>
          <p:nvSpPr>
            <p:cNvPr id="28689" name="AutoShape 43"/>
            <p:cNvSpPr>
              <a:spLocks noChangeArrowheads="1"/>
            </p:cNvSpPr>
            <p:nvPr/>
          </p:nvSpPr>
          <p:spPr bwMode="auto">
            <a:xfrm>
              <a:off x="3495" y="2428"/>
              <a:ext cx="952" cy="185"/>
            </a:xfrm>
            <a:prstGeom prst="roundRect">
              <a:avLst>
                <a:gd name="adj" fmla="val 50000"/>
              </a:avLst>
            </a:prstGeom>
            <a:solidFill>
              <a:srgbClr val="C0D0F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 sz="1500" b="1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8690" name="AutoShape 44"/>
            <p:cNvSpPr>
              <a:spLocks noChangeArrowheads="1"/>
            </p:cNvSpPr>
            <p:nvPr/>
          </p:nvSpPr>
          <p:spPr bwMode="auto">
            <a:xfrm>
              <a:off x="3470" y="2390"/>
              <a:ext cx="1744" cy="253"/>
            </a:xfrm>
            <a:prstGeom prst="roundRect">
              <a:avLst>
                <a:gd name="adj" fmla="val 48569"/>
              </a:avLst>
            </a:prstGeom>
            <a:gradFill rotWithShape="0">
              <a:gsLst>
                <a:gs pos="0">
                  <a:srgbClr val="274E9B"/>
                </a:gs>
                <a:gs pos="50000">
                  <a:srgbClr val="FFFFFF"/>
                </a:gs>
                <a:gs pos="100000">
                  <a:srgbClr val="274E9B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ko-KR" sz="1500" b="1" dirty="0" smtClean="0">
                  <a:solidFill>
                    <a:srgbClr val="C00000"/>
                  </a:solidFill>
                  <a:latin typeface="HY동녘M" pitchFamily="18" charset="-127"/>
                  <a:ea typeface="HY동녘M" pitchFamily="18" charset="-127"/>
                </a:rPr>
                <a:t>Add Wind Speed Distribution Parameters</a:t>
              </a:r>
              <a:endParaRPr lang="ko-KR" altLang="en-US" sz="1500" b="1" dirty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426239" y="2319505"/>
            <a:ext cx="877719" cy="3092692"/>
            <a:chOff x="265257" y="2265187"/>
            <a:chExt cx="877719" cy="3092692"/>
          </a:xfrm>
        </p:grpSpPr>
        <p:sp>
          <p:nvSpPr>
            <p:cNvPr id="28696" name="AutoShape 25"/>
            <p:cNvSpPr>
              <a:spLocks noChangeArrowheads="1"/>
            </p:cNvSpPr>
            <p:nvPr/>
          </p:nvSpPr>
          <p:spPr bwMode="auto">
            <a:xfrm>
              <a:off x="265257" y="2265187"/>
              <a:ext cx="877719" cy="3092692"/>
            </a:xfrm>
            <a:prstGeom prst="bevel">
              <a:avLst>
                <a:gd name="adj" fmla="val 7847"/>
              </a:avLst>
            </a:prstGeom>
            <a:solidFill>
              <a:srgbClr val="6196D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ko-KR" altLang="en-US" b="1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8697" name="AutoShape 26"/>
            <p:cNvSpPr>
              <a:spLocks noChangeArrowheads="1"/>
            </p:cNvSpPr>
            <p:nvPr/>
          </p:nvSpPr>
          <p:spPr bwMode="auto">
            <a:xfrm>
              <a:off x="341168" y="2348989"/>
              <a:ext cx="712264" cy="2911121"/>
            </a:xfrm>
            <a:prstGeom prst="hexagon">
              <a:avLst>
                <a:gd name="adj" fmla="val 0"/>
                <a:gd name="vf" fmla="val 115470"/>
              </a:avLst>
            </a:prstGeom>
            <a:solidFill>
              <a:srgbClr val="548ECE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32557C"/>
              </a:prstShdw>
            </a:effectLst>
          </p:spPr>
          <p:txBody>
            <a:bodyPr wrap="none" lIns="90000" tIns="46800" rIns="90000" bIns="46800" anchor="ctr"/>
            <a:lstStyle/>
            <a:p>
              <a:pPr algn="ctr"/>
              <a:endParaRPr lang="ko-KR" altLang="en-US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6" name="TextBox 2"/>
            <p:cNvSpPr txBox="1">
              <a:spLocks noChangeArrowheads="1"/>
            </p:cNvSpPr>
            <p:nvPr/>
          </p:nvSpPr>
          <p:spPr bwMode="auto">
            <a:xfrm rot="5400000">
              <a:off x="-729272" y="3642785"/>
              <a:ext cx="2797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b="1" dirty="0" smtClean="0">
                  <a:solidFill>
                    <a:schemeClr val="bg1"/>
                  </a:solidFill>
                  <a:latin typeface="HY동녘M" pitchFamily="18" charset="-127"/>
                  <a:ea typeface="HY동녘M" pitchFamily="18" charset="-127"/>
                </a:rPr>
                <a:t>Extend Application Area</a:t>
              </a:r>
              <a:endParaRPr lang="ko-KR" altLang="en-US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sp>
        <p:nvSpPr>
          <p:cNvPr id="3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Develop A NEW Method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357158" y="1065668"/>
            <a:ext cx="5368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Trajectory of Typhoon (Korea)</a:t>
            </a:r>
            <a:endParaRPr lang="ko-KR" altLang="en-US" sz="2400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078" name="AutoShape 46"/>
          <p:cNvSpPr>
            <a:spLocks noChangeArrowheads="1"/>
          </p:cNvSpPr>
          <p:nvPr/>
        </p:nvSpPr>
        <p:spPr bwMode="auto">
          <a:xfrm flipH="1" flipV="1">
            <a:off x="993775" y="3462338"/>
            <a:ext cx="6823075" cy="133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13 w 21600"/>
              <a:gd name="T13" fmla="*/ 2413 h 21600"/>
              <a:gd name="T14" fmla="*/ 19187 w 21600"/>
              <a:gd name="T15" fmla="*/ 1918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226" y="21600"/>
                </a:lnTo>
                <a:lnTo>
                  <a:pt x="20374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E5E5E5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sz="1600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079" name="Picture 2" descr="C:\DOCUME~1\cuber\LOCALS~1\Temp\UNI00008c141f3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1646238"/>
            <a:ext cx="231457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497388" y="1738313"/>
          <a:ext cx="1762125" cy="1289050"/>
        </p:xfrm>
        <a:graphic>
          <a:graphicData uri="http://schemas.openxmlformats.org/presentationml/2006/ole">
            <p:oleObj spid="_x0000_s198658" name="차트" r:id="rId4" imgW="6143755" imgH="4714962" progId="Excel.Sheet.8">
              <p:embed/>
            </p:oleObj>
          </a:graphicData>
        </a:graphic>
      </p:graphicFrame>
      <p:grpSp>
        <p:nvGrpSpPr>
          <p:cNvPr id="2" name="그룹 92"/>
          <p:cNvGrpSpPr>
            <a:grpSpLocks/>
          </p:cNvGrpSpPr>
          <p:nvPr/>
        </p:nvGrpSpPr>
        <p:grpSpPr bwMode="auto">
          <a:xfrm>
            <a:off x="465138" y="3806825"/>
            <a:ext cx="8261350" cy="2622550"/>
            <a:chOff x="463550" y="3543298"/>
            <a:chExt cx="8261125" cy="2887802"/>
          </a:xfrm>
        </p:grpSpPr>
        <p:pic>
          <p:nvPicPr>
            <p:cNvPr id="3098" name="Picture 10" descr="C:\DOCUME~1\cuber\LOCALS~1\Temp\UNI00008c141f50.gif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17258" y="4991100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9" name="Picture 8" descr="C:\DOCUME~1\cuber\LOCALS~1\Temp\UNI00008c141f48.gif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17258" y="3543298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0" name="Picture 12" descr="C:\DOCUME~1\cuber\LOCALS~1\Temp\UNI00008c141f58.gif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70966" y="3543298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1" name="Picture 14" descr="C:\DOCUME~1\cuber\LOCALS~1\Temp\UNI00008c141f60.gif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3550" y="3543298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2" name="Picture 16" descr="C:\DOCUME~1\cuber\LOCALS~1\Temp\UNI00008c141f68.gif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3550" y="4991100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3" name="Picture 18" descr="C:\DOCUME~1\cuber\LOCALS~1\Temp\UNI00008c141f70.gif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0966" y="4991100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4" name="Picture 20" descr="C:\DOCUME~1\cuber\LOCALS~1\Temp\UNI00008c141f78.gif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924675" y="3543298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05" name="Picture 22" descr="C:\DOCUME~1\cuber\LOCALS~1\Temp\UNI00008c141f80.gif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24675" y="4991100"/>
              <a:ext cx="180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1" name="TextBox 87"/>
          <p:cNvSpPr txBox="1">
            <a:spLocks noChangeArrowheads="1"/>
          </p:cNvSpPr>
          <p:nvPr/>
        </p:nvSpPr>
        <p:spPr bwMode="auto">
          <a:xfrm>
            <a:off x="447675" y="3468688"/>
            <a:ext cx="183095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1st: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GILDA(1974),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old: 4th</a:t>
            </a:r>
            <a:endParaRPr lang="ko-KR" altLang="en-US" sz="11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82" name="TextBox 88"/>
          <p:cNvSpPr txBox="1">
            <a:spLocks noChangeArrowheads="1"/>
          </p:cNvSpPr>
          <p:nvPr/>
        </p:nvSpPr>
        <p:spPr bwMode="auto">
          <a:xfrm>
            <a:off x="2571750" y="3468688"/>
            <a:ext cx="202972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2nd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THELMA(1987),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old: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3rd</a:t>
            </a:r>
            <a:endParaRPr lang="ko-KR" altLang="en-US" sz="11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83" name="TextBox 89"/>
          <p:cNvSpPr txBox="1">
            <a:spLocks noChangeArrowheads="1"/>
          </p:cNvSpPr>
          <p:nvPr/>
        </p:nvSpPr>
        <p:spPr bwMode="auto">
          <a:xfrm>
            <a:off x="4781550" y="3468688"/>
            <a:ext cx="17892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3rd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TINA(1997),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old: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1st</a:t>
            </a:r>
            <a:endParaRPr lang="ko-KR" altLang="en-US" sz="1100" dirty="0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84" name="TextBox 90"/>
          <p:cNvSpPr txBox="1">
            <a:spLocks noChangeArrowheads="1"/>
          </p:cNvSpPr>
          <p:nvPr/>
        </p:nvSpPr>
        <p:spPr bwMode="auto">
          <a:xfrm>
            <a:off x="7045325" y="3468688"/>
            <a:ext cx="13917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4th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CAITLIN(1991)</a:t>
            </a:r>
          </a:p>
        </p:txBody>
      </p:sp>
      <p:grpSp>
        <p:nvGrpSpPr>
          <p:cNvPr id="3" name="그룹 37"/>
          <p:cNvGrpSpPr>
            <a:grpSpLocks/>
          </p:cNvGrpSpPr>
          <p:nvPr/>
        </p:nvGrpSpPr>
        <p:grpSpPr bwMode="auto">
          <a:xfrm>
            <a:off x="1203325" y="3209925"/>
            <a:ext cx="6823075" cy="147638"/>
            <a:chOff x="992572" y="3105988"/>
            <a:chExt cx="6822089" cy="892103"/>
          </a:xfrm>
        </p:grpSpPr>
        <p:sp>
          <p:nvSpPr>
            <p:cNvPr id="3087" name="AutoShape 47"/>
            <p:cNvSpPr>
              <a:spLocks noChangeArrowheads="1"/>
            </p:cNvSpPr>
            <p:nvPr/>
          </p:nvSpPr>
          <p:spPr bwMode="auto">
            <a:xfrm flipH="1" flipV="1">
              <a:off x="992572" y="3121211"/>
              <a:ext cx="6822089" cy="87688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649 w 21600"/>
                <a:gd name="T13" fmla="*/ 4649 h 21600"/>
                <a:gd name="T14" fmla="*/ 16951 w 21600"/>
                <a:gd name="T15" fmla="*/ 169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697" y="21600"/>
                  </a:lnTo>
                  <a:lnTo>
                    <a:pt x="1590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16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4" name="Group 48"/>
            <p:cNvGrpSpPr>
              <a:grpSpLocks/>
            </p:cNvGrpSpPr>
            <p:nvPr/>
          </p:nvGrpSpPr>
          <p:grpSpPr bwMode="auto">
            <a:xfrm>
              <a:off x="1818220" y="3105988"/>
              <a:ext cx="5274412" cy="892102"/>
              <a:chOff x="1551" y="3770"/>
              <a:chExt cx="1531" cy="132"/>
            </a:xfrm>
          </p:grpSpPr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1803" y="3770"/>
                <a:ext cx="483" cy="132"/>
                <a:chOff x="1803" y="3770"/>
                <a:chExt cx="483" cy="132"/>
              </a:xfrm>
            </p:grpSpPr>
            <p:sp>
              <p:nvSpPr>
                <p:cNvPr id="3095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803" y="3776"/>
                  <a:ext cx="285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096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060" y="3770"/>
                  <a:ext cx="150" cy="132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3097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240" y="3776"/>
                  <a:ext cx="46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3090" name="Line 53"/>
              <p:cNvSpPr>
                <a:spLocks noChangeShapeType="1"/>
              </p:cNvSpPr>
              <p:nvPr/>
            </p:nvSpPr>
            <p:spPr bwMode="auto">
              <a:xfrm>
                <a:off x="2544" y="3776"/>
                <a:ext cx="285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1" name="Line 54"/>
              <p:cNvSpPr>
                <a:spLocks noChangeShapeType="1"/>
              </p:cNvSpPr>
              <p:nvPr/>
            </p:nvSpPr>
            <p:spPr bwMode="auto">
              <a:xfrm>
                <a:off x="2422" y="3770"/>
                <a:ext cx="149" cy="132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2" name="Line 55"/>
              <p:cNvSpPr>
                <a:spLocks noChangeShapeType="1"/>
              </p:cNvSpPr>
              <p:nvPr/>
            </p:nvSpPr>
            <p:spPr bwMode="auto">
              <a:xfrm>
                <a:off x="2346" y="3776"/>
                <a:ext cx="46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3" name="Line 56"/>
              <p:cNvSpPr>
                <a:spLocks noChangeShapeType="1"/>
              </p:cNvSpPr>
              <p:nvPr/>
            </p:nvSpPr>
            <p:spPr bwMode="auto">
              <a:xfrm flipV="1">
                <a:off x="1551" y="3775"/>
                <a:ext cx="438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4" name="Line 57"/>
              <p:cNvSpPr>
                <a:spLocks noChangeShapeType="1"/>
              </p:cNvSpPr>
              <p:nvPr/>
            </p:nvSpPr>
            <p:spPr bwMode="auto">
              <a:xfrm flipH="1" flipV="1">
                <a:off x="2645" y="3775"/>
                <a:ext cx="437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3086" name="직사각형 91"/>
          <p:cNvSpPr>
            <a:spLocks noChangeArrowheads="1"/>
          </p:cNvSpPr>
          <p:nvPr/>
        </p:nvSpPr>
        <p:spPr bwMode="auto">
          <a:xfrm>
            <a:off x="3714744" y="3062288"/>
            <a:ext cx="1529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Typhoon</a:t>
            </a:r>
            <a:r>
              <a:rPr lang="ko-KR" altLang="en-US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NARI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Calibration of NEW Method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38" y="119063"/>
            <a:ext cx="5540375" cy="600075"/>
          </a:xfrm>
        </p:spPr>
        <p:txBody>
          <a:bodyPr anchor="t"/>
          <a:lstStyle/>
          <a:p>
            <a:pPr>
              <a:defRPr/>
            </a:pPr>
            <a:r>
              <a:rPr lang="en-US" altLang="ko-KR" sz="28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ko-KR" sz="28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145088" y="468313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TC &amp; WGDRR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14414" y="2054732"/>
            <a:ext cx="6072197" cy="130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en-US" altLang="ko-KR" b="1" dirty="0" smtClean="0">
                <a:latin typeface="Garamond" pitchFamily="18" charset="0"/>
                <a:ea typeface="HY동녘M" pitchFamily="18" charset="-127"/>
              </a:rPr>
              <a:t> </a:t>
            </a: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WGDRR Annual Workshop on Seoul, Korea</a:t>
            </a:r>
          </a:p>
          <a:p>
            <a:pPr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 Expert Mission for TC Members</a:t>
            </a:r>
          </a:p>
          <a:p>
            <a:pPr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 TC Integrated Workshop</a:t>
            </a:r>
          </a:p>
          <a:p>
            <a:pPr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 TC Session</a:t>
            </a:r>
          </a:p>
          <a:p>
            <a:endParaRPr lang="en-US" altLang="ko-KR" b="1" dirty="0">
              <a:latin typeface="Garamond" pitchFamily="18" charset="0"/>
              <a:ea typeface="HY동녘M" pitchFamily="18" charset="-127"/>
            </a:endParaRPr>
          </a:p>
        </p:txBody>
      </p:sp>
      <p:sp>
        <p:nvSpPr>
          <p:cNvPr id="19" name="Rectangl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14411" y="3073496"/>
            <a:ext cx="6257911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§"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  Report on Members DMS &amp; EWS</a:t>
            </a:r>
            <a:endParaRPr lang="en-US" altLang="ko-KR" sz="2000" b="1" dirty="0">
              <a:latin typeface="Garamond" pitchFamily="18" charset="0"/>
              <a:ea typeface="HY동녘M" pitchFamily="18" charset="-127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714412" y="4429132"/>
            <a:ext cx="458911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§"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  WEB GIS Based TCDIS</a:t>
            </a:r>
            <a:endParaRPr lang="en-US" altLang="ko-KR" sz="2000" b="1" dirty="0">
              <a:latin typeface="Garamond" pitchFamily="18" charset="0"/>
              <a:ea typeface="HY동녘M" pitchFamily="18" charset="-127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714412" y="1285860"/>
            <a:ext cx="521491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§"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  Introduce of TC Activities</a:t>
            </a:r>
            <a:endParaRPr lang="en-US" altLang="ko-KR" sz="2000" b="1" dirty="0">
              <a:latin typeface="Garamond" pitchFamily="18" charset="0"/>
              <a:ea typeface="HY동녘M" pitchFamily="18" charset="-127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214414" y="3660962"/>
            <a:ext cx="592935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en-US" altLang="ko-KR" b="1" dirty="0" smtClean="0">
                <a:latin typeface="Garamond" pitchFamily="18" charset="0"/>
                <a:ea typeface="HY동녘M" pitchFamily="18" charset="-127"/>
              </a:rPr>
              <a:t> </a:t>
            </a: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Collect 12 TC Members Report</a:t>
            </a:r>
          </a:p>
          <a:p>
            <a:pPr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 Summary and Analysis to </a:t>
            </a:r>
            <a:r>
              <a:rPr lang="en-US" altLang="ko-KR" i="1" dirty="0" smtClean="0">
                <a:ln>
                  <a:solidFill>
                    <a:srgbClr val="C00000"/>
                  </a:solidFill>
                </a:ln>
                <a:solidFill>
                  <a:srgbClr val="0070C0"/>
                </a:solidFill>
                <a:latin typeface="Garamond" pitchFamily="18" charset="0"/>
                <a:ea typeface="HY동녘M" pitchFamily="18" charset="-127"/>
              </a:rPr>
              <a:t>Suggest NEW Guideline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214414" y="4974023"/>
            <a:ext cx="550072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en-US" altLang="ko-KR" b="1" dirty="0" smtClean="0">
                <a:latin typeface="Garamond" pitchFamily="18" charset="0"/>
                <a:ea typeface="HY동녘M" pitchFamily="18" charset="-127"/>
              </a:rPr>
              <a:t> </a:t>
            </a: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Collect TC Members Disaster Information Data</a:t>
            </a:r>
          </a:p>
          <a:p>
            <a:pPr>
              <a:buFont typeface="Wingdings" pitchFamily="2" charset="2"/>
              <a:buChar char="ü"/>
            </a:pPr>
            <a:r>
              <a:rPr lang="en-US" altLang="ko-KR" dirty="0" smtClean="0">
                <a:latin typeface="Garamond" pitchFamily="18" charset="0"/>
                <a:ea typeface="HY동녘M" pitchFamily="18" charset="-127"/>
              </a:rPr>
              <a:t> Develop A New Analytical Method for WGTCDIS</a:t>
            </a:r>
            <a:endParaRPr lang="en-US" altLang="ko-KR" i="1" dirty="0" smtClean="0">
              <a:ln>
                <a:solidFill>
                  <a:srgbClr val="C00000"/>
                </a:solidFill>
              </a:ln>
              <a:solidFill>
                <a:srgbClr val="0070C0"/>
              </a:solidFill>
              <a:latin typeface="Garamond" pitchFamily="18" charset="0"/>
              <a:ea typeface="HY동녘M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3"/>
          <p:cNvGrpSpPr>
            <a:grpSpLocks/>
          </p:cNvGrpSpPr>
          <p:nvPr/>
        </p:nvGrpSpPr>
        <p:grpSpPr bwMode="auto">
          <a:xfrm>
            <a:off x="1257300" y="3409950"/>
            <a:ext cx="6823075" cy="180975"/>
            <a:chOff x="992572" y="3105988"/>
            <a:chExt cx="6822089" cy="892103"/>
          </a:xfrm>
        </p:grpSpPr>
        <p:sp>
          <p:nvSpPr>
            <p:cNvPr id="29715" name="AutoShape 47"/>
            <p:cNvSpPr>
              <a:spLocks noChangeArrowheads="1"/>
            </p:cNvSpPr>
            <p:nvPr/>
          </p:nvSpPr>
          <p:spPr bwMode="auto">
            <a:xfrm flipH="1" flipV="1">
              <a:off x="992572" y="3121638"/>
              <a:ext cx="6822089" cy="87645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649 w 21600"/>
                <a:gd name="T13" fmla="*/ 4649 h 21600"/>
                <a:gd name="T14" fmla="*/ 16951 w 21600"/>
                <a:gd name="T15" fmla="*/ 1695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697" y="21600"/>
                  </a:lnTo>
                  <a:lnTo>
                    <a:pt x="1590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1600" b="1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  <p:grpSp>
          <p:nvGrpSpPr>
            <p:cNvPr id="3" name="Group 48"/>
            <p:cNvGrpSpPr>
              <a:grpSpLocks/>
            </p:cNvGrpSpPr>
            <p:nvPr/>
          </p:nvGrpSpPr>
          <p:grpSpPr bwMode="auto">
            <a:xfrm>
              <a:off x="1818220" y="3105988"/>
              <a:ext cx="5274412" cy="892102"/>
              <a:chOff x="1551" y="3770"/>
              <a:chExt cx="1531" cy="132"/>
            </a:xfrm>
          </p:grpSpPr>
          <p:grpSp>
            <p:nvGrpSpPr>
              <p:cNvPr id="4" name="Group 49"/>
              <p:cNvGrpSpPr>
                <a:grpSpLocks/>
              </p:cNvGrpSpPr>
              <p:nvPr/>
            </p:nvGrpSpPr>
            <p:grpSpPr bwMode="auto">
              <a:xfrm>
                <a:off x="1803" y="3770"/>
                <a:ext cx="483" cy="132"/>
                <a:chOff x="1803" y="3770"/>
                <a:chExt cx="483" cy="132"/>
              </a:xfrm>
            </p:grpSpPr>
            <p:sp>
              <p:nvSpPr>
                <p:cNvPr id="29723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1803" y="3776"/>
                  <a:ext cx="285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9724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2060" y="3770"/>
                  <a:ext cx="150" cy="132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9725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240" y="3776"/>
                  <a:ext cx="46" cy="126"/>
                </a:xfrm>
                <a:prstGeom prst="line">
                  <a:avLst/>
                </a:prstGeom>
                <a:noFill/>
                <a:ln w="12700">
                  <a:solidFill>
                    <a:srgbClr val="A4A4FF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  <p:sp>
            <p:nvSpPr>
              <p:cNvPr id="29718" name="Line 53"/>
              <p:cNvSpPr>
                <a:spLocks noChangeShapeType="1"/>
              </p:cNvSpPr>
              <p:nvPr/>
            </p:nvSpPr>
            <p:spPr bwMode="auto">
              <a:xfrm>
                <a:off x="2544" y="3776"/>
                <a:ext cx="285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9" name="Line 54"/>
              <p:cNvSpPr>
                <a:spLocks noChangeShapeType="1"/>
              </p:cNvSpPr>
              <p:nvPr/>
            </p:nvSpPr>
            <p:spPr bwMode="auto">
              <a:xfrm>
                <a:off x="2422" y="3770"/>
                <a:ext cx="149" cy="132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0" name="Line 55"/>
              <p:cNvSpPr>
                <a:spLocks noChangeShapeType="1"/>
              </p:cNvSpPr>
              <p:nvPr/>
            </p:nvSpPr>
            <p:spPr bwMode="auto">
              <a:xfrm>
                <a:off x="2346" y="3776"/>
                <a:ext cx="46" cy="126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1" name="Line 56"/>
              <p:cNvSpPr>
                <a:spLocks noChangeShapeType="1"/>
              </p:cNvSpPr>
              <p:nvPr/>
            </p:nvSpPr>
            <p:spPr bwMode="auto">
              <a:xfrm flipV="1">
                <a:off x="1551" y="3775"/>
                <a:ext cx="438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2" name="Line 57"/>
              <p:cNvSpPr>
                <a:spLocks noChangeShapeType="1"/>
              </p:cNvSpPr>
              <p:nvPr/>
            </p:nvSpPr>
            <p:spPr bwMode="auto">
              <a:xfrm flipH="1" flipV="1">
                <a:off x="2645" y="3775"/>
                <a:ext cx="437" cy="127"/>
              </a:xfrm>
              <a:prstGeom prst="line">
                <a:avLst/>
              </a:prstGeom>
              <a:noFill/>
              <a:ln w="12700">
                <a:solidFill>
                  <a:srgbClr val="A4A4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9701" name="TextBox 28"/>
          <p:cNvSpPr txBox="1">
            <a:spLocks noChangeArrowheads="1"/>
          </p:cNvSpPr>
          <p:nvPr/>
        </p:nvSpPr>
        <p:spPr bwMode="auto">
          <a:xfrm>
            <a:off x="769938" y="3622675"/>
            <a:ext cx="20040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1st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HAGUPIT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&amp;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SALLY(1996)</a:t>
            </a:r>
          </a:p>
        </p:txBody>
      </p:sp>
      <p:sp>
        <p:nvSpPr>
          <p:cNvPr id="29702" name="TextBox 29"/>
          <p:cNvSpPr txBox="1">
            <a:spLocks noChangeArrowheads="1"/>
          </p:cNvSpPr>
          <p:nvPr/>
        </p:nvSpPr>
        <p:spPr bwMode="auto">
          <a:xfrm>
            <a:off x="3646488" y="3622675"/>
            <a:ext cx="20024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2nd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HAGUPIT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&amp;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YUTU(2001)</a:t>
            </a:r>
          </a:p>
        </p:txBody>
      </p:sp>
      <p:sp>
        <p:nvSpPr>
          <p:cNvPr id="29703" name="TextBox 30"/>
          <p:cNvSpPr txBox="1">
            <a:spLocks noChangeArrowheads="1"/>
          </p:cNvSpPr>
          <p:nvPr/>
        </p:nvSpPr>
        <p:spPr bwMode="auto">
          <a:xfrm>
            <a:off x="6500826" y="3622675"/>
            <a:ext cx="195438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3rd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HAGUPIT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&amp;</a:t>
            </a:r>
            <a:r>
              <a:rPr lang="ko-KR" altLang="en-US" sz="11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100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KENT(1995)</a:t>
            </a:r>
          </a:p>
        </p:txBody>
      </p:sp>
      <p:pic>
        <p:nvPicPr>
          <p:cNvPr id="29704" name="Picture 5" descr="C:\DOCUME~1\cuber\LOCALS~1\Temp\UNI00008c141fa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025" y="1630363"/>
            <a:ext cx="1990725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4" descr="C:\DOCUME~1\cuber\LOCALS~1\Temp\UNI00008c141fa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913" y="1647825"/>
            <a:ext cx="2351087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47"/>
          <p:cNvGrpSpPr>
            <a:grpSpLocks/>
          </p:cNvGrpSpPr>
          <p:nvPr/>
        </p:nvGrpSpPr>
        <p:grpSpPr bwMode="auto">
          <a:xfrm>
            <a:off x="625475" y="3833813"/>
            <a:ext cx="8012113" cy="2595562"/>
            <a:chOff x="625475" y="3589338"/>
            <a:chExt cx="8011525" cy="3016437"/>
          </a:xfrm>
        </p:grpSpPr>
        <p:pic>
          <p:nvPicPr>
            <p:cNvPr id="29709" name="Picture 8" descr="C:\DOCUME~1\cuber\LOCALS~1\Temp\UNI00008c141fb8.gif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5475" y="5057775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0" name="Picture 7" descr="C:\DOCUME~1\cuber\LOCALS~1\Temp\UNI00008c141fb6.gif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5475" y="3589338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11" descr="C:\DOCUME~1\cuber\LOCALS~1\Temp\UNI00008c141fc8.gif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51238" y="5057775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2" name="Picture 10" descr="C:\DOCUME~1\cuber\LOCALS~1\Temp\UNI00008c141fc6.gif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1238" y="3589338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14" descr="C:\DOCUME~1\cuber\LOCALS~1\Temp\UNI00008c141fd8.gif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77000" y="5057775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Picture 13" descr="C:\DOCUME~1\cuber\LOCALS~1\Temp\UNI00008c141fd6.gif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77000" y="3589338"/>
              <a:ext cx="2160000" cy="15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8" name="직사각형 31"/>
          <p:cNvSpPr>
            <a:spLocks noChangeArrowheads="1"/>
          </p:cNvSpPr>
          <p:nvPr/>
        </p:nvSpPr>
        <p:spPr bwMode="auto">
          <a:xfrm>
            <a:off x="3676650" y="3214688"/>
            <a:ext cx="16271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HAGUPI (2008)</a:t>
            </a:r>
            <a:endParaRPr lang="en-US" altLang="ko-KR" sz="160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357158" y="1065668"/>
            <a:ext cx="5368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Trajectory of Typhoon (Viet Nam)</a:t>
            </a:r>
            <a:endParaRPr lang="ko-KR" altLang="en-US" sz="2400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Calibration of NEW Method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~1\cuber\LOCALS~1\Temp\UNI00000fac49b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124081"/>
            <a:ext cx="2238375" cy="2162175"/>
          </a:xfrm>
          <a:prstGeom prst="rect">
            <a:avLst/>
          </a:prstGeom>
          <a:noFill/>
        </p:spPr>
      </p:pic>
      <p:pic>
        <p:nvPicPr>
          <p:cNvPr id="5" name="Picture 2" descr="C:\DOCUME~1\cuber\LOCALS~1\Temp\UNI00000fac49b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24080"/>
            <a:ext cx="2876550" cy="2162176"/>
          </a:xfrm>
          <a:prstGeom prst="rect">
            <a:avLst/>
          </a:prstGeom>
          <a:noFill/>
        </p:spPr>
      </p:pic>
      <p:pic>
        <p:nvPicPr>
          <p:cNvPr id="6" name="Picture 6" descr="C:\DOCUME~1\cuber\LOCALS~1\Temp\UNI00000fac49cf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071942"/>
            <a:ext cx="2271712" cy="2162175"/>
          </a:xfrm>
          <a:prstGeom prst="rect">
            <a:avLst/>
          </a:prstGeom>
          <a:noFill/>
        </p:spPr>
      </p:pic>
      <p:pic>
        <p:nvPicPr>
          <p:cNvPr id="7" name="Picture 5" descr="C:\DOCUME~1\cuber\LOCALS~1\Temp\UNI00000fac49c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2876550" cy="216217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5786" y="1571612"/>
            <a:ext cx="376096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Comparisons with KUJIRA(2009)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1711" y="2334276"/>
            <a:ext cx="2799379" cy="58477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1</a:t>
            </a:r>
            <a:r>
              <a:rPr lang="en-US" altLang="ko-KR" sz="1600" baseline="30000" dirty="0" smtClean="0">
                <a:latin typeface="HY동녘M" pitchFamily="18" charset="-127"/>
                <a:ea typeface="HY동녘M" pitchFamily="18" charset="-127"/>
              </a:rPr>
              <a:t>st</a:t>
            </a: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level : KETSANA(2003)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Mismatch on Trajectory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01710" y="4263102"/>
            <a:ext cx="2799380" cy="584775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5</a:t>
            </a:r>
            <a:r>
              <a:rPr lang="en-US" altLang="ko-KR" sz="1600" baseline="30000" dirty="0" smtClean="0">
                <a:latin typeface="HY동녘M" pitchFamily="18" charset="-127"/>
                <a:ea typeface="HY동녘M" pitchFamily="18" charset="-127"/>
              </a:rPr>
              <a:t>th</a:t>
            </a: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level : POLLY(1995)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Mismatch on Pressure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of New Typhoon Trajectory Estimation Method 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~1\cuber\LOCALS~1\Temp\UNI00000fac49c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981205"/>
            <a:ext cx="2271712" cy="2162175"/>
          </a:xfrm>
          <a:prstGeom prst="rect">
            <a:avLst/>
          </a:prstGeom>
          <a:noFill/>
        </p:spPr>
      </p:pic>
      <p:pic>
        <p:nvPicPr>
          <p:cNvPr id="5" name="Picture 5" descr="C:\DOCUME~1\cuber\LOCALS~1\Temp\UNI00000fac49c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2876550" cy="2162176"/>
          </a:xfrm>
          <a:prstGeom prst="rect">
            <a:avLst/>
          </a:prstGeom>
          <a:noFill/>
        </p:spPr>
      </p:pic>
      <p:pic>
        <p:nvPicPr>
          <p:cNvPr id="6" name="Picture 3" descr="C:\DOCUME~1\cuber\LOCALS~1\Temp\Hnc\BinData\EMB00000fac496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143380"/>
            <a:ext cx="2686050" cy="1628775"/>
          </a:xfrm>
          <a:prstGeom prst="rect">
            <a:avLst/>
          </a:prstGeom>
          <a:noFill/>
        </p:spPr>
      </p:pic>
      <p:pic>
        <p:nvPicPr>
          <p:cNvPr id="7" name="Picture 2" descr="C:\DOCUME~1\cuber\LOCALS~1\Temp\Hnc\BinData\EMB00000fac496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143380"/>
            <a:ext cx="2695575" cy="16573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929322" y="3571876"/>
            <a:ext cx="2481770" cy="954107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POLLY (1995) : EM-DAT</a:t>
            </a: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Death :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430, Surfers :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44,000</a:t>
            </a:r>
          </a:p>
          <a:p>
            <a:r>
              <a:rPr lang="en-US" altLang="ko-KR" sz="1400" dirty="0" smtClean="0"/>
              <a:t>Damages :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700 M USD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4572008"/>
            <a:ext cx="2475769" cy="738664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KUJIRA (2009) : News</a:t>
            </a: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Death :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20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8324" y="1500174"/>
            <a:ext cx="48109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Comparisons Between POLLY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and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KUJIRA</a:t>
            </a:r>
            <a:endParaRPr lang="ko-KR" altLang="en-US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52" y="5857892"/>
            <a:ext cx="1214446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POLLY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6182" y="5857892"/>
            <a:ext cx="1214446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KUJIRA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29322" y="2143116"/>
            <a:ext cx="290323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600" b="1" dirty="0" smtClean="0"/>
              <a:t>Pressure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: POLLY &gt; KUJIRA</a:t>
            </a:r>
          </a:p>
          <a:p>
            <a:endParaRPr lang="en-US" altLang="ko-KR" sz="1600" b="1" dirty="0" smtClean="0"/>
          </a:p>
          <a:p>
            <a:r>
              <a:rPr lang="en-US" altLang="ko-KR" sz="1600" b="1" dirty="0" smtClean="0"/>
              <a:t>SST</a:t>
            </a:r>
            <a:r>
              <a:rPr lang="ko-KR" altLang="en-US" sz="1600" b="1" dirty="0" smtClean="0"/>
              <a:t> </a:t>
            </a:r>
            <a:r>
              <a:rPr lang="en-US" altLang="ko-KR" sz="1600" b="1" dirty="0" smtClean="0"/>
              <a:t>: POLLY &gt; KUJIRA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of New Typhoon Trajectory Estimation Method 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8"/>
          <p:cNvGrpSpPr/>
          <p:nvPr/>
        </p:nvGrpSpPr>
        <p:grpSpPr>
          <a:xfrm>
            <a:off x="357158" y="1500174"/>
            <a:ext cx="6129358" cy="4786346"/>
            <a:chOff x="357158" y="1500174"/>
            <a:chExt cx="6129358" cy="4786346"/>
          </a:xfrm>
        </p:grpSpPr>
        <p:pic>
          <p:nvPicPr>
            <p:cNvPr id="5" name="Picture 2" descr="C:\DOCUME~1\cuber\LOCALS~1\Temp\UNI000007504670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58" y="1500174"/>
              <a:ext cx="3200400" cy="2400300"/>
            </a:xfrm>
            <a:prstGeom prst="rect">
              <a:avLst/>
            </a:prstGeom>
            <a:noFill/>
          </p:spPr>
        </p:pic>
        <p:pic>
          <p:nvPicPr>
            <p:cNvPr id="6" name="Picture 6" descr="C:\DOCUME~1\cuber\LOCALS~1\Temp\UNI000007504680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3857628"/>
              <a:ext cx="3200400" cy="2400300"/>
            </a:xfrm>
            <a:prstGeom prst="rect">
              <a:avLst/>
            </a:prstGeom>
            <a:noFill/>
          </p:spPr>
        </p:pic>
        <p:pic>
          <p:nvPicPr>
            <p:cNvPr id="7" name="Picture 4" descr="C:\DOCUME~1\cuber\LOCALS~1\Temp\UNI000007504678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6116" y="1528766"/>
              <a:ext cx="3200400" cy="2400300"/>
            </a:xfrm>
            <a:prstGeom prst="rect">
              <a:avLst/>
            </a:prstGeom>
            <a:noFill/>
          </p:spPr>
        </p:pic>
        <p:pic>
          <p:nvPicPr>
            <p:cNvPr id="8" name="Picture 8" descr="C:\DOCUME~1\cuber\LOCALS~1\Temp\UNI000007504688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86116" y="3886220"/>
              <a:ext cx="3200400" cy="2400300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6500826" y="3429000"/>
            <a:ext cx="22145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2003 MAEMI</a:t>
            </a:r>
            <a:endParaRPr lang="ko-KR" altLang="en-US" dirty="0"/>
          </a:p>
        </p:txBody>
      </p:sp>
      <p:cxnSp>
        <p:nvCxnSpPr>
          <p:cNvPr id="10" name="꺾인 연결선 9"/>
          <p:cNvCxnSpPr>
            <a:stCxn id="9" idx="1"/>
          </p:cNvCxnSpPr>
          <p:nvPr/>
        </p:nvCxnSpPr>
        <p:spPr>
          <a:xfrm rot="10800000">
            <a:off x="4857752" y="3429000"/>
            <a:ext cx="1643074" cy="18466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00826" y="1785926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1999 BART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00826" y="4991400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2000 SAOMAI</a:t>
            </a:r>
            <a:endParaRPr lang="ko-KR" altLang="en-US" dirty="0"/>
          </a:p>
        </p:txBody>
      </p:sp>
      <p:cxnSp>
        <p:nvCxnSpPr>
          <p:cNvPr id="13" name="꺾인 연결선 12"/>
          <p:cNvCxnSpPr>
            <a:stCxn id="11" idx="1"/>
          </p:cNvCxnSpPr>
          <p:nvPr/>
        </p:nvCxnSpPr>
        <p:spPr>
          <a:xfrm rot="10800000" flipV="1">
            <a:off x="5929322" y="1970592"/>
            <a:ext cx="571504" cy="315400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꺾인 연결선 13"/>
          <p:cNvCxnSpPr>
            <a:stCxn id="12" idx="1"/>
          </p:cNvCxnSpPr>
          <p:nvPr/>
        </p:nvCxnSpPr>
        <p:spPr>
          <a:xfrm rot="10800000">
            <a:off x="5143504" y="5072074"/>
            <a:ext cx="1357322" cy="103992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43702" y="2214554"/>
            <a:ext cx="197682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271mm</a:t>
            </a:r>
          </a:p>
          <a:p>
            <a:r>
              <a:rPr lang="en-US" altLang="ko-KR" sz="1400" dirty="0" smtClean="0"/>
              <a:t>Pre-Rainfall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32.5mm</a:t>
            </a:r>
          </a:p>
          <a:p>
            <a:r>
              <a:rPr lang="en-US" altLang="ko-KR" sz="1400" dirty="0" smtClean="0"/>
              <a:t>Max. Wind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16.7m/s</a:t>
            </a:r>
          </a:p>
          <a:p>
            <a:r>
              <a:rPr lang="en-US" altLang="ko-KR" sz="1400" dirty="0" smtClean="0"/>
              <a:t>Damages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102M USD</a:t>
            </a:r>
            <a:endParaRPr lang="ko-KR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43702" y="3857628"/>
            <a:ext cx="214314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197mm</a:t>
            </a:r>
          </a:p>
          <a:p>
            <a:r>
              <a:rPr lang="en-US" altLang="ko-KR" sz="1400" dirty="0" smtClean="0"/>
              <a:t>Pre-Rainfall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49mm</a:t>
            </a:r>
          </a:p>
          <a:p>
            <a:r>
              <a:rPr lang="en-US" altLang="ko-KR" sz="1400" dirty="0" smtClean="0"/>
              <a:t>Max. Wind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39.5m/s</a:t>
            </a:r>
          </a:p>
          <a:p>
            <a:r>
              <a:rPr lang="en-US" altLang="ko-KR" sz="1400" dirty="0" smtClean="0"/>
              <a:t>Damages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450B USD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34466" y="5429264"/>
            <a:ext cx="215237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285mm</a:t>
            </a:r>
          </a:p>
          <a:p>
            <a:r>
              <a:rPr lang="en-US" altLang="ko-KR" sz="1400" dirty="0" smtClean="0"/>
              <a:t>Pre-Rainfall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97mm</a:t>
            </a:r>
          </a:p>
          <a:p>
            <a:r>
              <a:rPr lang="en-US" altLang="ko-KR" sz="1400" dirty="0" smtClean="0"/>
              <a:t>Max. Wind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18.7m/s</a:t>
            </a:r>
          </a:p>
          <a:p>
            <a:r>
              <a:rPr lang="en-US" altLang="ko-KR" sz="1400" dirty="0" smtClean="0"/>
              <a:t>Damages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: 15.6M USD</a:t>
            </a:r>
            <a:endParaRPr lang="ko-KR" altLang="en-US" sz="1400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699118" y="4295492"/>
            <a:ext cx="1714512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6671410" y="6081442"/>
            <a:ext cx="1901118" cy="2857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of New Typhoon Trajectory Estimation Method 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142984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Typhoons during 1991-2005 (25)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endParaRPr lang="en-US" altLang="ko-KR" dirty="0" smtClean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70" y="1928802"/>
            <a:ext cx="3231360" cy="242496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18" y="1913880"/>
            <a:ext cx="3231360" cy="2424960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38" y="1857364"/>
            <a:ext cx="3231360" cy="24249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70908" y="1643050"/>
            <a:ext cx="1303562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West Sea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(9)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1178" y="1643050"/>
            <a:ext cx="1370888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South Sea (9)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512" y="1643050"/>
            <a:ext cx="1903085" cy="30777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South-East Sea (7)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54" y="4286256"/>
            <a:ext cx="1846980" cy="1600438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TED (9219)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BRENDAN (9411)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DOUG (9413)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ELLIE(9414)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KAITAK(0004)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RAMMASUN (0205)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MINDULLE (0407)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6182" y="4255195"/>
            <a:ext cx="1503938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GLADYS (9112)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SETH (9429)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FAYE (9503)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TINA (9711)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YANNI (9809)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SAOMAI (0014)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RUSA (0215)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MAEMI (0314)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MEGI (0415)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232" y="4214818"/>
            <a:ext cx="1763624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CAITLIN (9109)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MIREILLE (9119)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PERCY (9306)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ROBYN (9307)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OLIWA (9719)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BART (9918)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SOUDELOR (0306)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SONGDA (0418)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NABI (0514)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3231360" cy="24249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0" y="3714752"/>
            <a:ext cx="1846980" cy="1600438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TED (9219)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BRENDAN (9411)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DOUG (9413)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ELLIE(9414)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KAITAK(0004)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RAMMASUN (0205)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MINDULLE (0407)</a:t>
            </a:r>
          </a:p>
        </p:txBody>
      </p:sp>
      <p:grpSp>
        <p:nvGrpSpPr>
          <p:cNvPr id="6" name="그룹 15"/>
          <p:cNvGrpSpPr/>
          <p:nvPr/>
        </p:nvGrpSpPr>
        <p:grpSpPr>
          <a:xfrm>
            <a:off x="4429124" y="1785926"/>
            <a:ext cx="2786082" cy="3071810"/>
            <a:chOff x="3786182" y="1643050"/>
            <a:chExt cx="3504902" cy="3810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6182" y="1643050"/>
              <a:ext cx="3504902" cy="381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직사각형 7"/>
            <p:cNvSpPr/>
            <p:nvPr/>
          </p:nvSpPr>
          <p:spPr>
            <a:xfrm>
              <a:off x="3786182" y="1643050"/>
              <a:ext cx="2623978" cy="4580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BRENDAN (9411)</a:t>
              </a:r>
            </a:p>
          </p:txBody>
        </p:sp>
      </p:grpSp>
      <p:grpSp>
        <p:nvGrpSpPr>
          <p:cNvPr id="9" name="그룹 26"/>
          <p:cNvGrpSpPr/>
          <p:nvPr/>
        </p:nvGrpSpPr>
        <p:grpSpPr>
          <a:xfrm>
            <a:off x="4714876" y="2071678"/>
            <a:ext cx="2786082" cy="3071810"/>
            <a:chOff x="4071934" y="1928802"/>
            <a:chExt cx="3562350" cy="386503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458" r="2917"/>
            <a:stretch>
              <a:fillRect/>
            </a:stretch>
          </p:blipFill>
          <p:spPr bwMode="auto">
            <a:xfrm>
              <a:off x="4071934" y="1928802"/>
              <a:ext cx="3562350" cy="386503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직사각형 10"/>
            <p:cNvSpPr/>
            <p:nvPr/>
          </p:nvSpPr>
          <p:spPr>
            <a:xfrm>
              <a:off x="4071934" y="1928802"/>
              <a:ext cx="2091040" cy="464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DOUG (9413)</a:t>
              </a:r>
            </a:p>
          </p:txBody>
        </p:sp>
      </p:grpSp>
      <p:grpSp>
        <p:nvGrpSpPr>
          <p:cNvPr id="12" name="그룹 29"/>
          <p:cNvGrpSpPr/>
          <p:nvPr/>
        </p:nvGrpSpPr>
        <p:grpSpPr>
          <a:xfrm>
            <a:off x="4857752" y="2357430"/>
            <a:ext cx="2786082" cy="3071810"/>
            <a:chOff x="4214810" y="2214554"/>
            <a:chExt cx="3781425" cy="3888808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810" y="2214554"/>
              <a:ext cx="3781425" cy="38888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직사각형 13"/>
            <p:cNvSpPr/>
            <p:nvPr/>
          </p:nvSpPr>
          <p:spPr>
            <a:xfrm>
              <a:off x="4286248" y="2214554"/>
              <a:ext cx="2054282" cy="4675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ELLIE(9414)</a:t>
              </a:r>
            </a:p>
          </p:txBody>
        </p:sp>
      </p:grpSp>
      <p:grpSp>
        <p:nvGrpSpPr>
          <p:cNvPr id="15" name="그룹 32"/>
          <p:cNvGrpSpPr/>
          <p:nvPr/>
        </p:nvGrpSpPr>
        <p:grpSpPr>
          <a:xfrm>
            <a:off x="5000628" y="2714620"/>
            <a:ext cx="2786082" cy="3071810"/>
            <a:chOff x="4357686" y="2571744"/>
            <a:chExt cx="4143404" cy="450924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6" y="2571744"/>
              <a:ext cx="4143404" cy="45092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직사각형 16"/>
            <p:cNvSpPr/>
            <p:nvPr/>
          </p:nvSpPr>
          <p:spPr>
            <a:xfrm>
              <a:off x="4429124" y="2571744"/>
              <a:ext cx="2539387" cy="5421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KAITAK(0004)</a:t>
              </a:r>
            </a:p>
          </p:txBody>
        </p:sp>
      </p:grpSp>
      <p:grpSp>
        <p:nvGrpSpPr>
          <p:cNvPr id="18" name="그룹 35"/>
          <p:cNvGrpSpPr/>
          <p:nvPr/>
        </p:nvGrpSpPr>
        <p:grpSpPr>
          <a:xfrm>
            <a:off x="5286380" y="3071810"/>
            <a:ext cx="2786082" cy="3071810"/>
            <a:chOff x="5072066" y="3071810"/>
            <a:chExt cx="3705224" cy="401955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760" t="5247" r="2697"/>
            <a:stretch>
              <a:fillRect/>
            </a:stretch>
          </p:blipFill>
          <p:spPr bwMode="auto">
            <a:xfrm>
              <a:off x="5072066" y="3071810"/>
              <a:ext cx="3705224" cy="40195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직사각형 19"/>
            <p:cNvSpPr/>
            <p:nvPr/>
          </p:nvSpPr>
          <p:spPr>
            <a:xfrm>
              <a:off x="5072066" y="3071810"/>
              <a:ext cx="2846435" cy="4832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MINDULLE (0407)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57686" y="1357298"/>
            <a:ext cx="274305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Rainfall : 47~151 1000M ton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(West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차트 3"/>
          <p:cNvGraphicFramePr/>
          <p:nvPr/>
        </p:nvGraphicFramePr>
        <p:xfrm>
          <a:off x="4572000" y="1571612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/>
          <p:cNvGraphicFramePr/>
          <p:nvPr/>
        </p:nvGraphicFramePr>
        <p:xfrm>
          <a:off x="0" y="1428736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/>
          <p:nvPr/>
        </p:nvGraphicFramePr>
        <p:xfrm>
          <a:off x="4572000" y="4071942"/>
          <a:ext cx="4572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142844" y="3929066"/>
          <a:ext cx="4429156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오른쪽 화살표 7"/>
          <p:cNvSpPr/>
          <p:nvPr/>
        </p:nvSpPr>
        <p:spPr>
          <a:xfrm rot="20429581">
            <a:off x="6751403" y="4972886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오른쪽 화살표 8"/>
          <p:cNvSpPr/>
          <p:nvPr/>
        </p:nvSpPr>
        <p:spPr>
          <a:xfrm rot="1060488">
            <a:off x="1752615" y="4515785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1824052" y="2015455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오른쪽 화살표 10"/>
          <p:cNvSpPr/>
          <p:nvPr/>
        </p:nvSpPr>
        <p:spPr>
          <a:xfrm rot="20756499">
            <a:off x="6182243" y="1957522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(West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44" y="1214446"/>
            <a:ext cx="2855269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Rainfall : 100-300 1000M ton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214446"/>
            <a:ext cx="3231360" cy="242496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857224" y="3571900"/>
            <a:ext cx="1503938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GLADYS (9112)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SETH (9429)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FAYE (9503)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TINA (9711)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YANNI (9809)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SAOMAI (0014)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RUSA (0215)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MAEMI (0314)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MEGI (0415)</a:t>
            </a:r>
          </a:p>
        </p:txBody>
      </p:sp>
      <p:grpSp>
        <p:nvGrpSpPr>
          <p:cNvPr id="27" name="그룹 29"/>
          <p:cNvGrpSpPr/>
          <p:nvPr/>
        </p:nvGrpSpPr>
        <p:grpSpPr>
          <a:xfrm>
            <a:off x="3786182" y="1571636"/>
            <a:ext cx="3240000" cy="3600000"/>
            <a:chOff x="4500562" y="1928802"/>
            <a:chExt cx="4316545" cy="4638675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2" y="1928802"/>
              <a:ext cx="4316545" cy="46386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직사각형 28"/>
            <p:cNvSpPr/>
            <p:nvPr/>
          </p:nvSpPr>
          <p:spPr>
            <a:xfrm>
              <a:off x="4500562" y="1928802"/>
              <a:ext cx="2507656" cy="475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GLADYS (9112)</a:t>
              </a:r>
            </a:p>
          </p:txBody>
        </p:sp>
      </p:grpSp>
      <p:grpSp>
        <p:nvGrpSpPr>
          <p:cNvPr id="30" name="그룹 37"/>
          <p:cNvGrpSpPr/>
          <p:nvPr/>
        </p:nvGrpSpPr>
        <p:grpSpPr>
          <a:xfrm>
            <a:off x="4071934" y="1714512"/>
            <a:ext cx="3240000" cy="3600000"/>
            <a:chOff x="4786314" y="2357430"/>
            <a:chExt cx="3806578" cy="3993787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6314" y="2357430"/>
              <a:ext cx="3806578" cy="39937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직사각형 31"/>
            <p:cNvSpPr/>
            <p:nvPr/>
          </p:nvSpPr>
          <p:spPr>
            <a:xfrm>
              <a:off x="4857752" y="2357430"/>
              <a:ext cx="1838497" cy="409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SETH (9429)</a:t>
              </a:r>
            </a:p>
          </p:txBody>
        </p:sp>
      </p:grpSp>
      <p:grpSp>
        <p:nvGrpSpPr>
          <p:cNvPr id="33" name="그룹 40"/>
          <p:cNvGrpSpPr/>
          <p:nvPr/>
        </p:nvGrpSpPr>
        <p:grpSpPr>
          <a:xfrm>
            <a:off x="4357686" y="1857388"/>
            <a:ext cx="3240000" cy="3600000"/>
            <a:chOff x="4857752" y="2786058"/>
            <a:chExt cx="4286248" cy="4510328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299" t="2476" r="6729" b="1905"/>
            <a:stretch>
              <a:fillRect/>
            </a:stretch>
          </p:blipFill>
          <p:spPr bwMode="auto">
            <a:xfrm>
              <a:off x="4867275" y="2786058"/>
              <a:ext cx="4276725" cy="4510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5" name="직사각형 34"/>
            <p:cNvSpPr/>
            <p:nvPr/>
          </p:nvSpPr>
          <p:spPr>
            <a:xfrm>
              <a:off x="4857752" y="2857497"/>
              <a:ext cx="2051081" cy="462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FAYE (9503)</a:t>
              </a:r>
            </a:p>
          </p:txBody>
        </p:sp>
      </p:grpSp>
      <p:grpSp>
        <p:nvGrpSpPr>
          <p:cNvPr id="36" name="그룹 43"/>
          <p:cNvGrpSpPr/>
          <p:nvPr/>
        </p:nvGrpSpPr>
        <p:grpSpPr>
          <a:xfrm>
            <a:off x="4643438" y="2000264"/>
            <a:ext cx="3240000" cy="3600000"/>
            <a:chOff x="4914900" y="3214686"/>
            <a:chExt cx="4229100" cy="4321037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14900" y="3214686"/>
              <a:ext cx="4229100" cy="43210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8" name="직사각형 37"/>
            <p:cNvSpPr/>
            <p:nvPr/>
          </p:nvSpPr>
          <p:spPr>
            <a:xfrm>
              <a:off x="4929190" y="3286124"/>
              <a:ext cx="1946318" cy="443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TINA (9711)</a:t>
              </a:r>
            </a:p>
          </p:txBody>
        </p:sp>
      </p:grpSp>
      <p:grpSp>
        <p:nvGrpSpPr>
          <p:cNvPr id="39" name="그룹 46"/>
          <p:cNvGrpSpPr/>
          <p:nvPr/>
        </p:nvGrpSpPr>
        <p:grpSpPr>
          <a:xfrm>
            <a:off x="4857752" y="2143140"/>
            <a:ext cx="3240000" cy="3600000"/>
            <a:chOff x="5381625" y="3643314"/>
            <a:chExt cx="3762375" cy="4105861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1625" y="3643314"/>
              <a:ext cx="3762375" cy="41058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1" name="직사각형 40"/>
            <p:cNvSpPr/>
            <p:nvPr/>
          </p:nvSpPr>
          <p:spPr>
            <a:xfrm>
              <a:off x="5429256" y="3643314"/>
              <a:ext cx="1949311" cy="4212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YANNI (9809)</a:t>
              </a:r>
            </a:p>
          </p:txBody>
        </p:sp>
      </p:grpSp>
      <p:grpSp>
        <p:nvGrpSpPr>
          <p:cNvPr id="42" name="그룹 49"/>
          <p:cNvGrpSpPr/>
          <p:nvPr/>
        </p:nvGrpSpPr>
        <p:grpSpPr>
          <a:xfrm>
            <a:off x="5072066" y="2286016"/>
            <a:ext cx="3240000" cy="3600000"/>
            <a:chOff x="5643570" y="4143380"/>
            <a:chExt cx="4286250" cy="4426783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43570" y="4143380"/>
              <a:ext cx="4286250" cy="44267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4" name="직사각형 43"/>
            <p:cNvSpPr/>
            <p:nvPr/>
          </p:nvSpPr>
          <p:spPr>
            <a:xfrm>
              <a:off x="5643570" y="4214818"/>
              <a:ext cx="2479451" cy="4541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SAOMAI (0014)</a:t>
              </a:r>
            </a:p>
          </p:txBody>
        </p:sp>
      </p:grpSp>
      <p:grpSp>
        <p:nvGrpSpPr>
          <p:cNvPr id="45" name="그룹 52"/>
          <p:cNvGrpSpPr/>
          <p:nvPr/>
        </p:nvGrpSpPr>
        <p:grpSpPr>
          <a:xfrm>
            <a:off x="5286380" y="2428892"/>
            <a:ext cx="3240000" cy="3600000"/>
            <a:chOff x="5929322" y="4643446"/>
            <a:chExt cx="3705225" cy="3818178"/>
          </a:xfrm>
        </p:grpSpPr>
        <p:pic>
          <p:nvPicPr>
            <p:cNvPr id="46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t="1957" r="513"/>
            <a:stretch>
              <a:fillRect/>
            </a:stretch>
          </p:blipFill>
          <p:spPr bwMode="auto">
            <a:xfrm>
              <a:off x="5929322" y="4643446"/>
              <a:ext cx="3705225" cy="381817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7" name="직사각형 46"/>
            <p:cNvSpPr/>
            <p:nvPr/>
          </p:nvSpPr>
          <p:spPr>
            <a:xfrm>
              <a:off x="6000760" y="4643446"/>
              <a:ext cx="1833542" cy="3917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RUSA (0215)</a:t>
              </a:r>
            </a:p>
          </p:txBody>
        </p:sp>
      </p:grpSp>
      <p:grpSp>
        <p:nvGrpSpPr>
          <p:cNvPr id="48" name="그룹 55"/>
          <p:cNvGrpSpPr/>
          <p:nvPr/>
        </p:nvGrpSpPr>
        <p:grpSpPr>
          <a:xfrm>
            <a:off x="5572132" y="2571768"/>
            <a:ext cx="3240000" cy="3600000"/>
            <a:chOff x="6000760" y="4929198"/>
            <a:chExt cx="4076700" cy="4320606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 t="4675"/>
            <a:stretch>
              <a:fillRect/>
            </a:stretch>
          </p:blipFill>
          <p:spPr bwMode="auto">
            <a:xfrm>
              <a:off x="6000760" y="4929198"/>
              <a:ext cx="4076700" cy="43206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0" name="직사각형 49"/>
            <p:cNvSpPr/>
            <p:nvPr/>
          </p:nvSpPr>
          <p:spPr>
            <a:xfrm>
              <a:off x="6000760" y="4929198"/>
              <a:ext cx="2206962" cy="4432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MAEMI (0314)</a:t>
              </a:r>
            </a:p>
          </p:txBody>
        </p:sp>
      </p:grpSp>
      <p:grpSp>
        <p:nvGrpSpPr>
          <p:cNvPr id="51" name="그룹 58"/>
          <p:cNvGrpSpPr/>
          <p:nvPr/>
        </p:nvGrpSpPr>
        <p:grpSpPr>
          <a:xfrm>
            <a:off x="5761124" y="2829396"/>
            <a:ext cx="3240000" cy="3600000"/>
            <a:chOff x="6429388" y="5214950"/>
            <a:chExt cx="3648075" cy="4122031"/>
          </a:xfrm>
        </p:grpSpPr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 l="5152" r="5152"/>
            <a:stretch>
              <a:fillRect/>
            </a:stretch>
          </p:blipFill>
          <p:spPr bwMode="auto">
            <a:xfrm>
              <a:off x="6429388" y="5214950"/>
              <a:ext cx="3648075" cy="41220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3" name="직사각형 52"/>
            <p:cNvSpPr/>
            <p:nvPr/>
          </p:nvSpPr>
          <p:spPr>
            <a:xfrm>
              <a:off x="6500826" y="5286388"/>
              <a:ext cx="1758334" cy="422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MEGI (0415)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14" name="차트 13"/>
          <p:cNvGraphicFramePr/>
          <p:nvPr/>
        </p:nvGraphicFramePr>
        <p:xfrm>
          <a:off x="0" y="1500174"/>
          <a:ext cx="4572000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차트 14"/>
          <p:cNvGraphicFramePr/>
          <p:nvPr/>
        </p:nvGraphicFramePr>
        <p:xfrm>
          <a:off x="4572000" y="171448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차트 15"/>
          <p:cNvGraphicFramePr/>
          <p:nvPr/>
        </p:nvGraphicFramePr>
        <p:xfrm>
          <a:off x="357158" y="3929066"/>
          <a:ext cx="4357686" cy="2408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차트 16"/>
          <p:cNvGraphicFramePr/>
          <p:nvPr/>
        </p:nvGraphicFramePr>
        <p:xfrm>
          <a:off x="5000628" y="3643314"/>
          <a:ext cx="4000496" cy="2557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오른쪽 화살표 17"/>
          <p:cNvSpPr/>
          <p:nvPr/>
        </p:nvSpPr>
        <p:spPr>
          <a:xfrm rot="19274958">
            <a:off x="6751403" y="4699311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>
          <a:xfrm rot="1060488">
            <a:off x="1681175" y="4658661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오른쪽 화살표 19"/>
          <p:cNvSpPr/>
          <p:nvPr/>
        </p:nvSpPr>
        <p:spPr>
          <a:xfrm rot="20140047">
            <a:off x="2169204" y="1972952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오른쪽 화살표 20"/>
          <p:cNvSpPr/>
          <p:nvPr/>
        </p:nvSpPr>
        <p:spPr>
          <a:xfrm rot="21447297">
            <a:off x="6539432" y="2314710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714480" y="6215082"/>
            <a:ext cx="2056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Central Pressure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mb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16200000">
            <a:off x="-476486" y="4786322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Max Wind (m/s)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16200000">
            <a:off x="4099804" y="4758453"/>
            <a:ext cx="15071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Damages</a:t>
            </a:r>
            <a:r>
              <a:rPr lang="ko-KR" altLang="ko-KR" dirty="0" smtClean="0"/>
              <a:t> </a:t>
            </a:r>
            <a:r>
              <a:rPr lang="en-US" altLang="ko-KR" dirty="0" smtClean="0"/>
              <a:t>(M USD)</a:t>
            </a:r>
            <a:endParaRPr lang="ko-KR" altLang="ko-KR" dirty="0"/>
          </a:p>
        </p:txBody>
      </p:sp>
      <p:sp>
        <p:nvSpPr>
          <p:cNvPr id="26" name="직사각형 25"/>
          <p:cNvSpPr/>
          <p:nvPr/>
        </p:nvSpPr>
        <p:spPr>
          <a:xfrm>
            <a:off x="6505102" y="6121619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altLang="ko-KR" dirty="0" smtClean="0"/>
              <a:t>Max Wind (m/s)</a:t>
            </a:r>
            <a:endParaRPr lang="ko-KR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(South-East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7620" y="1257760"/>
            <a:ext cx="339227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누적 강수량 분포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: 30-270 1000Mton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86322"/>
            <a:ext cx="3231360" cy="24249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3615214"/>
            <a:ext cx="1763624" cy="203132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CAITLIN (9109)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MIREILLE (9119)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PERCY (9306)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ROBYN (9307)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OLIWA (9719)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BART (9918)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SOUDELOR (0306)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SONGDA (0418)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NABI (0514)</a:t>
            </a:r>
          </a:p>
        </p:txBody>
      </p:sp>
      <p:grpSp>
        <p:nvGrpSpPr>
          <p:cNvPr id="7" name="그룹 49"/>
          <p:cNvGrpSpPr/>
          <p:nvPr/>
        </p:nvGrpSpPr>
        <p:grpSpPr>
          <a:xfrm>
            <a:off x="4000496" y="1614950"/>
            <a:ext cx="3240000" cy="3600000"/>
            <a:chOff x="4286248" y="1928802"/>
            <a:chExt cx="4362450" cy="46153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248" y="1928802"/>
              <a:ext cx="4362450" cy="46153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직사각형 8"/>
            <p:cNvSpPr/>
            <p:nvPr/>
          </p:nvSpPr>
          <p:spPr>
            <a:xfrm>
              <a:off x="4286248" y="1928802"/>
              <a:ext cx="2476047" cy="473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CAITLIN (9109)</a:t>
              </a:r>
            </a:p>
          </p:txBody>
        </p:sp>
      </p:grpSp>
      <p:grpSp>
        <p:nvGrpSpPr>
          <p:cNvPr id="10" name="그룹 58"/>
          <p:cNvGrpSpPr/>
          <p:nvPr/>
        </p:nvGrpSpPr>
        <p:grpSpPr>
          <a:xfrm>
            <a:off x="4286248" y="1757826"/>
            <a:ext cx="3240000" cy="3600000"/>
            <a:chOff x="4500562" y="2239987"/>
            <a:chExt cx="4038599" cy="461801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00562" y="2239987"/>
              <a:ext cx="4038599" cy="46180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직사각형 11"/>
            <p:cNvSpPr/>
            <p:nvPr/>
          </p:nvSpPr>
          <p:spPr>
            <a:xfrm>
              <a:off x="4500562" y="2285991"/>
              <a:ext cx="2520020" cy="473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MIREILLE (9119)</a:t>
              </a:r>
            </a:p>
          </p:txBody>
        </p:sp>
      </p:grpSp>
      <p:grpSp>
        <p:nvGrpSpPr>
          <p:cNvPr id="13" name="그룹 61"/>
          <p:cNvGrpSpPr/>
          <p:nvPr/>
        </p:nvGrpSpPr>
        <p:grpSpPr>
          <a:xfrm>
            <a:off x="4572000" y="1900702"/>
            <a:ext cx="3240000" cy="3600000"/>
            <a:chOff x="4714876" y="2643182"/>
            <a:chExt cx="3533774" cy="395537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4876" y="2643182"/>
              <a:ext cx="3533774" cy="39553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직사각형 14"/>
            <p:cNvSpPr/>
            <p:nvPr/>
          </p:nvSpPr>
          <p:spPr>
            <a:xfrm>
              <a:off x="4714876" y="2714620"/>
              <a:ext cx="1893812" cy="40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PERCY (9306)</a:t>
              </a:r>
            </a:p>
          </p:txBody>
        </p:sp>
      </p:grpSp>
      <p:grpSp>
        <p:nvGrpSpPr>
          <p:cNvPr id="16" name="그룹 64"/>
          <p:cNvGrpSpPr/>
          <p:nvPr/>
        </p:nvGrpSpPr>
        <p:grpSpPr>
          <a:xfrm>
            <a:off x="4786314" y="2115016"/>
            <a:ext cx="3240000" cy="3600000"/>
            <a:chOff x="4714876" y="3000372"/>
            <a:chExt cx="3819525" cy="410578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14876" y="3000372"/>
              <a:ext cx="3819525" cy="41057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직사각형 17"/>
            <p:cNvSpPr/>
            <p:nvPr/>
          </p:nvSpPr>
          <p:spPr>
            <a:xfrm>
              <a:off x="4857752" y="3071810"/>
              <a:ext cx="2090414" cy="4212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ROBYN (9307)</a:t>
              </a:r>
            </a:p>
          </p:txBody>
        </p:sp>
      </p:grpSp>
      <p:grpSp>
        <p:nvGrpSpPr>
          <p:cNvPr id="19" name="그룹 67"/>
          <p:cNvGrpSpPr/>
          <p:nvPr/>
        </p:nvGrpSpPr>
        <p:grpSpPr>
          <a:xfrm>
            <a:off x="5000628" y="2329330"/>
            <a:ext cx="3240000" cy="3600000"/>
            <a:chOff x="4643438" y="3357562"/>
            <a:chExt cx="4086225" cy="4388908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43438" y="3357562"/>
              <a:ext cx="4086225" cy="43889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직사각형 20"/>
            <p:cNvSpPr/>
            <p:nvPr/>
          </p:nvSpPr>
          <p:spPr>
            <a:xfrm>
              <a:off x="4786315" y="3429000"/>
              <a:ext cx="1977604" cy="4502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BART (9918)</a:t>
              </a:r>
            </a:p>
          </p:txBody>
        </p:sp>
      </p:grpSp>
      <p:grpSp>
        <p:nvGrpSpPr>
          <p:cNvPr id="24" name="그룹 70"/>
          <p:cNvGrpSpPr/>
          <p:nvPr/>
        </p:nvGrpSpPr>
        <p:grpSpPr>
          <a:xfrm>
            <a:off x="5286380" y="2543644"/>
            <a:ext cx="3240000" cy="3600000"/>
            <a:chOff x="4786314" y="3714752"/>
            <a:chExt cx="4171950" cy="4631716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86314" y="3714752"/>
              <a:ext cx="4171950" cy="463171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직사각형 25"/>
            <p:cNvSpPr/>
            <p:nvPr/>
          </p:nvSpPr>
          <p:spPr>
            <a:xfrm>
              <a:off x="4857752" y="3714752"/>
              <a:ext cx="2857112" cy="4751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SOUDELOR (0306)</a:t>
              </a:r>
            </a:p>
          </p:txBody>
        </p:sp>
      </p:grpSp>
      <p:grpSp>
        <p:nvGrpSpPr>
          <p:cNvPr id="27" name="그룹 73"/>
          <p:cNvGrpSpPr/>
          <p:nvPr/>
        </p:nvGrpSpPr>
        <p:grpSpPr>
          <a:xfrm>
            <a:off x="5572132" y="2686520"/>
            <a:ext cx="3240000" cy="3600000"/>
            <a:chOff x="4857752" y="4071942"/>
            <a:chExt cx="3905250" cy="4199693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57752" y="4071942"/>
              <a:ext cx="3905250" cy="419969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9" name="직사각형 28"/>
            <p:cNvSpPr/>
            <p:nvPr/>
          </p:nvSpPr>
          <p:spPr>
            <a:xfrm>
              <a:off x="4857752" y="4143380"/>
              <a:ext cx="1835918" cy="430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NABI (0514)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내용 개체 틀 2"/>
          <p:cNvSpPr>
            <a:spLocks noGrp="1"/>
          </p:cNvSpPr>
          <p:nvPr>
            <p:ph idx="1"/>
          </p:nvPr>
        </p:nvSpPr>
        <p:spPr>
          <a:xfrm>
            <a:off x="557242" y="1500209"/>
            <a:ext cx="8229600" cy="50006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800" b="1" dirty="0" smtClean="0">
                <a:latin typeface="Garamond" pitchFamily="18" charset="0"/>
                <a:ea typeface="HY동녘M" pitchFamily="18" charset="-127"/>
              </a:rPr>
              <a:t>Promote the TCDIS to the WGTCDIS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Develop new interface and statistical method 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Find typhoon trajectory and estimation of typhoon related damages </a:t>
            </a:r>
          </a:p>
          <a:p>
            <a:pPr lvl="1" eaLnBrk="1" hangingPunct="1"/>
            <a:endParaRPr lang="en-US" altLang="ko-KR" sz="700" dirty="0" smtClean="0">
              <a:latin typeface="Garamond" pitchFamily="18" charset="0"/>
              <a:ea typeface="HY동녘M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Garamond" pitchFamily="18" charset="0"/>
                <a:ea typeface="HY동녘M" pitchFamily="18" charset="-127"/>
              </a:rPr>
              <a:t>Research for risk management system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Survey of risk management institute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Analysis disaster related site to make distinction</a:t>
            </a:r>
          </a:p>
          <a:p>
            <a:pPr lvl="1" eaLnBrk="1" hangingPunct="1"/>
            <a:endParaRPr lang="en-US" altLang="ko-KR" sz="700" dirty="0" smtClean="0">
              <a:latin typeface="Garamond" pitchFamily="18" charset="0"/>
              <a:ea typeface="HY동녘M" pitchFamily="18" charset="-127"/>
            </a:endParaRPr>
          </a:p>
          <a:p>
            <a:pPr eaLnBrk="1" hangingPunct="1"/>
            <a:r>
              <a:rPr lang="en-US" altLang="ko-KR" sz="2800" b="1" dirty="0" smtClean="0">
                <a:latin typeface="Garamond" pitchFamily="18" charset="0"/>
                <a:ea typeface="HY동녘M" pitchFamily="18" charset="-127"/>
              </a:rPr>
              <a:t>Application of Web GIS based</a:t>
            </a:r>
            <a:r>
              <a:rPr lang="ko-KR" altLang="en-US" sz="2800" b="1" dirty="0" smtClean="0">
                <a:latin typeface="Garamond" pitchFamily="18" charset="0"/>
                <a:ea typeface="HY동녘M" pitchFamily="18" charset="-127"/>
              </a:rPr>
              <a:t> </a:t>
            </a:r>
            <a:r>
              <a:rPr lang="en-US" altLang="ko-KR" sz="2800" b="1" dirty="0" smtClean="0">
                <a:latin typeface="Garamond" pitchFamily="18" charset="0"/>
                <a:ea typeface="HY동녘M" pitchFamily="18" charset="-127"/>
              </a:rPr>
              <a:t>TCDIS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Establishment of WGTCDIS for Members</a:t>
            </a:r>
          </a:p>
          <a:p>
            <a:pPr lvl="1" eaLnBrk="1" hangingPunct="1"/>
            <a:r>
              <a:rPr lang="en-US" altLang="ko-KR" sz="2000" b="1" dirty="0" smtClean="0">
                <a:latin typeface="Garamond" pitchFamily="18" charset="0"/>
                <a:ea typeface="HY동녘M" pitchFamily="18" charset="-127"/>
              </a:rPr>
              <a:t>Tool for Early warning system</a:t>
            </a:r>
            <a:endParaRPr lang="ko-KR" altLang="en-US" sz="2000" b="1" dirty="0" smtClean="0">
              <a:latin typeface="Garamond" pitchFamily="18" charset="0"/>
              <a:ea typeface="HY동녘M" pitchFamily="18" charset="-127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Introduction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Type of Typhoon Trajectories (South-East Sea)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aphicFrame>
        <p:nvGraphicFramePr>
          <p:cNvPr id="4" name="차트 3"/>
          <p:cNvGraphicFramePr/>
          <p:nvPr/>
        </p:nvGraphicFramePr>
        <p:xfrm>
          <a:off x="4714876" y="1214422"/>
          <a:ext cx="442912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/>
          <p:cNvGraphicFramePr/>
          <p:nvPr/>
        </p:nvGraphicFramePr>
        <p:xfrm>
          <a:off x="0" y="1214422"/>
          <a:ext cx="457200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차트 5"/>
          <p:cNvGraphicFramePr/>
          <p:nvPr/>
        </p:nvGraphicFramePr>
        <p:xfrm>
          <a:off x="0" y="3429000"/>
          <a:ext cx="4572000" cy="314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차트 6"/>
          <p:cNvGraphicFramePr/>
          <p:nvPr/>
        </p:nvGraphicFramePr>
        <p:xfrm>
          <a:off x="4572000" y="3657598"/>
          <a:ext cx="4572000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오른쪽 화살표 7"/>
          <p:cNvSpPr/>
          <p:nvPr/>
        </p:nvSpPr>
        <p:spPr>
          <a:xfrm rot="20025985">
            <a:off x="6523674" y="4442903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오른쪽 화살표 8"/>
          <p:cNvSpPr/>
          <p:nvPr/>
        </p:nvSpPr>
        <p:spPr>
          <a:xfrm rot="1060488">
            <a:off x="1681176" y="4087158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 rot="21051072">
            <a:off x="1461129" y="2018417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 rot="21447297">
            <a:off x="6512533" y="1688764"/>
            <a:ext cx="2071702" cy="573306"/>
          </a:xfrm>
          <a:prstGeom prst="rightArrow">
            <a:avLst/>
          </a:prstGeom>
          <a:solidFill>
            <a:srgbClr val="FFC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500306"/>
            <a:ext cx="3951723" cy="3046988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NNM (Nearest Neighbor Method)</a:t>
            </a:r>
          </a:p>
          <a:p>
            <a:endParaRPr lang="en-US" altLang="ko-KR" sz="1600" dirty="0" smtClean="0"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-"/>
            </a:pP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Compare with trajectory and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central pressure</a:t>
            </a:r>
          </a:p>
          <a:p>
            <a:pPr>
              <a:buFontTx/>
              <a:buChar char="-"/>
            </a:pP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Select similar typhoon by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minimize error function, f = (</a:t>
            </a:r>
            <a:r>
              <a:rPr lang="en-US" altLang="ko-KR" sz="1600" dirty="0" err="1" smtClean="0">
                <a:latin typeface="HY동녘M" pitchFamily="18" charset="-127"/>
                <a:ea typeface="HY동녘M" pitchFamily="18" charset="-127"/>
              </a:rPr>
              <a:t>t,c</a:t>
            </a: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)</a:t>
            </a:r>
          </a:p>
          <a:p>
            <a:endParaRPr lang="en-US" altLang="ko-KR" sz="16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- Problems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- Depend on only trajectory and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  central pressure (wind, SST, etc)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- Week on considering on typhoon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  affecting boundary</a:t>
            </a:r>
            <a:endParaRPr lang="ko-KR" altLang="en-US" sz="16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193" y="2500306"/>
            <a:ext cx="4597734" cy="3046988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NNM (Nearest Neighbor Method)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EMF (Ensemble Mean Forecast)</a:t>
            </a:r>
          </a:p>
          <a:p>
            <a:endParaRPr lang="en-US" altLang="ko-KR" sz="1600" dirty="0" smtClean="0"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-"/>
            </a:pP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Compare with trajectory, central pressure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and typhoon affecting boundary</a:t>
            </a:r>
          </a:p>
          <a:p>
            <a:pPr>
              <a:buFontTx/>
              <a:buChar char="-"/>
            </a:pPr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Select similar typhoon by comparing with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special correlation</a:t>
            </a:r>
          </a:p>
          <a:p>
            <a:endParaRPr lang="en-US" altLang="ko-KR" sz="16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- Better Points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- Set the correlation considering both 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    trajectory, central pressure</a:t>
            </a:r>
          </a:p>
          <a:p>
            <a:r>
              <a:rPr lang="en-US" altLang="ko-KR" sz="1600" dirty="0" smtClean="0">
                <a:latin typeface="HY동녘M" pitchFamily="18" charset="-127"/>
                <a:ea typeface="HY동녘M" pitchFamily="18" charset="-127"/>
              </a:rPr>
              <a:t>   - Use Ensemble Mean Forecast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9520" y="1714488"/>
            <a:ext cx="2160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NEW Version</a:t>
            </a:r>
            <a:endParaRPr lang="ko-KR" altLang="en-US" sz="2400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4896" y="1714488"/>
            <a:ext cx="2160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atin typeface="HY동녘M" pitchFamily="18" charset="-127"/>
                <a:ea typeface="HY동녘M" pitchFamily="18" charset="-127"/>
              </a:rPr>
              <a:t>OLD Version</a:t>
            </a:r>
            <a:endParaRPr lang="ko-KR" altLang="en-US" sz="2400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4026713" y="1714488"/>
            <a:ext cx="637891" cy="42862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Redevelop the WGTCDIS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628" y="1500174"/>
            <a:ext cx="3635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Relationship between Central Pressure 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and 30kts Wind Speed Boundary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(1951-2008, RSMC, 1547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Typhoons)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1500174"/>
            <a:ext cx="3635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Relationship between Central Pressure 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and Max. Wind Speed</a:t>
            </a: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(1951-2008, RSMC, 1547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Typhoons)</a:t>
            </a:r>
          </a:p>
        </p:txBody>
      </p:sp>
      <p:pic>
        <p:nvPicPr>
          <p:cNvPr id="5" name="_x79286856" descr="EMB000007c8bb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285992"/>
            <a:ext cx="3869915" cy="2928958"/>
          </a:xfrm>
          <a:prstGeom prst="rect">
            <a:avLst/>
          </a:prstGeom>
          <a:noFill/>
        </p:spPr>
      </p:pic>
      <p:graphicFrame>
        <p:nvGraphicFramePr>
          <p:cNvPr id="6" name="개체 5"/>
          <p:cNvGraphicFramePr>
            <a:graphicFrameLocks noChangeAspect="1"/>
          </p:cNvGraphicFramePr>
          <p:nvPr/>
        </p:nvGraphicFramePr>
        <p:xfrm>
          <a:off x="1285852" y="5286388"/>
          <a:ext cx="1857388" cy="649184"/>
        </p:xfrm>
        <a:graphic>
          <a:graphicData uri="http://schemas.openxmlformats.org/presentationml/2006/ole">
            <p:oleObj spid="_x0000_s177154" name="수식" r:id="rId4" imgW="1307880" imgH="457200" progId="Equation.3">
              <p:embed/>
            </p:oleObj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5751513" y="5351481"/>
          <a:ext cx="1928812" cy="649287"/>
        </p:xfrm>
        <a:graphic>
          <a:graphicData uri="http://schemas.openxmlformats.org/presentationml/2006/ole">
            <p:oleObj spid="_x0000_s177155" name="수식" r:id="rId5" imgW="1358640" imgH="457200" progId="Equation.3">
              <p:embed/>
            </p:oleObj>
          </a:graphicData>
        </a:graphic>
      </p:graphicFrame>
      <p:pic>
        <p:nvPicPr>
          <p:cNvPr id="8" name="_x79279688" descr="EMB000007c8bb9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285992"/>
            <a:ext cx="3775526" cy="2928958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Redevelop the WGTCDIS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Trajectory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22225" y="5500702"/>
            <a:ext cx="82645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1400" b="1" dirty="0">
                <a:latin typeface="Garamond" pitchFamily="18" charset="0"/>
                <a:ea typeface="+mj-ea"/>
              </a:rPr>
              <a:t>The ensemble prediction is a set of forecasts generated by NWP started from only </a:t>
            </a:r>
            <a:r>
              <a:rPr lang="en-US" altLang="ja-JP" sz="1400" b="1" dirty="0" smtClean="0">
                <a:latin typeface="Garamond" pitchFamily="18" charset="0"/>
                <a:ea typeface="+mj-ea"/>
              </a:rPr>
              <a:t> slightly </a:t>
            </a:r>
            <a:r>
              <a:rPr lang="en-US" altLang="ja-JP" sz="1400" b="1" dirty="0">
                <a:latin typeface="Garamond" pitchFamily="18" charset="0"/>
                <a:ea typeface="+mj-ea"/>
              </a:rPr>
              <a:t>different initial conditions (added the perturbation into the analysis field).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8458" y="1800225"/>
            <a:ext cx="8991242" cy="3505193"/>
            <a:chOff x="-49" y="664"/>
            <a:chExt cx="5809" cy="2931"/>
          </a:xfrm>
        </p:grpSpPr>
        <p:sp>
          <p:nvSpPr>
            <p:cNvPr id="58" name="Oval 7"/>
            <p:cNvSpPr>
              <a:spLocks noChangeArrowheads="1"/>
            </p:cNvSpPr>
            <p:nvPr/>
          </p:nvSpPr>
          <p:spPr bwMode="auto">
            <a:xfrm>
              <a:off x="855" y="1819"/>
              <a:ext cx="480" cy="672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59" name="Oval 8"/>
            <p:cNvSpPr>
              <a:spLocks noChangeArrowheads="1"/>
            </p:cNvSpPr>
            <p:nvPr/>
          </p:nvSpPr>
          <p:spPr bwMode="auto">
            <a:xfrm>
              <a:off x="951" y="1867"/>
              <a:ext cx="361" cy="480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0" name="AutoShape 9"/>
            <p:cNvSpPr>
              <a:spLocks/>
            </p:cNvSpPr>
            <p:nvPr/>
          </p:nvSpPr>
          <p:spPr bwMode="auto">
            <a:xfrm>
              <a:off x="663" y="1771"/>
              <a:ext cx="192" cy="720"/>
            </a:xfrm>
            <a:prstGeom prst="leftBrace">
              <a:avLst>
                <a:gd name="adj1" fmla="val 31250"/>
                <a:gd name="adj2" fmla="val 50000"/>
              </a:avLst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1" name="AutoShape 10"/>
            <p:cNvSpPr>
              <a:spLocks noChangeArrowheads="1"/>
            </p:cNvSpPr>
            <p:nvPr/>
          </p:nvSpPr>
          <p:spPr bwMode="auto">
            <a:xfrm>
              <a:off x="340" y="755"/>
              <a:ext cx="1179" cy="256"/>
            </a:xfrm>
            <a:prstGeom prst="wedgeRoundRectCallout">
              <a:avLst>
                <a:gd name="adj1" fmla="val 19125"/>
                <a:gd name="adj2" fmla="val 366796"/>
                <a:gd name="adj3" fmla="val 16667"/>
              </a:avLst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altLang="ja-JP" sz="1400" dirty="0">
                  <a:latin typeface="+mj-ea"/>
                  <a:ea typeface="+mj-ea"/>
                </a:rPr>
                <a:t>Initial Time x(t0)</a:t>
              </a:r>
              <a:endParaRPr lang="en-US" altLang="ja-JP" sz="1400" b="0" dirty="0">
                <a:latin typeface="+mj-ea"/>
                <a:ea typeface="+mj-ea"/>
              </a:endParaRPr>
            </a:p>
          </p:txBody>
        </p:sp>
        <p:sp>
          <p:nvSpPr>
            <p:cNvPr id="62" name="AutoShape 11"/>
            <p:cNvSpPr>
              <a:spLocks noChangeArrowheads="1"/>
            </p:cNvSpPr>
            <p:nvPr/>
          </p:nvSpPr>
          <p:spPr bwMode="auto">
            <a:xfrm>
              <a:off x="1383" y="1027"/>
              <a:ext cx="1043" cy="227"/>
            </a:xfrm>
            <a:prstGeom prst="wedgeRoundRectCallout">
              <a:avLst>
                <a:gd name="adj1" fmla="val 34565"/>
                <a:gd name="adj2" fmla="val 210352"/>
                <a:gd name="adj3" fmla="val 16667"/>
              </a:avLst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altLang="ja-JP" sz="1400">
                  <a:latin typeface="+mj-ea"/>
                  <a:ea typeface="+mj-ea"/>
                </a:rPr>
                <a:t>Forecast x(t</a:t>
              </a:r>
              <a:r>
                <a:rPr lang="en-US" altLang="ja-JP" sz="1400" baseline="-25000">
                  <a:latin typeface="+mj-ea"/>
                  <a:ea typeface="+mj-ea"/>
                </a:rPr>
                <a:t>1</a:t>
              </a:r>
              <a:r>
                <a:rPr lang="en-US" altLang="ja-JP" sz="1400">
                  <a:latin typeface="+mj-ea"/>
                  <a:ea typeface="+mj-ea"/>
                </a:rPr>
                <a:t>)</a:t>
              </a:r>
              <a:endParaRPr lang="en-US" altLang="ja-JP" sz="1400" b="0">
                <a:latin typeface="+mj-ea"/>
                <a:ea typeface="+mj-ea"/>
              </a:endParaRPr>
            </a:p>
          </p:txBody>
        </p:sp>
        <p:sp>
          <p:nvSpPr>
            <p:cNvPr id="63" name="AutoShape 12"/>
            <p:cNvSpPr>
              <a:spLocks noChangeArrowheads="1"/>
            </p:cNvSpPr>
            <p:nvPr/>
          </p:nvSpPr>
          <p:spPr bwMode="auto">
            <a:xfrm>
              <a:off x="4468" y="664"/>
              <a:ext cx="1214" cy="211"/>
            </a:xfrm>
            <a:prstGeom prst="wedgeRoundRectCallout">
              <a:avLst>
                <a:gd name="adj1" fmla="val -14250"/>
                <a:gd name="adj2" fmla="val 308292"/>
                <a:gd name="adj3" fmla="val 16667"/>
              </a:avLst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altLang="ja-JP" sz="1400">
                  <a:latin typeface="+mj-ea"/>
                  <a:ea typeface="+mj-ea"/>
                </a:rPr>
                <a:t>Forecast P(t=t</a:t>
              </a:r>
              <a:r>
                <a:rPr lang="en-US" altLang="ja-JP" sz="1400" baseline="-25000">
                  <a:latin typeface="+mj-ea"/>
                  <a:ea typeface="+mj-ea"/>
                </a:rPr>
                <a:t>2</a:t>
              </a:r>
              <a:r>
                <a:rPr lang="en-US" altLang="ja-JP" sz="1400">
                  <a:latin typeface="+mj-ea"/>
                  <a:ea typeface="+mj-ea"/>
                </a:rPr>
                <a:t>)</a:t>
              </a:r>
              <a:endParaRPr lang="en-US" altLang="ja-JP" sz="1400" b="0">
                <a:latin typeface="+mj-ea"/>
                <a:ea typeface="+mj-ea"/>
              </a:endParaRPr>
            </a:p>
          </p:txBody>
        </p:sp>
        <p:sp>
          <p:nvSpPr>
            <p:cNvPr id="64" name="Oval 13"/>
            <p:cNvSpPr>
              <a:spLocks noChangeArrowheads="1"/>
            </p:cNvSpPr>
            <p:nvPr/>
          </p:nvSpPr>
          <p:spPr bwMode="auto">
            <a:xfrm>
              <a:off x="2007" y="1627"/>
              <a:ext cx="528" cy="1392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5" name="Oval 14"/>
            <p:cNvSpPr>
              <a:spLocks noChangeArrowheads="1"/>
            </p:cNvSpPr>
            <p:nvPr/>
          </p:nvSpPr>
          <p:spPr bwMode="auto">
            <a:xfrm>
              <a:off x="2103" y="1771"/>
              <a:ext cx="336" cy="816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6" name="Oval 15"/>
            <p:cNvSpPr>
              <a:spLocks noChangeArrowheads="1"/>
            </p:cNvSpPr>
            <p:nvPr/>
          </p:nvSpPr>
          <p:spPr bwMode="auto">
            <a:xfrm>
              <a:off x="2200" y="2181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 flipV="1">
              <a:off x="1047" y="1662"/>
              <a:ext cx="1243" cy="349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8" name="Line 17"/>
            <p:cNvSpPr>
              <a:spLocks noChangeShapeType="1"/>
            </p:cNvSpPr>
            <p:nvPr/>
          </p:nvSpPr>
          <p:spPr bwMode="auto">
            <a:xfrm flipV="1">
              <a:off x="1247" y="2025"/>
              <a:ext cx="1179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69" name="Line 18"/>
            <p:cNvSpPr>
              <a:spLocks noChangeShapeType="1"/>
            </p:cNvSpPr>
            <p:nvPr/>
          </p:nvSpPr>
          <p:spPr bwMode="auto">
            <a:xfrm>
              <a:off x="1047" y="2203"/>
              <a:ext cx="1200" cy="14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0" name="Line 19"/>
            <p:cNvSpPr>
              <a:spLocks noChangeShapeType="1"/>
            </p:cNvSpPr>
            <p:nvPr/>
          </p:nvSpPr>
          <p:spPr bwMode="auto">
            <a:xfrm>
              <a:off x="1191" y="2251"/>
              <a:ext cx="1200" cy="24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1" name="Line 20"/>
            <p:cNvSpPr>
              <a:spLocks noChangeShapeType="1"/>
            </p:cNvSpPr>
            <p:nvPr/>
          </p:nvSpPr>
          <p:spPr bwMode="auto">
            <a:xfrm>
              <a:off x="1111" y="2478"/>
              <a:ext cx="1193" cy="489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2" name="AutoShape 21"/>
            <p:cNvSpPr>
              <a:spLocks noChangeArrowheads="1"/>
            </p:cNvSpPr>
            <p:nvPr/>
          </p:nvSpPr>
          <p:spPr bwMode="auto">
            <a:xfrm>
              <a:off x="2472" y="709"/>
              <a:ext cx="952" cy="409"/>
            </a:xfrm>
            <a:prstGeom prst="wedgeRectCallout">
              <a:avLst>
                <a:gd name="adj1" fmla="val -71009"/>
                <a:gd name="adj2" fmla="val 18129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lang="ko-KR" altLang="ko-KR" sz="1400" b="0">
                <a:latin typeface="+mj-ea"/>
                <a:ea typeface="+mj-ea"/>
              </a:endParaRPr>
            </a:p>
          </p:txBody>
        </p:sp>
        <p:sp>
          <p:nvSpPr>
            <p:cNvPr id="73" name="Oval 23"/>
            <p:cNvSpPr>
              <a:spLocks noChangeArrowheads="1"/>
            </p:cNvSpPr>
            <p:nvPr/>
          </p:nvSpPr>
          <p:spPr bwMode="auto">
            <a:xfrm>
              <a:off x="2245" y="1501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4" name="Oval 24"/>
            <p:cNvSpPr>
              <a:spLocks noChangeArrowheads="1"/>
            </p:cNvSpPr>
            <p:nvPr/>
          </p:nvSpPr>
          <p:spPr bwMode="auto">
            <a:xfrm>
              <a:off x="2381" y="1821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5" name="Oval 25"/>
            <p:cNvSpPr>
              <a:spLocks noChangeArrowheads="1"/>
            </p:cNvSpPr>
            <p:nvPr/>
          </p:nvSpPr>
          <p:spPr bwMode="auto">
            <a:xfrm>
              <a:off x="2290" y="2317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6" name="Oval 26"/>
            <p:cNvSpPr>
              <a:spLocks noChangeArrowheads="1"/>
            </p:cNvSpPr>
            <p:nvPr/>
          </p:nvSpPr>
          <p:spPr bwMode="auto">
            <a:xfrm>
              <a:off x="2290" y="2771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3874" y="1395"/>
              <a:ext cx="1504" cy="1632"/>
            </a:xfrm>
            <a:custGeom>
              <a:avLst/>
              <a:gdLst/>
              <a:ahLst/>
              <a:cxnLst>
                <a:cxn ang="0">
                  <a:pos x="872" y="520"/>
                </a:cxn>
                <a:cxn ang="0">
                  <a:pos x="824" y="280"/>
                </a:cxn>
                <a:cxn ang="0">
                  <a:pos x="824" y="40"/>
                </a:cxn>
                <a:cxn ang="0">
                  <a:pos x="1112" y="40"/>
                </a:cxn>
                <a:cxn ang="0">
                  <a:pos x="1304" y="136"/>
                </a:cxn>
                <a:cxn ang="0">
                  <a:pos x="1448" y="328"/>
                </a:cxn>
                <a:cxn ang="0">
                  <a:pos x="1496" y="712"/>
                </a:cxn>
                <a:cxn ang="0">
                  <a:pos x="1400" y="1144"/>
                </a:cxn>
                <a:cxn ang="0">
                  <a:pos x="1112" y="1528"/>
                </a:cxn>
                <a:cxn ang="0">
                  <a:pos x="536" y="1576"/>
                </a:cxn>
                <a:cxn ang="0">
                  <a:pos x="56" y="1192"/>
                </a:cxn>
                <a:cxn ang="0">
                  <a:pos x="200" y="712"/>
                </a:cxn>
                <a:cxn ang="0">
                  <a:pos x="776" y="712"/>
                </a:cxn>
                <a:cxn ang="0">
                  <a:pos x="872" y="520"/>
                </a:cxn>
              </a:cxnLst>
              <a:rect l="0" t="0" r="r" b="b"/>
              <a:pathLst>
                <a:path w="1504" h="1632">
                  <a:moveTo>
                    <a:pt x="872" y="520"/>
                  </a:moveTo>
                  <a:cubicBezTo>
                    <a:pt x="880" y="448"/>
                    <a:pt x="832" y="360"/>
                    <a:pt x="824" y="280"/>
                  </a:cubicBezTo>
                  <a:cubicBezTo>
                    <a:pt x="816" y="200"/>
                    <a:pt x="776" y="80"/>
                    <a:pt x="824" y="40"/>
                  </a:cubicBezTo>
                  <a:cubicBezTo>
                    <a:pt x="872" y="0"/>
                    <a:pt x="1032" y="24"/>
                    <a:pt x="1112" y="40"/>
                  </a:cubicBezTo>
                  <a:cubicBezTo>
                    <a:pt x="1192" y="56"/>
                    <a:pt x="1248" y="88"/>
                    <a:pt x="1304" y="136"/>
                  </a:cubicBezTo>
                  <a:cubicBezTo>
                    <a:pt x="1360" y="184"/>
                    <a:pt x="1416" y="232"/>
                    <a:pt x="1448" y="328"/>
                  </a:cubicBezTo>
                  <a:cubicBezTo>
                    <a:pt x="1480" y="424"/>
                    <a:pt x="1504" y="576"/>
                    <a:pt x="1496" y="712"/>
                  </a:cubicBezTo>
                  <a:cubicBezTo>
                    <a:pt x="1488" y="848"/>
                    <a:pt x="1464" y="1008"/>
                    <a:pt x="1400" y="1144"/>
                  </a:cubicBezTo>
                  <a:cubicBezTo>
                    <a:pt x="1336" y="1280"/>
                    <a:pt x="1256" y="1456"/>
                    <a:pt x="1112" y="1528"/>
                  </a:cubicBezTo>
                  <a:cubicBezTo>
                    <a:pt x="968" y="1600"/>
                    <a:pt x="712" y="1632"/>
                    <a:pt x="536" y="1576"/>
                  </a:cubicBezTo>
                  <a:cubicBezTo>
                    <a:pt x="360" y="1520"/>
                    <a:pt x="112" y="1336"/>
                    <a:pt x="56" y="1192"/>
                  </a:cubicBezTo>
                  <a:cubicBezTo>
                    <a:pt x="0" y="1048"/>
                    <a:pt x="80" y="792"/>
                    <a:pt x="200" y="712"/>
                  </a:cubicBezTo>
                  <a:cubicBezTo>
                    <a:pt x="320" y="632"/>
                    <a:pt x="664" y="744"/>
                    <a:pt x="776" y="712"/>
                  </a:cubicBezTo>
                  <a:cubicBezTo>
                    <a:pt x="888" y="680"/>
                    <a:pt x="864" y="592"/>
                    <a:pt x="872" y="520"/>
                  </a:cubicBezTo>
                  <a:close/>
                </a:path>
              </a:pathLst>
            </a:custGeom>
            <a:solidFill>
              <a:srgbClr val="C0C0C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4170" y="2203"/>
              <a:ext cx="1128" cy="640"/>
            </a:xfrm>
            <a:custGeom>
              <a:avLst/>
              <a:gdLst/>
              <a:ahLst/>
              <a:cxnLst>
                <a:cxn ang="0">
                  <a:pos x="288" y="624"/>
                </a:cxn>
                <a:cxn ang="0">
                  <a:pos x="96" y="528"/>
                </a:cxn>
                <a:cxn ang="0">
                  <a:pos x="48" y="192"/>
                </a:cxn>
                <a:cxn ang="0">
                  <a:pos x="384" y="96"/>
                </a:cxn>
                <a:cxn ang="0">
                  <a:pos x="624" y="96"/>
                </a:cxn>
                <a:cxn ang="0">
                  <a:pos x="912" y="0"/>
                </a:cxn>
                <a:cxn ang="0">
                  <a:pos x="1104" y="96"/>
                </a:cxn>
                <a:cxn ang="0">
                  <a:pos x="1056" y="432"/>
                </a:cxn>
                <a:cxn ang="0">
                  <a:pos x="912" y="576"/>
                </a:cxn>
                <a:cxn ang="0">
                  <a:pos x="720" y="624"/>
                </a:cxn>
                <a:cxn ang="0">
                  <a:pos x="576" y="624"/>
                </a:cxn>
                <a:cxn ang="0">
                  <a:pos x="288" y="624"/>
                </a:cxn>
              </a:cxnLst>
              <a:rect l="0" t="0" r="r" b="b"/>
              <a:pathLst>
                <a:path w="1128" h="640">
                  <a:moveTo>
                    <a:pt x="288" y="624"/>
                  </a:moveTo>
                  <a:cubicBezTo>
                    <a:pt x="208" y="608"/>
                    <a:pt x="136" y="600"/>
                    <a:pt x="96" y="528"/>
                  </a:cubicBezTo>
                  <a:cubicBezTo>
                    <a:pt x="56" y="456"/>
                    <a:pt x="0" y="264"/>
                    <a:pt x="48" y="192"/>
                  </a:cubicBezTo>
                  <a:cubicBezTo>
                    <a:pt x="96" y="120"/>
                    <a:pt x="288" y="112"/>
                    <a:pt x="384" y="96"/>
                  </a:cubicBezTo>
                  <a:cubicBezTo>
                    <a:pt x="480" y="80"/>
                    <a:pt x="536" y="112"/>
                    <a:pt x="624" y="96"/>
                  </a:cubicBezTo>
                  <a:cubicBezTo>
                    <a:pt x="712" y="80"/>
                    <a:pt x="832" y="0"/>
                    <a:pt x="912" y="0"/>
                  </a:cubicBezTo>
                  <a:cubicBezTo>
                    <a:pt x="992" y="0"/>
                    <a:pt x="1080" y="24"/>
                    <a:pt x="1104" y="96"/>
                  </a:cubicBezTo>
                  <a:cubicBezTo>
                    <a:pt x="1128" y="168"/>
                    <a:pt x="1088" y="352"/>
                    <a:pt x="1056" y="432"/>
                  </a:cubicBezTo>
                  <a:cubicBezTo>
                    <a:pt x="1024" y="512"/>
                    <a:pt x="968" y="544"/>
                    <a:pt x="912" y="576"/>
                  </a:cubicBezTo>
                  <a:cubicBezTo>
                    <a:pt x="856" y="608"/>
                    <a:pt x="776" y="616"/>
                    <a:pt x="720" y="624"/>
                  </a:cubicBezTo>
                  <a:cubicBezTo>
                    <a:pt x="664" y="632"/>
                    <a:pt x="648" y="624"/>
                    <a:pt x="576" y="624"/>
                  </a:cubicBezTo>
                  <a:cubicBezTo>
                    <a:pt x="504" y="624"/>
                    <a:pt x="368" y="640"/>
                    <a:pt x="288" y="624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79" name="AutoShape 29"/>
            <p:cNvSpPr>
              <a:spLocks noChangeArrowheads="1"/>
            </p:cNvSpPr>
            <p:nvPr/>
          </p:nvSpPr>
          <p:spPr bwMode="auto">
            <a:xfrm>
              <a:off x="1113" y="3211"/>
              <a:ext cx="3130" cy="384"/>
            </a:xfrm>
            <a:prstGeom prst="rightArrow">
              <a:avLst>
                <a:gd name="adj1" fmla="val 70833"/>
                <a:gd name="adj2" fmla="val 99548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altLang="ja-JP" sz="1400" b="0" dirty="0" smtClean="0">
                  <a:latin typeface="+mj-ea"/>
                  <a:ea typeface="+mj-ea"/>
                </a:rPr>
                <a:t>                 Forecast </a:t>
              </a:r>
              <a:r>
                <a:rPr lang="en-US" altLang="ja-JP" sz="1400" b="0" dirty="0">
                  <a:latin typeface="+mj-ea"/>
                  <a:ea typeface="+mj-ea"/>
                </a:rPr>
                <a:t>by same model</a:t>
              </a:r>
            </a:p>
          </p:txBody>
        </p:sp>
        <p:sp>
          <p:nvSpPr>
            <p:cNvPr id="80" name="Oval 30"/>
            <p:cNvSpPr>
              <a:spLocks noChangeArrowheads="1"/>
            </p:cNvSpPr>
            <p:nvPr/>
          </p:nvSpPr>
          <p:spPr bwMode="auto">
            <a:xfrm>
              <a:off x="4740" y="1319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1" name="Oval 31"/>
            <p:cNvSpPr>
              <a:spLocks noChangeArrowheads="1"/>
            </p:cNvSpPr>
            <p:nvPr/>
          </p:nvSpPr>
          <p:spPr bwMode="auto">
            <a:xfrm>
              <a:off x="5239" y="1727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2" name="Oval 32"/>
            <p:cNvSpPr>
              <a:spLocks noChangeArrowheads="1"/>
            </p:cNvSpPr>
            <p:nvPr/>
          </p:nvSpPr>
          <p:spPr bwMode="auto">
            <a:xfrm>
              <a:off x="5103" y="2499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3" name="Oval 33"/>
            <p:cNvSpPr>
              <a:spLocks noChangeArrowheads="1"/>
            </p:cNvSpPr>
            <p:nvPr/>
          </p:nvSpPr>
          <p:spPr bwMode="auto">
            <a:xfrm>
              <a:off x="4287" y="2544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4" name="Oval 34"/>
            <p:cNvSpPr>
              <a:spLocks noChangeArrowheads="1"/>
            </p:cNvSpPr>
            <p:nvPr/>
          </p:nvSpPr>
          <p:spPr bwMode="auto">
            <a:xfrm>
              <a:off x="4468" y="2362"/>
              <a:ext cx="168" cy="362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5" name="Freeform 35"/>
            <p:cNvSpPr>
              <a:spLocks/>
            </p:cNvSpPr>
            <p:nvPr/>
          </p:nvSpPr>
          <p:spPr bwMode="auto">
            <a:xfrm>
              <a:off x="2394" y="1747"/>
              <a:ext cx="2880" cy="336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576" y="168"/>
                </a:cxn>
                <a:cxn ang="0">
                  <a:pos x="1584" y="24"/>
                </a:cxn>
                <a:cxn ang="0">
                  <a:pos x="2448" y="312"/>
                </a:cxn>
                <a:cxn ang="0">
                  <a:pos x="2880" y="168"/>
                </a:cxn>
              </a:cxnLst>
              <a:rect l="0" t="0" r="r" b="b"/>
              <a:pathLst>
                <a:path w="2880" h="336">
                  <a:moveTo>
                    <a:pt x="0" y="264"/>
                  </a:moveTo>
                  <a:cubicBezTo>
                    <a:pt x="156" y="236"/>
                    <a:pt x="312" y="208"/>
                    <a:pt x="576" y="168"/>
                  </a:cubicBezTo>
                  <a:cubicBezTo>
                    <a:pt x="840" y="128"/>
                    <a:pt x="1272" y="0"/>
                    <a:pt x="1584" y="24"/>
                  </a:cubicBezTo>
                  <a:cubicBezTo>
                    <a:pt x="1896" y="48"/>
                    <a:pt x="2232" y="288"/>
                    <a:pt x="2448" y="312"/>
                  </a:cubicBezTo>
                  <a:cubicBezTo>
                    <a:pt x="2664" y="336"/>
                    <a:pt x="2772" y="252"/>
                    <a:pt x="2880" y="168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6" name="Freeform 36"/>
            <p:cNvSpPr>
              <a:spLocks/>
            </p:cNvSpPr>
            <p:nvPr/>
          </p:nvSpPr>
          <p:spPr bwMode="auto">
            <a:xfrm>
              <a:off x="2250" y="1179"/>
              <a:ext cx="2496" cy="496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288" y="448"/>
                </a:cxn>
                <a:cxn ang="0">
                  <a:pos x="768" y="256"/>
                </a:cxn>
                <a:cxn ang="0">
                  <a:pos x="1392" y="16"/>
                </a:cxn>
                <a:cxn ang="0">
                  <a:pos x="1776" y="160"/>
                </a:cxn>
                <a:cxn ang="0">
                  <a:pos x="2064" y="304"/>
                </a:cxn>
                <a:cxn ang="0">
                  <a:pos x="2496" y="304"/>
                </a:cxn>
              </a:cxnLst>
              <a:rect l="0" t="0" r="r" b="b"/>
              <a:pathLst>
                <a:path w="2496" h="496">
                  <a:moveTo>
                    <a:pt x="0" y="496"/>
                  </a:moveTo>
                  <a:cubicBezTo>
                    <a:pt x="80" y="492"/>
                    <a:pt x="160" y="488"/>
                    <a:pt x="288" y="448"/>
                  </a:cubicBezTo>
                  <a:cubicBezTo>
                    <a:pt x="416" y="408"/>
                    <a:pt x="584" y="328"/>
                    <a:pt x="768" y="256"/>
                  </a:cubicBezTo>
                  <a:cubicBezTo>
                    <a:pt x="952" y="184"/>
                    <a:pt x="1224" y="32"/>
                    <a:pt x="1392" y="16"/>
                  </a:cubicBezTo>
                  <a:cubicBezTo>
                    <a:pt x="1560" y="0"/>
                    <a:pt x="1664" y="112"/>
                    <a:pt x="1776" y="160"/>
                  </a:cubicBezTo>
                  <a:cubicBezTo>
                    <a:pt x="1888" y="208"/>
                    <a:pt x="1944" y="280"/>
                    <a:pt x="2064" y="304"/>
                  </a:cubicBezTo>
                  <a:cubicBezTo>
                    <a:pt x="2184" y="328"/>
                    <a:pt x="2340" y="316"/>
                    <a:pt x="2496" y="304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7" name="Freeform 37"/>
            <p:cNvSpPr>
              <a:spLocks/>
            </p:cNvSpPr>
            <p:nvPr/>
          </p:nvSpPr>
          <p:spPr bwMode="auto">
            <a:xfrm>
              <a:off x="2202" y="2107"/>
              <a:ext cx="2304" cy="432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384" y="272"/>
                </a:cxn>
                <a:cxn ang="0">
                  <a:pos x="912" y="176"/>
                </a:cxn>
                <a:cxn ang="0">
                  <a:pos x="1680" y="32"/>
                </a:cxn>
                <a:cxn ang="0">
                  <a:pos x="2448" y="368"/>
                </a:cxn>
              </a:cxnLst>
              <a:rect l="0" t="0" r="r" b="b"/>
              <a:pathLst>
                <a:path w="2448" h="368">
                  <a:moveTo>
                    <a:pt x="0" y="224"/>
                  </a:moveTo>
                  <a:cubicBezTo>
                    <a:pt x="116" y="252"/>
                    <a:pt x="232" y="280"/>
                    <a:pt x="384" y="272"/>
                  </a:cubicBezTo>
                  <a:cubicBezTo>
                    <a:pt x="536" y="264"/>
                    <a:pt x="696" y="216"/>
                    <a:pt x="912" y="176"/>
                  </a:cubicBezTo>
                  <a:cubicBezTo>
                    <a:pt x="1128" y="136"/>
                    <a:pt x="1424" y="0"/>
                    <a:pt x="1680" y="32"/>
                  </a:cubicBezTo>
                  <a:cubicBezTo>
                    <a:pt x="1936" y="64"/>
                    <a:pt x="2192" y="216"/>
                    <a:pt x="2448" y="368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8" name="Freeform 38"/>
            <p:cNvSpPr>
              <a:spLocks/>
            </p:cNvSpPr>
            <p:nvPr/>
          </p:nvSpPr>
          <p:spPr bwMode="auto">
            <a:xfrm>
              <a:off x="2346" y="2431"/>
              <a:ext cx="2784" cy="271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384" y="156"/>
                </a:cxn>
                <a:cxn ang="0">
                  <a:pos x="720" y="204"/>
                </a:cxn>
                <a:cxn ang="0">
                  <a:pos x="1248" y="156"/>
                </a:cxn>
                <a:cxn ang="0">
                  <a:pos x="1680" y="12"/>
                </a:cxn>
                <a:cxn ang="0">
                  <a:pos x="2214" y="231"/>
                </a:cxn>
                <a:cxn ang="0">
                  <a:pos x="2784" y="252"/>
                </a:cxn>
              </a:cxnLst>
              <a:rect l="0" t="0" r="r" b="b"/>
              <a:pathLst>
                <a:path w="2784" h="271">
                  <a:moveTo>
                    <a:pt x="0" y="60"/>
                  </a:moveTo>
                  <a:cubicBezTo>
                    <a:pt x="132" y="96"/>
                    <a:pt x="264" y="132"/>
                    <a:pt x="384" y="156"/>
                  </a:cubicBezTo>
                  <a:cubicBezTo>
                    <a:pt x="504" y="180"/>
                    <a:pt x="576" y="204"/>
                    <a:pt x="720" y="204"/>
                  </a:cubicBezTo>
                  <a:cubicBezTo>
                    <a:pt x="864" y="204"/>
                    <a:pt x="1088" y="188"/>
                    <a:pt x="1248" y="156"/>
                  </a:cubicBezTo>
                  <a:cubicBezTo>
                    <a:pt x="1408" y="124"/>
                    <a:pt x="1519" y="0"/>
                    <a:pt x="1680" y="12"/>
                  </a:cubicBezTo>
                  <a:cubicBezTo>
                    <a:pt x="1841" y="24"/>
                    <a:pt x="2030" y="191"/>
                    <a:pt x="2214" y="231"/>
                  </a:cubicBezTo>
                  <a:cubicBezTo>
                    <a:pt x="2398" y="271"/>
                    <a:pt x="2665" y="248"/>
                    <a:pt x="2784" y="252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89" name="Freeform 39"/>
            <p:cNvSpPr>
              <a:spLocks/>
            </p:cNvSpPr>
            <p:nvPr/>
          </p:nvSpPr>
          <p:spPr bwMode="auto">
            <a:xfrm>
              <a:off x="2298" y="2731"/>
              <a:ext cx="2016" cy="448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528" y="384"/>
                </a:cxn>
                <a:cxn ang="0">
                  <a:pos x="1248" y="384"/>
                </a:cxn>
                <a:cxn ang="0">
                  <a:pos x="2016" y="0"/>
                </a:cxn>
              </a:cxnLst>
              <a:rect l="0" t="0" r="r" b="b"/>
              <a:pathLst>
                <a:path w="2016" h="448">
                  <a:moveTo>
                    <a:pt x="0" y="240"/>
                  </a:moveTo>
                  <a:cubicBezTo>
                    <a:pt x="160" y="300"/>
                    <a:pt x="320" y="360"/>
                    <a:pt x="528" y="384"/>
                  </a:cubicBezTo>
                  <a:cubicBezTo>
                    <a:pt x="736" y="408"/>
                    <a:pt x="1000" y="448"/>
                    <a:pt x="1248" y="384"/>
                  </a:cubicBezTo>
                  <a:cubicBezTo>
                    <a:pt x="1496" y="320"/>
                    <a:pt x="1756" y="160"/>
                    <a:pt x="2016" y="0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0" name="Oval 40"/>
            <p:cNvSpPr>
              <a:spLocks noChangeArrowheads="1"/>
            </p:cNvSpPr>
            <p:nvPr/>
          </p:nvSpPr>
          <p:spPr bwMode="auto">
            <a:xfrm>
              <a:off x="3447" y="1051"/>
              <a:ext cx="1968" cy="2112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1" name="AutoShape 41"/>
            <p:cNvSpPr>
              <a:spLocks noChangeArrowheads="1"/>
            </p:cNvSpPr>
            <p:nvPr/>
          </p:nvSpPr>
          <p:spPr bwMode="auto">
            <a:xfrm>
              <a:off x="158" y="1344"/>
              <a:ext cx="862" cy="227"/>
            </a:xfrm>
            <a:prstGeom prst="wedgeRectCallout">
              <a:avLst>
                <a:gd name="adj1" fmla="val 59282"/>
                <a:gd name="adj2" fmla="val 278194"/>
              </a:avLst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altLang="ja-JP" sz="1400" b="0">
                  <a:solidFill>
                    <a:srgbClr val="FF0000"/>
                  </a:solidFill>
                  <a:latin typeface="+mj-ea"/>
                  <a:ea typeface="+mj-ea"/>
                </a:rPr>
                <a:t>Analysis Field</a:t>
              </a:r>
            </a:p>
          </p:txBody>
        </p:sp>
        <p:sp>
          <p:nvSpPr>
            <p:cNvPr id="92" name="AutoShape 42"/>
            <p:cNvSpPr>
              <a:spLocks noChangeArrowheads="1"/>
            </p:cNvSpPr>
            <p:nvPr/>
          </p:nvSpPr>
          <p:spPr bwMode="auto">
            <a:xfrm>
              <a:off x="4513" y="1526"/>
              <a:ext cx="1247" cy="181"/>
            </a:xfrm>
            <a:prstGeom prst="wedgeRectCallout">
              <a:avLst>
                <a:gd name="adj1" fmla="val -10306"/>
                <a:gd name="adj2" fmla="val 402486"/>
              </a:avLst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altLang="ja-JP" sz="1400" b="0">
                  <a:solidFill>
                    <a:srgbClr val="FF0000"/>
                  </a:solidFill>
                  <a:latin typeface="+mj-ea"/>
                  <a:ea typeface="+mj-ea"/>
                </a:rPr>
                <a:t>Deterministic Forecast</a:t>
              </a:r>
            </a:p>
          </p:txBody>
        </p:sp>
        <p:sp>
          <p:nvSpPr>
            <p:cNvPr id="93" name="Oval 43"/>
            <p:cNvSpPr>
              <a:spLocks noChangeArrowheads="1"/>
            </p:cNvSpPr>
            <p:nvPr/>
          </p:nvSpPr>
          <p:spPr bwMode="auto">
            <a:xfrm>
              <a:off x="4967" y="2203"/>
              <a:ext cx="91" cy="36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4" name="Oval 44"/>
            <p:cNvSpPr>
              <a:spLocks noChangeArrowheads="1"/>
            </p:cNvSpPr>
            <p:nvPr/>
          </p:nvSpPr>
          <p:spPr bwMode="auto">
            <a:xfrm>
              <a:off x="2245" y="2066"/>
              <a:ext cx="90" cy="36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5" name="Freeform 45"/>
            <p:cNvSpPr>
              <a:spLocks/>
            </p:cNvSpPr>
            <p:nvPr/>
          </p:nvSpPr>
          <p:spPr bwMode="auto">
            <a:xfrm>
              <a:off x="1143" y="2107"/>
              <a:ext cx="1161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61" y="158"/>
                </a:cxn>
              </a:cxnLst>
              <a:rect l="0" t="0" r="r" b="b"/>
              <a:pathLst>
                <a:path w="1161" h="158">
                  <a:moveTo>
                    <a:pt x="0" y="0"/>
                  </a:moveTo>
                  <a:lnTo>
                    <a:pt x="1161" y="158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6" name="Freeform 46"/>
            <p:cNvSpPr>
              <a:spLocks/>
            </p:cNvSpPr>
            <p:nvPr/>
          </p:nvSpPr>
          <p:spPr bwMode="auto">
            <a:xfrm>
              <a:off x="2283" y="1958"/>
              <a:ext cx="2743" cy="413"/>
            </a:xfrm>
            <a:custGeom>
              <a:avLst/>
              <a:gdLst/>
              <a:ahLst/>
              <a:cxnLst>
                <a:cxn ang="0">
                  <a:pos x="0" y="293"/>
                </a:cxn>
                <a:cxn ang="0">
                  <a:pos x="844" y="94"/>
                </a:cxn>
                <a:cxn ang="0">
                  <a:pos x="1310" y="53"/>
                </a:cxn>
                <a:cxn ang="0">
                  <a:pos x="2743" y="413"/>
                </a:cxn>
              </a:cxnLst>
              <a:rect l="0" t="0" r="r" b="b"/>
              <a:pathLst>
                <a:path w="2743" h="413">
                  <a:moveTo>
                    <a:pt x="0" y="293"/>
                  </a:moveTo>
                  <a:cubicBezTo>
                    <a:pt x="139" y="260"/>
                    <a:pt x="626" y="134"/>
                    <a:pt x="844" y="94"/>
                  </a:cubicBezTo>
                  <a:cubicBezTo>
                    <a:pt x="1062" y="54"/>
                    <a:pt x="994" y="0"/>
                    <a:pt x="1310" y="53"/>
                  </a:cubicBezTo>
                  <a:cubicBezTo>
                    <a:pt x="1626" y="106"/>
                    <a:pt x="2445" y="338"/>
                    <a:pt x="2743" y="4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7" name="Oval 47"/>
            <p:cNvSpPr>
              <a:spLocks noChangeArrowheads="1"/>
            </p:cNvSpPr>
            <p:nvPr/>
          </p:nvSpPr>
          <p:spPr bwMode="auto">
            <a:xfrm>
              <a:off x="1066" y="1933"/>
              <a:ext cx="90" cy="36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98" name="AutoShape 48"/>
            <p:cNvSpPr>
              <a:spLocks noChangeArrowheads="1"/>
            </p:cNvSpPr>
            <p:nvPr/>
          </p:nvSpPr>
          <p:spPr bwMode="auto">
            <a:xfrm>
              <a:off x="3560" y="891"/>
              <a:ext cx="997" cy="201"/>
            </a:xfrm>
            <a:prstGeom prst="wedgeRectCallout">
              <a:avLst>
                <a:gd name="adj1" fmla="val 67653"/>
                <a:gd name="adj2" fmla="val 587810"/>
              </a:avLst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altLang="ja-JP" sz="1400" b="0">
                  <a:solidFill>
                    <a:srgbClr val="0000FF"/>
                  </a:solidFill>
                  <a:latin typeface="+mj-ea"/>
                  <a:ea typeface="+mj-ea"/>
                </a:rPr>
                <a:t>Ensemble Mean</a:t>
              </a:r>
            </a:p>
          </p:txBody>
        </p:sp>
        <p:sp>
          <p:nvSpPr>
            <p:cNvPr id="99" name="AutoShape 49"/>
            <p:cNvSpPr>
              <a:spLocks noChangeArrowheads="1"/>
            </p:cNvSpPr>
            <p:nvPr/>
          </p:nvSpPr>
          <p:spPr bwMode="auto">
            <a:xfrm>
              <a:off x="4701" y="2158"/>
              <a:ext cx="96" cy="96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400">
                <a:latin typeface="+mj-ea"/>
                <a:ea typeface="+mj-ea"/>
              </a:endParaRPr>
            </a:p>
          </p:txBody>
        </p:sp>
        <p:sp>
          <p:nvSpPr>
            <p:cNvPr id="100" name="Text Box 50"/>
            <p:cNvSpPr txBox="1">
              <a:spLocks noChangeArrowheads="1"/>
            </p:cNvSpPr>
            <p:nvPr/>
          </p:nvSpPr>
          <p:spPr bwMode="auto">
            <a:xfrm>
              <a:off x="-49" y="2968"/>
              <a:ext cx="2043" cy="61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b="0" dirty="0">
                  <a:latin typeface="+mj-ea"/>
                  <a:ea typeface="+mj-ea"/>
                </a:rPr>
                <a:t>Initial PDF is represented </a:t>
              </a:r>
              <a:r>
                <a:rPr lang="en-US" altLang="ja-JP" sz="1400" b="0" dirty="0" smtClean="0">
                  <a:latin typeface="+mj-ea"/>
                  <a:ea typeface="+mj-ea"/>
                </a:rPr>
                <a:t>    by </a:t>
              </a:r>
              <a:r>
                <a:rPr lang="en-US" altLang="ja-JP" sz="1400" b="0" dirty="0">
                  <a:latin typeface="+mj-ea"/>
                  <a:ea typeface="+mj-ea"/>
                </a:rPr>
                <a:t>multiple initial conditions which are slightly different </a:t>
              </a:r>
              <a:r>
                <a:rPr lang="en-US" altLang="ja-JP" sz="1400" b="0" dirty="0" smtClean="0">
                  <a:latin typeface="+mj-ea"/>
                  <a:ea typeface="+mj-ea"/>
                </a:rPr>
                <a:t>  from </a:t>
              </a:r>
              <a:r>
                <a:rPr lang="en-US" altLang="ja-JP" sz="1400" b="0" dirty="0">
                  <a:latin typeface="+mj-ea"/>
                  <a:ea typeface="+mj-ea"/>
                </a:rPr>
                <a:t>analysis field.</a:t>
              </a:r>
            </a:p>
          </p:txBody>
        </p:sp>
        <p:sp>
          <p:nvSpPr>
            <p:cNvPr id="101" name="Text Box 51"/>
            <p:cNvSpPr txBox="1">
              <a:spLocks noChangeArrowheads="1"/>
            </p:cNvSpPr>
            <p:nvPr/>
          </p:nvSpPr>
          <p:spPr bwMode="auto">
            <a:xfrm>
              <a:off x="4252" y="2959"/>
              <a:ext cx="1508" cy="61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 b="0" dirty="0">
                  <a:latin typeface="+mj-ea"/>
                  <a:ea typeface="+mj-ea"/>
                </a:rPr>
                <a:t>Future PDF (range of </a:t>
              </a:r>
              <a:r>
                <a:rPr lang="en-US" altLang="ja-JP" sz="1400" b="0" dirty="0" smtClean="0">
                  <a:latin typeface="+mj-ea"/>
                  <a:ea typeface="+mj-ea"/>
                </a:rPr>
                <a:t>         forecast error) </a:t>
              </a:r>
              <a:r>
                <a:rPr lang="en-US" altLang="ja-JP" sz="1400" b="0" dirty="0">
                  <a:latin typeface="+mj-ea"/>
                  <a:ea typeface="+mj-ea"/>
                </a:rPr>
                <a:t>is </a:t>
              </a:r>
              <a:r>
                <a:rPr lang="en-US" altLang="ja-JP" sz="1400" b="0" dirty="0" smtClean="0">
                  <a:latin typeface="+mj-ea"/>
                  <a:ea typeface="+mj-ea"/>
                </a:rPr>
                <a:t>estimated from multiple forecast</a:t>
              </a:r>
              <a:endParaRPr lang="en-US" altLang="ja-JP" sz="1400" b="0" dirty="0">
                <a:latin typeface="+mj-ea"/>
                <a:ea typeface="+mj-ea"/>
              </a:endParaRPr>
            </a:p>
          </p:txBody>
        </p:sp>
        <p:sp>
          <p:nvSpPr>
            <p:cNvPr id="102" name="AutoShape 22"/>
            <p:cNvSpPr>
              <a:spLocks noChangeArrowheads="1"/>
            </p:cNvSpPr>
            <p:nvPr/>
          </p:nvSpPr>
          <p:spPr bwMode="auto">
            <a:xfrm>
              <a:off x="2472" y="709"/>
              <a:ext cx="952" cy="409"/>
            </a:xfrm>
            <a:prstGeom prst="wedgeRectCallout">
              <a:avLst>
                <a:gd name="adj1" fmla="val -57352"/>
                <a:gd name="adj2" fmla="val 262468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altLang="ja-JP" sz="1400" b="0" dirty="0">
                  <a:latin typeface="+mj-ea"/>
                  <a:ea typeface="+mj-ea"/>
                </a:rPr>
                <a:t>Forecast of </a:t>
              </a:r>
              <a:r>
                <a:rPr lang="en-US" altLang="ja-JP" sz="1400" b="0" dirty="0" smtClean="0">
                  <a:latin typeface="+mj-ea"/>
                  <a:ea typeface="+mj-ea"/>
                </a:rPr>
                <a:t>      Each </a:t>
              </a:r>
              <a:r>
                <a:rPr lang="en-US" altLang="ja-JP" sz="1400" b="0" dirty="0">
                  <a:latin typeface="+mj-ea"/>
                  <a:ea typeface="+mj-ea"/>
                </a:rPr>
                <a:t>Member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Trajectory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254030" y="1607399"/>
            <a:ext cx="860425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 eaLnBrk="0" hangingPunct="0">
              <a:buFontTx/>
              <a:buChar char="•"/>
              <a:tabLst>
                <a:tab pos="762000" algn="l"/>
                <a:tab pos="1439863" algn="l"/>
              </a:tabLst>
            </a:pPr>
            <a:r>
              <a:rPr lang="en-US" altLang="ja-JP" sz="2000" b="1" i="1" dirty="0">
                <a:solidFill>
                  <a:srgbClr val="FF0000"/>
                </a:solidFill>
                <a:latin typeface="Garamond" pitchFamily="18" charset="0"/>
                <a:ea typeface="HY울릉도M" pitchFamily="18" charset="-127"/>
              </a:rPr>
              <a:t>“Ensemble mean forecast”</a:t>
            </a:r>
            <a:r>
              <a:rPr lang="en-US" altLang="ja-JP" sz="2000" b="1" i="1" dirty="0">
                <a:latin typeface="Garamond" pitchFamily="18" charset="0"/>
                <a:ea typeface="HY울릉도M" pitchFamily="18" charset="-127"/>
              </a:rPr>
              <a:t> is average of all </a:t>
            </a:r>
            <a:r>
              <a:rPr lang="en-US" altLang="ja-JP" sz="2000" b="1" i="1" dirty="0" smtClean="0">
                <a:latin typeface="Garamond" pitchFamily="18" charset="0"/>
                <a:ea typeface="HY울릉도M" pitchFamily="18" charset="-127"/>
              </a:rPr>
              <a:t>ensemble forecasts</a:t>
            </a:r>
            <a:r>
              <a:rPr lang="en-US" altLang="ja-JP" sz="2000" b="1" i="1" dirty="0">
                <a:latin typeface="Garamond" pitchFamily="18" charset="0"/>
                <a:ea typeface="HY울릉도M" pitchFamily="18" charset="-127"/>
              </a:rPr>
              <a:t>. </a:t>
            </a:r>
            <a:r>
              <a:rPr lang="en-US" altLang="ja-JP" sz="2000" b="1" i="1" dirty="0" smtClean="0">
                <a:latin typeface="Garamond" pitchFamily="18" charset="0"/>
                <a:ea typeface="HY울릉도M" pitchFamily="18" charset="-127"/>
              </a:rPr>
              <a:t>                    It </a:t>
            </a:r>
            <a:r>
              <a:rPr lang="en-US" altLang="ja-JP" sz="2000" b="1" i="1" dirty="0">
                <a:latin typeface="Garamond" pitchFamily="18" charset="0"/>
                <a:ea typeface="HY울릉도M" pitchFamily="18" charset="-127"/>
              </a:rPr>
              <a:t>is approximately equal to the </a:t>
            </a:r>
            <a:r>
              <a:rPr lang="en-US" altLang="ja-JP" sz="2000" b="1" i="1" dirty="0" smtClean="0">
                <a:latin typeface="Garamond" pitchFamily="18" charset="0"/>
                <a:ea typeface="HY울릉도M" pitchFamily="18" charset="-127"/>
              </a:rPr>
              <a:t>central </a:t>
            </a:r>
            <a:r>
              <a:rPr lang="en-US" altLang="ja-JP" sz="2000" b="1" i="1" dirty="0">
                <a:latin typeface="Garamond" pitchFamily="18" charset="0"/>
                <a:ea typeface="HY울릉도M" pitchFamily="18" charset="-127"/>
              </a:rPr>
              <a:t>value </a:t>
            </a:r>
            <a:r>
              <a:rPr lang="en-US" altLang="ja-JP" sz="2000" b="1" i="1" dirty="0" smtClean="0">
                <a:latin typeface="Garamond" pitchFamily="18" charset="0"/>
                <a:ea typeface="HY울릉도M" pitchFamily="18" charset="-127"/>
              </a:rPr>
              <a:t>of forecast </a:t>
            </a:r>
            <a:r>
              <a:rPr lang="en-US" altLang="ja-JP" sz="2000" b="1" i="1" dirty="0">
                <a:latin typeface="Garamond" pitchFamily="18" charset="0"/>
                <a:ea typeface="HY울릉도M" pitchFamily="18" charset="-127"/>
              </a:rPr>
              <a:t>PDF.</a:t>
            </a:r>
          </a:p>
          <a:p>
            <a:pPr marL="176213" indent="-176213" eaLnBrk="0" hangingPunct="0">
              <a:buFontTx/>
              <a:buChar char="•"/>
              <a:tabLst>
                <a:tab pos="762000" algn="l"/>
                <a:tab pos="1439863" algn="l"/>
              </a:tabLst>
            </a:pPr>
            <a:endParaRPr lang="en-US" altLang="ja-JP" sz="1000" b="1" i="1" dirty="0">
              <a:solidFill>
                <a:srgbClr val="0000CC"/>
              </a:solidFill>
              <a:latin typeface="Garamond" pitchFamily="18" charset="0"/>
              <a:ea typeface="HY울릉도M" pitchFamily="18" charset="-127"/>
            </a:endParaRPr>
          </a:p>
          <a:p>
            <a:pPr marL="176213" indent="-176213" eaLnBrk="0" hangingPunct="0">
              <a:buFontTx/>
              <a:buChar char="•"/>
              <a:tabLst>
                <a:tab pos="762000" algn="l"/>
                <a:tab pos="1439863" algn="l"/>
              </a:tabLst>
            </a:pPr>
            <a:r>
              <a:rPr lang="en-US" altLang="ja-JP" sz="2000" b="1" dirty="0">
                <a:latin typeface="Garamond" pitchFamily="18" charset="0"/>
                <a:ea typeface="HY울릉도M" pitchFamily="18" charset="-127"/>
              </a:rPr>
              <a:t>Statistically, ensemble mean error, which is defined as the </a:t>
            </a:r>
            <a:r>
              <a:rPr lang="en-US" altLang="ja-JP" sz="2000" b="1" dirty="0" smtClean="0">
                <a:latin typeface="Garamond" pitchFamily="18" charset="0"/>
                <a:ea typeface="HY울릉도M" pitchFamily="18" charset="-127"/>
              </a:rPr>
              <a:t>mean </a:t>
            </a:r>
            <a:r>
              <a:rPr lang="en-US" altLang="ja-JP" sz="2000" b="1" dirty="0">
                <a:latin typeface="Garamond" pitchFamily="18" charset="0"/>
                <a:ea typeface="HY울릉도M" pitchFamily="18" charset="-127"/>
              </a:rPr>
              <a:t>square </a:t>
            </a:r>
            <a:r>
              <a:rPr lang="en-US" altLang="ja-JP" sz="2000" b="1" dirty="0" smtClean="0">
                <a:latin typeface="Garamond" pitchFamily="18" charset="0"/>
                <a:ea typeface="HY울릉도M" pitchFamily="18" charset="-127"/>
              </a:rPr>
              <a:t>       distance between </a:t>
            </a:r>
            <a:r>
              <a:rPr lang="en-US" altLang="ja-JP" sz="2000" b="1" dirty="0">
                <a:latin typeface="Garamond" pitchFamily="18" charset="0"/>
                <a:ea typeface="HY울릉도M" pitchFamily="18" charset="-127"/>
              </a:rPr>
              <a:t>ensemble mean forecast and analysis, is almost half of </a:t>
            </a:r>
            <a:r>
              <a:rPr lang="en-US" altLang="ja-JP" sz="2000" b="1" dirty="0" smtClean="0">
                <a:latin typeface="Garamond" pitchFamily="18" charset="0"/>
                <a:ea typeface="HY울릉도M" pitchFamily="18" charset="-127"/>
              </a:rPr>
              <a:t>    deterministic forecast</a:t>
            </a:r>
            <a:r>
              <a:rPr lang="en-US" altLang="ja-JP" sz="2000" b="1" dirty="0" smtClean="0">
                <a:latin typeface="Garamond" pitchFamily="18" charset="0"/>
                <a:ea typeface="굴림" pitchFamily="50" charset="-127"/>
              </a:rPr>
              <a:t>’</a:t>
            </a:r>
            <a:r>
              <a:rPr lang="en-US" altLang="ja-JP" sz="2000" b="1" dirty="0" smtClean="0">
                <a:latin typeface="Garamond" pitchFamily="18" charset="0"/>
                <a:ea typeface="HY울릉도M" pitchFamily="18" charset="-127"/>
              </a:rPr>
              <a:t>s </a:t>
            </a:r>
            <a:r>
              <a:rPr lang="en-US" altLang="ja-JP" sz="2000" b="1" dirty="0">
                <a:latin typeface="Garamond" pitchFamily="18" charset="0"/>
                <a:ea typeface="HY울릉도M" pitchFamily="18" charset="-127"/>
              </a:rPr>
              <a:t>error.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1747811" y="3976704"/>
            <a:ext cx="5000625" cy="1809750"/>
            <a:chOff x="1285" y="2908"/>
            <a:chExt cx="3150" cy="1140"/>
          </a:xfrm>
        </p:grpSpPr>
        <p:sp>
          <p:nvSpPr>
            <p:cNvPr id="58" name="Oval 20"/>
            <p:cNvSpPr>
              <a:spLocks noChangeArrowheads="1"/>
            </p:cNvSpPr>
            <p:nvPr/>
          </p:nvSpPr>
          <p:spPr bwMode="auto">
            <a:xfrm>
              <a:off x="2070" y="3217"/>
              <a:ext cx="360" cy="745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59" name="Oval 21"/>
            <p:cNvSpPr>
              <a:spLocks noChangeArrowheads="1"/>
            </p:cNvSpPr>
            <p:nvPr/>
          </p:nvSpPr>
          <p:spPr bwMode="auto">
            <a:xfrm>
              <a:off x="2135" y="3294"/>
              <a:ext cx="229" cy="437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0" name="Oval 22"/>
            <p:cNvSpPr>
              <a:spLocks noChangeArrowheads="1"/>
            </p:cNvSpPr>
            <p:nvPr/>
          </p:nvSpPr>
          <p:spPr bwMode="auto">
            <a:xfrm>
              <a:off x="2201" y="3487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263" y="3560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2" name="Oval 40"/>
            <p:cNvSpPr>
              <a:spLocks noChangeArrowheads="1"/>
            </p:cNvSpPr>
            <p:nvPr/>
          </p:nvSpPr>
          <p:spPr bwMode="auto">
            <a:xfrm>
              <a:off x="3623" y="3682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3" name="Oval 41"/>
            <p:cNvSpPr>
              <a:spLocks noChangeArrowheads="1"/>
            </p:cNvSpPr>
            <p:nvPr/>
          </p:nvSpPr>
          <p:spPr bwMode="auto">
            <a:xfrm>
              <a:off x="3746" y="3584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4" name="Oval 51"/>
            <p:cNvSpPr>
              <a:spLocks noChangeArrowheads="1"/>
            </p:cNvSpPr>
            <p:nvPr/>
          </p:nvSpPr>
          <p:spPr bwMode="auto">
            <a:xfrm>
              <a:off x="2232" y="3426"/>
              <a:ext cx="61" cy="24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5" name="Oval 14"/>
            <p:cNvSpPr>
              <a:spLocks noChangeArrowheads="1"/>
            </p:cNvSpPr>
            <p:nvPr/>
          </p:nvSpPr>
          <p:spPr bwMode="auto">
            <a:xfrm>
              <a:off x="1285" y="3320"/>
              <a:ext cx="327" cy="360"/>
            </a:xfrm>
            <a:prstGeom prst="ellipse">
              <a:avLst/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6" name="Oval 15"/>
            <p:cNvSpPr>
              <a:spLocks noChangeArrowheads="1"/>
            </p:cNvSpPr>
            <p:nvPr/>
          </p:nvSpPr>
          <p:spPr bwMode="auto">
            <a:xfrm>
              <a:off x="1351" y="3345"/>
              <a:ext cx="246" cy="257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V="1">
              <a:off x="1416" y="3236"/>
              <a:ext cx="847" cy="18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8" name="Line 24"/>
            <p:cNvSpPr>
              <a:spLocks noChangeShapeType="1"/>
            </p:cNvSpPr>
            <p:nvPr/>
          </p:nvSpPr>
          <p:spPr bwMode="auto">
            <a:xfrm flipV="1">
              <a:off x="1552" y="3430"/>
              <a:ext cx="803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9" name="Line 25"/>
            <p:cNvSpPr>
              <a:spLocks noChangeShapeType="1"/>
            </p:cNvSpPr>
            <p:nvPr/>
          </p:nvSpPr>
          <p:spPr bwMode="auto">
            <a:xfrm>
              <a:off x="1416" y="3525"/>
              <a:ext cx="817" cy="7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0" name="Line 26"/>
            <p:cNvSpPr>
              <a:spLocks noChangeShapeType="1"/>
            </p:cNvSpPr>
            <p:nvPr/>
          </p:nvSpPr>
          <p:spPr bwMode="auto">
            <a:xfrm>
              <a:off x="1514" y="3551"/>
              <a:ext cx="817" cy="129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1" name="Line 27"/>
            <p:cNvSpPr>
              <a:spLocks noChangeShapeType="1"/>
            </p:cNvSpPr>
            <p:nvPr/>
          </p:nvSpPr>
          <p:spPr bwMode="auto">
            <a:xfrm>
              <a:off x="1460" y="3673"/>
              <a:ext cx="812" cy="261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prstDash val="sysDot"/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auto">
            <a:xfrm>
              <a:off x="3341" y="3093"/>
              <a:ext cx="1025" cy="874"/>
            </a:xfrm>
            <a:custGeom>
              <a:avLst/>
              <a:gdLst/>
              <a:ahLst/>
              <a:cxnLst>
                <a:cxn ang="0">
                  <a:pos x="872" y="520"/>
                </a:cxn>
                <a:cxn ang="0">
                  <a:pos x="824" y="280"/>
                </a:cxn>
                <a:cxn ang="0">
                  <a:pos x="824" y="40"/>
                </a:cxn>
                <a:cxn ang="0">
                  <a:pos x="1112" y="40"/>
                </a:cxn>
                <a:cxn ang="0">
                  <a:pos x="1304" y="136"/>
                </a:cxn>
                <a:cxn ang="0">
                  <a:pos x="1448" y="328"/>
                </a:cxn>
                <a:cxn ang="0">
                  <a:pos x="1496" y="712"/>
                </a:cxn>
                <a:cxn ang="0">
                  <a:pos x="1400" y="1144"/>
                </a:cxn>
                <a:cxn ang="0">
                  <a:pos x="1112" y="1528"/>
                </a:cxn>
                <a:cxn ang="0">
                  <a:pos x="536" y="1576"/>
                </a:cxn>
                <a:cxn ang="0">
                  <a:pos x="56" y="1192"/>
                </a:cxn>
                <a:cxn ang="0">
                  <a:pos x="200" y="712"/>
                </a:cxn>
                <a:cxn ang="0">
                  <a:pos x="776" y="712"/>
                </a:cxn>
                <a:cxn ang="0">
                  <a:pos x="872" y="520"/>
                </a:cxn>
              </a:cxnLst>
              <a:rect l="0" t="0" r="r" b="b"/>
              <a:pathLst>
                <a:path w="1504" h="1632">
                  <a:moveTo>
                    <a:pt x="872" y="520"/>
                  </a:moveTo>
                  <a:cubicBezTo>
                    <a:pt x="880" y="448"/>
                    <a:pt x="832" y="360"/>
                    <a:pt x="824" y="280"/>
                  </a:cubicBezTo>
                  <a:cubicBezTo>
                    <a:pt x="816" y="200"/>
                    <a:pt x="776" y="80"/>
                    <a:pt x="824" y="40"/>
                  </a:cubicBezTo>
                  <a:cubicBezTo>
                    <a:pt x="872" y="0"/>
                    <a:pt x="1032" y="24"/>
                    <a:pt x="1112" y="40"/>
                  </a:cubicBezTo>
                  <a:cubicBezTo>
                    <a:pt x="1192" y="56"/>
                    <a:pt x="1248" y="88"/>
                    <a:pt x="1304" y="136"/>
                  </a:cubicBezTo>
                  <a:cubicBezTo>
                    <a:pt x="1360" y="184"/>
                    <a:pt x="1416" y="232"/>
                    <a:pt x="1448" y="328"/>
                  </a:cubicBezTo>
                  <a:cubicBezTo>
                    <a:pt x="1480" y="424"/>
                    <a:pt x="1504" y="576"/>
                    <a:pt x="1496" y="712"/>
                  </a:cubicBezTo>
                  <a:cubicBezTo>
                    <a:pt x="1488" y="848"/>
                    <a:pt x="1464" y="1008"/>
                    <a:pt x="1400" y="1144"/>
                  </a:cubicBezTo>
                  <a:cubicBezTo>
                    <a:pt x="1336" y="1280"/>
                    <a:pt x="1256" y="1456"/>
                    <a:pt x="1112" y="1528"/>
                  </a:cubicBezTo>
                  <a:cubicBezTo>
                    <a:pt x="968" y="1600"/>
                    <a:pt x="712" y="1632"/>
                    <a:pt x="536" y="1576"/>
                  </a:cubicBezTo>
                  <a:cubicBezTo>
                    <a:pt x="360" y="1520"/>
                    <a:pt x="112" y="1336"/>
                    <a:pt x="56" y="1192"/>
                  </a:cubicBezTo>
                  <a:cubicBezTo>
                    <a:pt x="0" y="1048"/>
                    <a:pt x="80" y="792"/>
                    <a:pt x="200" y="712"/>
                  </a:cubicBezTo>
                  <a:cubicBezTo>
                    <a:pt x="320" y="632"/>
                    <a:pt x="664" y="744"/>
                    <a:pt x="776" y="712"/>
                  </a:cubicBezTo>
                  <a:cubicBezTo>
                    <a:pt x="888" y="680"/>
                    <a:pt x="864" y="592"/>
                    <a:pt x="872" y="520"/>
                  </a:cubicBezTo>
                  <a:close/>
                </a:path>
              </a:pathLst>
            </a:custGeom>
            <a:solidFill>
              <a:srgbClr val="C0C0C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3" name="Freeform 35"/>
            <p:cNvSpPr>
              <a:spLocks/>
            </p:cNvSpPr>
            <p:nvPr/>
          </p:nvSpPr>
          <p:spPr bwMode="auto">
            <a:xfrm>
              <a:off x="3543" y="3525"/>
              <a:ext cx="768" cy="343"/>
            </a:xfrm>
            <a:custGeom>
              <a:avLst/>
              <a:gdLst/>
              <a:ahLst/>
              <a:cxnLst>
                <a:cxn ang="0">
                  <a:pos x="288" y="624"/>
                </a:cxn>
                <a:cxn ang="0">
                  <a:pos x="96" y="528"/>
                </a:cxn>
                <a:cxn ang="0">
                  <a:pos x="48" y="192"/>
                </a:cxn>
                <a:cxn ang="0">
                  <a:pos x="384" y="96"/>
                </a:cxn>
                <a:cxn ang="0">
                  <a:pos x="624" y="96"/>
                </a:cxn>
                <a:cxn ang="0">
                  <a:pos x="912" y="0"/>
                </a:cxn>
                <a:cxn ang="0">
                  <a:pos x="1104" y="96"/>
                </a:cxn>
                <a:cxn ang="0">
                  <a:pos x="1056" y="432"/>
                </a:cxn>
                <a:cxn ang="0">
                  <a:pos x="912" y="576"/>
                </a:cxn>
                <a:cxn ang="0">
                  <a:pos x="720" y="624"/>
                </a:cxn>
                <a:cxn ang="0">
                  <a:pos x="576" y="624"/>
                </a:cxn>
                <a:cxn ang="0">
                  <a:pos x="288" y="624"/>
                </a:cxn>
              </a:cxnLst>
              <a:rect l="0" t="0" r="r" b="b"/>
              <a:pathLst>
                <a:path w="1128" h="640">
                  <a:moveTo>
                    <a:pt x="288" y="624"/>
                  </a:moveTo>
                  <a:cubicBezTo>
                    <a:pt x="208" y="608"/>
                    <a:pt x="136" y="600"/>
                    <a:pt x="96" y="528"/>
                  </a:cubicBezTo>
                  <a:cubicBezTo>
                    <a:pt x="56" y="456"/>
                    <a:pt x="0" y="264"/>
                    <a:pt x="48" y="192"/>
                  </a:cubicBezTo>
                  <a:cubicBezTo>
                    <a:pt x="96" y="120"/>
                    <a:pt x="288" y="112"/>
                    <a:pt x="384" y="96"/>
                  </a:cubicBezTo>
                  <a:cubicBezTo>
                    <a:pt x="480" y="80"/>
                    <a:pt x="536" y="112"/>
                    <a:pt x="624" y="96"/>
                  </a:cubicBezTo>
                  <a:cubicBezTo>
                    <a:pt x="712" y="80"/>
                    <a:pt x="832" y="0"/>
                    <a:pt x="912" y="0"/>
                  </a:cubicBezTo>
                  <a:cubicBezTo>
                    <a:pt x="992" y="0"/>
                    <a:pt x="1080" y="24"/>
                    <a:pt x="1104" y="96"/>
                  </a:cubicBezTo>
                  <a:cubicBezTo>
                    <a:pt x="1128" y="168"/>
                    <a:pt x="1088" y="352"/>
                    <a:pt x="1056" y="432"/>
                  </a:cubicBezTo>
                  <a:cubicBezTo>
                    <a:pt x="1024" y="512"/>
                    <a:pt x="968" y="544"/>
                    <a:pt x="912" y="576"/>
                  </a:cubicBezTo>
                  <a:cubicBezTo>
                    <a:pt x="856" y="608"/>
                    <a:pt x="776" y="616"/>
                    <a:pt x="720" y="624"/>
                  </a:cubicBezTo>
                  <a:cubicBezTo>
                    <a:pt x="664" y="632"/>
                    <a:pt x="648" y="624"/>
                    <a:pt x="576" y="624"/>
                  </a:cubicBezTo>
                  <a:cubicBezTo>
                    <a:pt x="504" y="624"/>
                    <a:pt x="368" y="640"/>
                    <a:pt x="288" y="624"/>
                  </a:cubicBez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4" name="Oval 37"/>
            <p:cNvSpPr>
              <a:spLocks noChangeArrowheads="1"/>
            </p:cNvSpPr>
            <p:nvPr/>
          </p:nvSpPr>
          <p:spPr bwMode="auto">
            <a:xfrm>
              <a:off x="3931" y="3026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5" name="Oval 38"/>
            <p:cNvSpPr>
              <a:spLocks noChangeArrowheads="1"/>
            </p:cNvSpPr>
            <p:nvPr/>
          </p:nvSpPr>
          <p:spPr bwMode="auto">
            <a:xfrm>
              <a:off x="4271" y="3244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6" name="Freeform 42"/>
            <p:cNvSpPr>
              <a:spLocks/>
            </p:cNvSpPr>
            <p:nvPr/>
          </p:nvSpPr>
          <p:spPr bwMode="auto">
            <a:xfrm>
              <a:off x="2333" y="3281"/>
              <a:ext cx="1962" cy="180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576" y="168"/>
                </a:cxn>
                <a:cxn ang="0">
                  <a:pos x="1584" y="24"/>
                </a:cxn>
                <a:cxn ang="0">
                  <a:pos x="2448" y="312"/>
                </a:cxn>
                <a:cxn ang="0">
                  <a:pos x="2880" y="168"/>
                </a:cxn>
              </a:cxnLst>
              <a:rect l="0" t="0" r="r" b="b"/>
              <a:pathLst>
                <a:path w="2880" h="336">
                  <a:moveTo>
                    <a:pt x="0" y="264"/>
                  </a:moveTo>
                  <a:cubicBezTo>
                    <a:pt x="156" y="236"/>
                    <a:pt x="312" y="208"/>
                    <a:pt x="576" y="168"/>
                  </a:cubicBezTo>
                  <a:cubicBezTo>
                    <a:pt x="840" y="128"/>
                    <a:pt x="1272" y="0"/>
                    <a:pt x="1584" y="24"/>
                  </a:cubicBezTo>
                  <a:cubicBezTo>
                    <a:pt x="1896" y="48"/>
                    <a:pt x="2232" y="288"/>
                    <a:pt x="2448" y="312"/>
                  </a:cubicBezTo>
                  <a:cubicBezTo>
                    <a:pt x="2664" y="336"/>
                    <a:pt x="2772" y="252"/>
                    <a:pt x="2880" y="168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7" name="Freeform 43"/>
            <p:cNvSpPr>
              <a:spLocks/>
            </p:cNvSpPr>
            <p:nvPr/>
          </p:nvSpPr>
          <p:spPr bwMode="auto">
            <a:xfrm>
              <a:off x="2235" y="2977"/>
              <a:ext cx="1700" cy="265"/>
            </a:xfrm>
            <a:custGeom>
              <a:avLst/>
              <a:gdLst/>
              <a:ahLst/>
              <a:cxnLst>
                <a:cxn ang="0">
                  <a:pos x="0" y="496"/>
                </a:cxn>
                <a:cxn ang="0">
                  <a:pos x="288" y="448"/>
                </a:cxn>
                <a:cxn ang="0">
                  <a:pos x="768" y="256"/>
                </a:cxn>
                <a:cxn ang="0">
                  <a:pos x="1392" y="16"/>
                </a:cxn>
                <a:cxn ang="0">
                  <a:pos x="1776" y="160"/>
                </a:cxn>
                <a:cxn ang="0">
                  <a:pos x="2064" y="304"/>
                </a:cxn>
                <a:cxn ang="0">
                  <a:pos x="2496" y="304"/>
                </a:cxn>
              </a:cxnLst>
              <a:rect l="0" t="0" r="r" b="b"/>
              <a:pathLst>
                <a:path w="2496" h="496">
                  <a:moveTo>
                    <a:pt x="0" y="496"/>
                  </a:moveTo>
                  <a:cubicBezTo>
                    <a:pt x="80" y="492"/>
                    <a:pt x="160" y="488"/>
                    <a:pt x="288" y="448"/>
                  </a:cubicBezTo>
                  <a:cubicBezTo>
                    <a:pt x="416" y="408"/>
                    <a:pt x="584" y="328"/>
                    <a:pt x="768" y="256"/>
                  </a:cubicBezTo>
                  <a:cubicBezTo>
                    <a:pt x="952" y="184"/>
                    <a:pt x="1224" y="32"/>
                    <a:pt x="1392" y="16"/>
                  </a:cubicBezTo>
                  <a:cubicBezTo>
                    <a:pt x="1560" y="0"/>
                    <a:pt x="1664" y="112"/>
                    <a:pt x="1776" y="160"/>
                  </a:cubicBezTo>
                  <a:cubicBezTo>
                    <a:pt x="1888" y="208"/>
                    <a:pt x="1944" y="280"/>
                    <a:pt x="2064" y="304"/>
                  </a:cubicBezTo>
                  <a:cubicBezTo>
                    <a:pt x="2184" y="328"/>
                    <a:pt x="2340" y="316"/>
                    <a:pt x="2496" y="304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8" name="Freeform 44"/>
            <p:cNvSpPr>
              <a:spLocks/>
            </p:cNvSpPr>
            <p:nvPr/>
          </p:nvSpPr>
          <p:spPr bwMode="auto">
            <a:xfrm>
              <a:off x="2203" y="3474"/>
              <a:ext cx="1569" cy="231"/>
            </a:xfrm>
            <a:custGeom>
              <a:avLst/>
              <a:gdLst/>
              <a:ahLst/>
              <a:cxnLst>
                <a:cxn ang="0">
                  <a:pos x="0" y="224"/>
                </a:cxn>
                <a:cxn ang="0">
                  <a:pos x="384" y="272"/>
                </a:cxn>
                <a:cxn ang="0">
                  <a:pos x="912" y="176"/>
                </a:cxn>
                <a:cxn ang="0">
                  <a:pos x="1680" y="32"/>
                </a:cxn>
                <a:cxn ang="0">
                  <a:pos x="2448" y="368"/>
                </a:cxn>
              </a:cxnLst>
              <a:rect l="0" t="0" r="r" b="b"/>
              <a:pathLst>
                <a:path w="2448" h="368">
                  <a:moveTo>
                    <a:pt x="0" y="224"/>
                  </a:moveTo>
                  <a:cubicBezTo>
                    <a:pt x="116" y="252"/>
                    <a:pt x="232" y="280"/>
                    <a:pt x="384" y="272"/>
                  </a:cubicBezTo>
                  <a:cubicBezTo>
                    <a:pt x="536" y="264"/>
                    <a:pt x="696" y="216"/>
                    <a:pt x="912" y="176"/>
                  </a:cubicBezTo>
                  <a:cubicBezTo>
                    <a:pt x="1128" y="136"/>
                    <a:pt x="1424" y="0"/>
                    <a:pt x="1680" y="32"/>
                  </a:cubicBezTo>
                  <a:cubicBezTo>
                    <a:pt x="1936" y="64"/>
                    <a:pt x="2192" y="216"/>
                    <a:pt x="2448" y="368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9" name="Freeform 45"/>
            <p:cNvSpPr>
              <a:spLocks/>
            </p:cNvSpPr>
            <p:nvPr/>
          </p:nvSpPr>
          <p:spPr bwMode="auto">
            <a:xfrm>
              <a:off x="2301" y="3647"/>
              <a:ext cx="1896" cy="146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384" y="156"/>
                </a:cxn>
                <a:cxn ang="0">
                  <a:pos x="720" y="204"/>
                </a:cxn>
                <a:cxn ang="0">
                  <a:pos x="1248" y="156"/>
                </a:cxn>
                <a:cxn ang="0">
                  <a:pos x="1680" y="12"/>
                </a:cxn>
                <a:cxn ang="0">
                  <a:pos x="2214" y="231"/>
                </a:cxn>
                <a:cxn ang="0">
                  <a:pos x="2784" y="252"/>
                </a:cxn>
              </a:cxnLst>
              <a:rect l="0" t="0" r="r" b="b"/>
              <a:pathLst>
                <a:path w="2784" h="271">
                  <a:moveTo>
                    <a:pt x="0" y="60"/>
                  </a:moveTo>
                  <a:cubicBezTo>
                    <a:pt x="132" y="96"/>
                    <a:pt x="264" y="132"/>
                    <a:pt x="384" y="156"/>
                  </a:cubicBezTo>
                  <a:cubicBezTo>
                    <a:pt x="504" y="180"/>
                    <a:pt x="576" y="204"/>
                    <a:pt x="720" y="204"/>
                  </a:cubicBezTo>
                  <a:cubicBezTo>
                    <a:pt x="864" y="204"/>
                    <a:pt x="1088" y="188"/>
                    <a:pt x="1248" y="156"/>
                  </a:cubicBezTo>
                  <a:cubicBezTo>
                    <a:pt x="1408" y="124"/>
                    <a:pt x="1519" y="0"/>
                    <a:pt x="1680" y="12"/>
                  </a:cubicBezTo>
                  <a:cubicBezTo>
                    <a:pt x="1841" y="24"/>
                    <a:pt x="2030" y="191"/>
                    <a:pt x="2214" y="231"/>
                  </a:cubicBezTo>
                  <a:cubicBezTo>
                    <a:pt x="2398" y="271"/>
                    <a:pt x="2665" y="248"/>
                    <a:pt x="2784" y="252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0" name="Oval 47"/>
            <p:cNvSpPr>
              <a:spLocks noChangeArrowheads="1"/>
            </p:cNvSpPr>
            <p:nvPr/>
          </p:nvSpPr>
          <p:spPr bwMode="auto">
            <a:xfrm>
              <a:off x="3051" y="2908"/>
              <a:ext cx="1340" cy="1131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1" name="Freeform 46"/>
            <p:cNvSpPr>
              <a:spLocks/>
            </p:cNvSpPr>
            <p:nvPr/>
          </p:nvSpPr>
          <p:spPr bwMode="auto">
            <a:xfrm>
              <a:off x="2268" y="3808"/>
              <a:ext cx="1373" cy="240"/>
            </a:xfrm>
            <a:custGeom>
              <a:avLst/>
              <a:gdLst/>
              <a:ahLst/>
              <a:cxnLst>
                <a:cxn ang="0">
                  <a:pos x="0" y="240"/>
                </a:cxn>
                <a:cxn ang="0">
                  <a:pos x="528" y="384"/>
                </a:cxn>
                <a:cxn ang="0">
                  <a:pos x="1248" y="384"/>
                </a:cxn>
                <a:cxn ang="0">
                  <a:pos x="2016" y="0"/>
                </a:cxn>
              </a:cxnLst>
              <a:rect l="0" t="0" r="r" b="b"/>
              <a:pathLst>
                <a:path w="2016" h="448">
                  <a:moveTo>
                    <a:pt x="0" y="240"/>
                  </a:moveTo>
                  <a:cubicBezTo>
                    <a:pt x="160" y="300"/>
                    <a:pt x="320" y="360"/>
                    <a:pt x="528" y="384"/>
                  </a:cubicBezTo>
                  <a:cubicBezTo>
                    <a:pt x="736" y="408"/>
                    <a:pt x="1000" y="448"/>
                    <a:pt x="1248" y="384"/>
                  </a:cubicBezTo>
                  <a:cubicBezTo>
                    <a:pt x="1496" y="320"/>
                    <a:pt x="1756" y="160"/>
                    <a:pt x="2016" y="0"/>
                  </a:cubicBezTo>
                </a:path>
              </a:pathLst>
            </a:custGeom>
            <a:noFill/>
            <a:ln w="34925" cap="flat">
              <a:solidFill>
                <a:schemeClr val="tx1"/>
              </a:solidFill>
              <a:prstDash val="sysDot"/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2" name="Oval 50"/>
            <p:cNvSpPr>
              <a:spLocks noChangeArrowheads="1"/>
            </p:cNvSpPr>
            <p:nvPr/>
          </p:nvSpPr>
          <p:spPr bwMode="auto">
            <a:xfrm>
              <a:off x="4086" y="3499"/>
              <a:ext cx="62" cy="24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1481" y="3474"/>
              <a:ext cx="791" cy="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61" y="158"/>
                </a:cxn>
              </a:cxnLst>
              <a:rect l="0" t="0" r="r" b="b"/>
              <a:pathLst>
                <a:path w="1161" h="158">
                  <a:moveTo>
                    <a:pt x="0" y="0"/>
                  </a:moveTo>
                  <a:lnTo>
                    <a:pt x="1161" y="158"/>
                  </a:ln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4" name="Freeform 53"/>
            <p:cNvSpPr>
              <a:spLocks/>
            </p:cNvSpPr>
            <p:nvPr/>
          </p:nvSpPr>
          <p:spPr bwMode="auto">
            <a:xfrm>
              <a:off x="2258" y="3394"/>
              <a:ext cx="1868" cy="221"/>
            </a:xfrm>
            <a:custGeom>
              <a:avLst/>
              <a:gdLst/>
              <a:ahLst/>
              <a:cxnLst>
                <a:cxn ang="0">
                  <a:pos x="0" y="293"/>
                </a:cxn>
                <a:cxn ang="0">
                  <a:pos x="844" y="94"/>
                </a:cxn>
                <a:cxn ang="0">
                  <a:pos x="1310" y="53"/>
                </a:cxn>
                <a:cxn ang="0">
                  <a:pos x="2743" y="413"/>
                </a:cxn>
              </a:cxnLst>
              <a:rect l="0" t="0" r="r" b="b"/>
              <a:pathLst>
                <a:path w="2743" h="413">
                  <a:moveTo>
                    <a:pt x="0" y="293"/>
                  </a:moveTo>
                  <a:cubicBezTo>
                    <a:pt x="139" y="260"/>
                    <a:pt x="626" y="134"/>
                    <a:pt x="844" y="94"/>
                  </a:cubicBezTo>
                  <a:cubicBezTo>
                    <a:pt x="1062" y="54"/>
                    <a:pt x="994" y="0"/>
                    <a:pt x="1310" y="53"/>
                  </a:cubicBezTo>
                  <a:cubicBezTo>
                    <a:pt x="1626" y="106"/>
                    <a:pt x="2445" y="338"/>
                    <a:pt x="2743" y="413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5" name="Oval 54"/>
            <p:cNvSpPr>
              <a:spLocks noChangeArrowheads="1"/>
            </p:cNvSpPr>
            <p:nvPr/>
          </p:nvSpPr>
          <p:spPr bwMode="auto">
            <a:xfrm>
              <a:off x="1429" y="3355"/>
              <a:ext cx="61" cy="24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6" name="AutoShape 56"/>
            <p:cNvSpPr>
              <a:spLocks noChangeArrowheads="1"/>
            </p:cNvSpPr>
            <p:nvPr/>
          </p:nvSpPr>
          <p:spPr bwMode="auto">
            <a:xfrm>
              <a:off x="3905" y="3501"/>
              <a:ext cx="65" cy="52"/>
            </a:xfrm>
            <a:prstGeom prst="flowChartConnector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7" name="Oval 30"/>
            <p:cNvSpPr>
              <a:spLocks noChangeArrowheads="1"/>
            </p:cNvSpPr>
            <p:nvPr/>
          </p:nvSpPr>
          <p:spPr bwMode="auto">
            <a:xfrm>
              <a:off x="2232" y="3123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8" name="Oval 31"/>
            <p:cNvSpPr>
              <a:spLocks noChangeArrowheads="1"/>
            </p:cNvSpPr>
            <p:nvPr/>
          </p:nvSpPr>
          <p:spPr bwMode="auto">
            <a:xfrm>
              <a:off x="2325" y="3294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9" name="Oval 33"/>
            <p:cNvSpPr>
              <a:spLocks noChangeArrowheads="1"/>
            </p:cNvSpPr>
            <p:nvPr/>
          </p:nvSpPr>
          <p:spPr bwMode="auto">
            <a:xfrm>
              <a:off x="2263" y="3803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90" name="Oval 39"/>
            <p:cNvSpPr>
              <a:spLocks noChangeArrowheads="1"/>
            </p:cNvSpPr>
            <p:nvPr/>
          </p:nvSpPr>
          <p:spPr bwMode="auto">
            <a:xfrm>
              <a:off x="4179" y="3658"/>
              <a:ext cx="164" cy="245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ko-KR" altLang="en-US" sz="120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91" name="AutoShape 48"/>
          <p:cNvSpPr>
            <a:spLocks noChangeArrowheads="1"/>
          </p:cNvSpPr>
          <p:nvPr/>
        </p:nvSpPr>
        <p:spPr bwMode="auto">
          <a:xfrm>
            <a:off x="679423" y="4157679"/>
            <a:ext cx="1247775" cy="287338"/>
          </a:xfrm>
          <a:prstGeom prst="wedgeRectCallout">
            <a:avLst>
              <a:gd name="adj1" fmla="val 56870"/>
              <a:gd name="adj2" fmla="val 19475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5000"/>
              </a:lnSpc>
            </a:pPr>
            <a:r>
              <a:rPr lang="en-US" altLang="ja-JP" sz="1200" b="0">
                <a:latin typeface="HY울릉도M" pitchFamily="18" charset="-127"/>
                <a:ea typeface="HY울릉도M" pitchFamily="18" charset="-127"/>
              </a:rPr>
              <a:t>Analysis Field</a:t>
            </a:r>
          </a:p>
        </p:txBody>
      </p:sp>
      <p:sp>
        <p:nvSpPr>
          <p:cNvPr id="92" name="AutoShape 55"/>
          <p:cNvSpPr>
            <a:spLocks noChangeArrowheads="1"/>
          </p:cNvSpPr>
          <p:nvPr/>
        </p:nvSpPr>
        <p:spPr bwMode="auto">
          <a:xfrm>
            <a:off x="5864198" y="3535379"/>
            <a:ext cx="2663825" cy="358775"/>
          </a:xfrm>
          <a:prstGeom prst="wedgeRectCallout">
            <a:avLst>
              <a:gd name="adj1" fmla="val -45769"/>
              <a:gd name="adj2" fmla="val 332745"/>
            </a:avLst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</a:pPr>
            <a:r>
              <a:rPr lang="en-US" altLang="ja-JP" sz="1200">
                <a:solidFill>
                  <a:srgbClr val="0000FF"/>
                </a:solidFill>
                <a:latin typeface="HY울릉도M" pitchFamily="18" charset="-127"/>
                <a:ea typeface="HY울릉도M" pitchFamily="18" charset="-127"/>
              </a:rPr>
              <a:t>Ensemble Mean Forecast</a:t>
            </a:r>
          </a:p>
        </p:txBody>
      </p:sp>
      <p:sp>
        <p:nvSpPr>
          <p:cNvPr id="93" name="AutoShape 49"/>
          <p:cNvSpPr>
            <a:spLocks noChangeArrowheads="1"/>
          </p:cNvSpPr>
          <p:nvPr/>
        </p:nvSpPr>
        <p:spPr bwMode="auto">
          <a:xfrm>
            <a:off x="6584923" y="5453079"/>
            <a:ext cx="2087563" cy="288925"/>
          </a:xfrm>
          <a:prstGeom prst="wedgeRectCallout">
            <a:avLst>
              <a:gd name="adj1" fmla="val -64676"/>
              <a:gd name="adj2" fmla="val -165384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ja-JP" sz="1200" b="0">
                <a:latin typeface="HY울릉도M" pitchFamily="18" charset="-127"/>
                <a:ea typeface="HY울릉도M" pitchFamily="18" charset="-127"/>
              </a:rPr>
              <a:t>Deterministic Forecast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857628"/>
            <a:ext cx="3236387" cy="242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85992"/>
            <a:ext cx="3335872" cy="250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57620" y="1618766"/>
            <a:ext cx="45416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Normalized Spatial Correlation of Affected Region</a:t>
            </a:r>
          </a:p>
          <a:p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Corr. </a:t>
            </a:r>
            <a:r>
              <a:rPr lang="en-US" altLang="ko-KR" sz="1400" dirty="0" err="1" smtClean="0">
                <a:latin typeface="HY동녘M" pitchFamily="18" charset="-127"/>
                <a:ea typeface="HY동녘M" pitchFamily="18" charset="-127"/>
              </a:rPr>
              <a:t>Coeff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 = 89.1%</a:t>
            </a:r>
            <a:endParaRPr lang="ko-KR" altLang="en-US" sz="14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9124" y="4714884"/>
            <a:ext cx="22145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2003 MAEMI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8" name="꺾인 연결선 7"/>
          <p:cNvCxnSpPr/>
          <p:nvPr/>
        </p:nvCxnSpPr>
        <p:spPr>
          <a:xfrm rot="10800000" flipV="1">
            <a:off x="2428860" y="4857760"/>
            <a:ext cx="2000264" cy="714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9124" y="5500702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1959 SARAH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10" name="꺾인 연결선 9"/>
          <p:cNvCxnSpPr>
            <a:stCxn id="9" idx="1"/>
          </p:cNvCxnSpPr>
          <p:nvPr/>
        </p:nvCxnSpPr>
        <p:spPr>
          <a:xfrm rot="10800000">
            <a:off x="2500298" y="5143512"/>
            <a:ext cx="1928826" cy="541856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357298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Results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29058" y="1547328"/>
            <a:ext cx="45416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Normalized Spatial Correlation of Affected Region</a:t>
            </a:r>
          </a:p>
          <a:p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Corr. </a:t>
            </a:r>
            <a:r>
              <a:rPr lang="en-US" altLang="ko-KR" sz="1400" dirty="0" err="1" smtClean="0">
                <a:latin typeface="HY동녘M" pitchFamily="18" charset="-127"/>
                <a:ea typeface="HY동녘M" pitchFamily="18" charset="-127"/>
              </a:rPr>
              <a:t>Coeff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 = 81.1%</a:t>
            </a:r>
            <a:endParaRPr lang="ko-KR" altLang="en-US" sz="140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8900"/>
            <a:ext cx="3522139" cy="264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2106"/>
            <a:ext cx="3141136" cy="235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359032"/>
            <a:ext cx="2950635" cy="2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429124" y="4645048"/>
            <a:ext cx="22145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2003 MAEMI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9" name="꺾인 연결선 8"/>
          <p:cNvCxnSpPr/>
          <p:nvPr/>
        </p:nvCxnSpPr>
        <p:spPr>
          <a:xfrm rot="10800000" flipV="1">
            <a:off x="2571736" y="4787924"/>
            <a:ext cx="1857388" cy="714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29124" y="5430866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1974 GILDA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11" name="꺾인 연결선 10"/>
          <p:cNvCxnSpPr>
            <a:stCxn id="10" idx="1"/>
          </p:cNvCxnSpPr>
          <p:nvPr/>
        </p:nvCxnSpPr>
        <p:spPr>
          <a:xfrm rot="10800000">
            <a:off x="2285984" y="5073676"/>
            <a:ext cx="2143140" cy="541856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Results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88134" y="1357298"/>
            <a:ext cx="211275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Similar Typhoon Results</a:t>
            </a:r>
            <a:endParaRPr lang="ko-KR" alt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072330" y="2928934"/>
            <a:ext cx="1857388" cy="30777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2009 CHOI-WAN</a:t>
            </a:r>
            <a:endParaRPr lang="ko-KR" altLang="en-US" sz="1400" dirty="0"/>
          </a:p>
        </p:txBody>
      </p:sp>
      <p:cxnSp>
        <p:nvCxnSpPr>
          <p:cNvPr id="6" name="꺾인 연결선 5"/>
          <p:cNvCxnSpPr/>
          <p:nvPr/>
        </p:nvCxnSpPr>
        <p:spPr>
          <a:xfrm rot="10800000" flipV="1">
            <a:off x="6715140" y="3071810"/>
            <a:ext cx="357190" cy="14287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15206" y="2071678"/>
            <a:ext cx="1571668" cy="3077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1958 DORIS</a:t>
            </a:r>
            <a:endParaRPr lang="ko-KR" altLang="en-US" sz="1400" dirty="0"/>
          </a:p>
        </p:txBody>
      </p:sp>
      <p:cxnSp>
        <p:nvCxnSpPr>
          <p:cNvPr id="8" name="꺾인 연결선 7"/>
          <p:cNvCxnSpPr/>
          <p:nvPr/>
        </p:nvCxnSpPr>
        <p:spPr>
          <a:xfrm rot="10800000" flipV="1">
            <a:off x="6572264" y="2285992"/>
            <a:ext cx="642942" cy="428628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_x77120608" descr="EMB00000f4895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2452725" cy="19288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4523" y="1285860"/>
            <a:ext cx="2732864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2009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14th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Typhoon, CHOI-WAN</a:t>
            </a:r>
            <a:endParaRPr lang="en-US" altLang="ko-KR" sz="1400" dirty="0"/>
          </a:p>
          <a:p>
            <a:r>
              <a:rPr lang="en-US" altLang="ko-KR" sz="1400" dirty="0" smtClean="0"/>
              <a:t>- 2009.9.16 07:00 (KMA)</a:t>
            </a:r>
          </a:p>
        </p:txBody>
      </p:sp>
      <p:pic>
        <p:nvPicPr>
          <p:cNvPr id="12" name="_x77098360" descr="EMB00000f4895b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929066"/>
            <a:ext cx="3641725" cy="2462213"/>
          </a:xfrm>
          <a:prstGeom prst="rect">
            <a:avLst/>
          </a:prstGeom>
          <a:noFill/>
        </p:spPr>
      </p:pic>
      <p:sp>
        <p:nvSpPr>
          <p:cNvPr id="13" name="직사각형 12"/>
          <p:cNvSpPr/>
          <p:nvPr/>
        </p:nvSpPr>
        <p:spPr>
          <a:xfrm>
            <a:off x="714348" y="3857628"/>
            <a:ext cx="2252540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ko-KR" sz="1400" dirty="0" smtClean="0"/>
              <a:t>- 2009.9.16 07:00 (JTWC)</a:t>
            </a:r>
          </a:p>
        </p:txBody>
      </p:sp>
      <p:pic>
        <p:nvPicPr>
          <p:cNvPr id="14" name="Picture 8" descr="http://typhoon.or.kr/track/indi/091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00504"/>
            <a:ext cx="2214578" cy="2643182"/>
          </a:xfrm>
          <a:prstGeom prst="rect">
            <a:avLst/>
          </a:prstGeom>
          <a:noFill/>
        </p:spPr>
      </p:pic>
      <p:sp>
        <p:nvSpPr>
          <p:cNvPr id="15" name="직사각형 14"/>
          <p:cNvSpPr/>
          <p:nvPr/>
        </p:nvSpPr>
        <p:spPr>
          <a:xfrm>
            <a:off x="5286380" y="5857892"/>
            <a:ext cx="1407437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Final Trajectory</a:t>
            </a:r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3428992" y="1643050"/>
            <a:ext cx="128588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Results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178381" name="Group 205"/>
          <p:cNvGrpSpPr>
            <a:grpSpLocks/>
          </p:cNvGrpSpPr>
          <p:nvPr/>
        </p:nvGrpSpPr>
        <p:grpSpPr bwMode="auto">
          <a:xfrm>
            <a:off x="4494213" y="1790701"/>
            <a:ext cx="2927350" cy="2055813"/>
            <a:chOff x="2831" y="1128"/>
            <a:chExt cx="1844" cy="1295"/>
          </a:xfrm>
        </p:grpSpPr>
        <p:sp>
          <p:nvSpPr>
            <p:cNvPr id="178181" name="Freeform 5"/>
            <p:cNvSpPr>
              <a:spLocks/>
            </p:cNvSpPr>
            <p:nvPr/>
          </p:nvSpPr>
          <p:spPr bwMode="auto">
            <a:xfrm>
              <a:off x="2831" y="1128"/>
              <a:ext cx="1844" cy="1294"/>
            </a:xfrm>
            <a:custGeom>
              <a:avLst/>
              <a:gdLst/>
              <a:ahLst/>
              <a:cxnLst>
                <a:cxn ang="0">
                  <a:pos x="21" y="1085"/>
                </a:cxn>
                <a:cxn ang="0">
                  <a:pos x="42" y="1004"/>
                </a:cxn>
                <a:cxn ang="0">
                  <a:pos x="64" y="922"/>
                </a:cxn>
                <a:cxn ang="0">
                  <a:pos x="85" y="840"/>
                </a:cxn>
                <a:cxn ang="0">
                  <a:pos x="111" y="758"/>
                </a:cxn>
                <a:cxn ang="0">
                  <a:pos x="132" y="676"/>
                </a:cxn>
                <a:cxn ang="0">
                  <a:pos x="153" y="595"/>
                </a:cxn>
                <a:cxn ang="0">
                  <a:pos x="175" y="513"/>
                </a:cxn>
                <a:cxn ang="0">
                  <a:pos x="196" y="431"/>
                </a:cxn>
                <a:cxn ang="0">
                  <a:pos x="221" y="349"/>
                </a:cxn>
                <a:cxn ang="0">
                  <a:pos x="243" y="268"/>
                </a:cxn>
                <a:cxn ang="0">
                  <a:pos x="264" y="186"/>
                </a:cxn>
                <a:cxn ang="0">
                  <a:pos x="285" y="104"/>
                </a:cxn>
                <a:cxn ang="0">
                  <a:pos x="307" y="22"/>
                </a:cxn>
                <a:cxn ang="0">
                  <a:pos x="362" y="13"/>
                </a:cxn>
                <a:cxn ang="0">
                  <a:pos x="447" y="36"/>
                </a:cxn>
                <a:cxn ang="0">
                  <a:pos x="532" y="54"/>
                </a:cxn>
                <a:cxn ang="0">
                  <a:pos x="617" y="68"/>
                </a:cxn>
                <a:cxn ang="0">
                  <a:pos x="707" y="77"/>
                </a:cxn>
                <a:cxn ang="0">
                  <a:pos x="792" y="86"/>
                </a:cxn>
                <a:cxn ang="0">
                  <a:pos x="877" y="90"/>
                </a:cxn>
                <a:cxn ang="0">
                  <a:pos x="967" y="90"/>
                </a:cxn>
                <a:cxn ang="0">
                  <a:pos x="1052" y="86"/>
                </a:cxn>
                <a:cxn ang="0">
                  <a:pos x="1137" y="77"/>
                </a:cxn>
                <a:cxn ang="0">
                  <a:pos x="1226" y="68"/>
                </a:cxn>
                <a:cxn ang="0">
                  <a:pos x="1312" y="54"/>
                </a:cxn>
                <a:cxn ang="0">
                  <a:pos x="1397" y="36"/>
                </a:cxn>
                <a:cxn ang="0">
                  <a:pos x="1482" y="13"/>
                </a:cxn>
                <a:cxn ang="0">
                  <a:pos x="1537" y="22"/>
                </a:cxn>
                <a:cxn ang="0">
                  <a:pos x="1559" y="104"/>
                </a:cxn>
                <a:cxn ang="0">
                  <a:pos x="1580" y="186"/>
                </a:cxn>
                <a:cxn ang="0">
                  <a:pos x="1601" y="268"/>
                </a:cxn>
                <a:cxn ang="0">
                  <a:pos x="1623" y="349"/>
                </a:cxn>
                <a:cxn ang="0">
                  <a:pos x="1648" y="431"/>
                </a:cxn>
                <a:cxn ang="0">
                  <a:pos x="1669" y="513"/>
                </a:cxn>
                <a:cxn ang="0">
                  <a:pos x="1691" y="595"/>
                </a:cxn>
                <a:cxn ang="0">
                  <a:pos x="1712" y="676"/>
                </a:cxn>
                <a:cxn ang="0">
                  <a:pos x="1733" y="758"/>
                </a:cxn>
                <a:cxn ang="0">
                  <a:pos x="1759" y="840"/>
                </a:cxn>
                <a:cxn ang="0">
                  <a:pos x="1780" y="922"/>
                </a:cxn>
                <a:cxn ang="0">
                  <a:pos x="1801" y="1004"/>
                </a:cxn>
                <a:cxn ang="0">
                  <a:pos x="1823" y="1085"/>
                </a:cxn>
                <a:cxn ang="0">
                  <a:pos x="1844" y="1158"/>
                </a:cxn>
                <a:cxn ang="0">
                  <a:pos x="1716" y="1194"/>
                </a:cxn>
                <a:cxn ang="0">
                  <a:pos x="1588" y="1226"/>
                </a:cxn>
                <a:cxn ang="0">
                  <a:pos x="1456" y="1249"/>
                </a:cxn>
                <a:cxn ang="0">
                  <a:pos x="1324" y="1267"/>
                </a:cxn>
                <a:cxn ang="0">
                  <a:pos x="1197" y="1285"/>
                </a:cxn>
                <a:cxn ang="0">
                  <a:pos x="1065" y="1294"/>
                </a:cxn>
                <a:cxn ang="0">
                  <a:pos x="933" y="1294"/>
                </a:cxn>
                <a:cxn ang="0">
                  <a:pos x="801" y="1294"/>
                </a:cxn>
                <a:cxn ang="0">
                  <a:pos x="669" y="1285"/>
                </a:cxn>
                <a:cxn ang="0">
                  <a:pos x="537" y="1272"/>
                </a:cxn>
                <a:cxn ang="0">
                  <a:pos x="405" y="1253"/>
                </a:cxn>
                <a:cxn ang="0">
                  <a:pos x="277" y="1226"/>
                </a:cxn>
                <a:cxn ang="0">
                  <a:pos x="149" y="1199"/>
                </a:cxn>
                <a:cxn ang="0">
                  <a:pos x="21" y="1163"/>
                </a:cxn>
              </a:cxnLst>
              <a:rect l="0" t="0" r="r" b="b"/>
              <a:pathLst>
                <a:path w="1844" h="1294">
                  <a:moveTo>
                    <a:pt x="0" y="1158"/>
                  </a:moveTo>
                  <a:lnTo>
                    <a:pt x="4" y="1144"/>
                  </a:lnTo>
                  <a:lnTo>
                    <a:pt x="8" y="1135"/>
                  </a:lnTo>
                  <a:lnTo>
                    <a:pt x="13" y="1122"/>
                  </a:lnTo>
                  <a:lnTo>
                    <a:pt x="13" y="1108"/>
                  </a:lnTo>
                  <a:lnTo>
                    <a:pt x="17" y="1099"/>
                  </a:lnTo>
                  <a:lnTo>
                    <a:pt x="21" y="1085"/>
                  </a:lnTo>
                  <a:lnTo>
                    <a:pt x="25" y="1076"/>
                  </a:lnTo>
                  <a:lnTo>
                    <a:pt x="25" y="1063"/>
                  </a:lnTo>
                  <a:lnTo>
                    <a:pt x="30" y="1054"/>
                  </a:lnTo>
                  <a:lnTo>
                    <a:pt x="34" y="1040"/>
                  </a:lnTo>
                  <a:lnTo>
                    <a:pt x="38" y="1026"/>
                  </a:lnTo>
                  <a:lnTo>
                    <a:pt x="38" y="1017"/>
                  </a:lnTo>
                  <a:lnTo>
                    <a:pt x="42" y="1004"/>
                  </a:lnTo>
                  <a:lnTo>
                    <a:pt x="47" y="994"/>
                  </a:lnTo>
                  <a:lnTo>
                    <a:pt x="51" y="981"/>
                  </a:lnTo>
                  <a:lnTo>
                    <a:pt x="51" y="967"/>
                  </a:lnTo>
                  <a:lnTo>
                    <a:pt x="55" y="958"/>
                  </a:lnTo>
                  <a:lnTo>
                    <a:pt x="60" y="944"/>
                  </a:lnTo>
                  <a:lnTo>
                    <a:pt x="60" y="935"/>
                  </a:lnTo>
                  <a:lnTo>
                    <a:pt x="64" y="922"/>
                  </a:lnTo>
                  <a:lnTo>
                    <a:pt x="68" y="913"/>
                  </a:lnTo>
                  <a:lnTo>
                    <a:pt x="72" y="899"/>
                  </a:lnTo>
                  <a:lnTo>
                    <a:pt x="72" y="885"/>
                  </a:lnTo>
                  <a:lnTo>
                    <a:pt x="77" y="876"/>
                  </a:lnTo>
                  <a:lnTo>
                    <a:pt x="81" y="863"/>
                  </a:lnTo>
                  <a:lnTo>
                    <a:pt x="85" y="854"/>
                  </a:lnTo>
                  <a:lnTo>
                    <a:pt x="85" y="840"/>
                  </a:lnTo>
                  <a:lnTo>
                    <a:pt x="89" y="831"/>
                  </a:lnTo>
                  <a:lnTo>
                    <a:pt x="94" y="817"/>
                  </a:lnTo>
                  <a:lnTo>
                    <a:pt x="98" y="804"/>
                  </a:lnTo>
                  <a:lnTo>
                    <a:pt x="98" y="795"/>
                  </a:lnTo>
                  <a:lnTo>
                    <a:pt x="102" y="781"/>
                  </a:lnTo>
                  <a:lnTo>
                    <a:pt x="106" y="772"/>
                  </a:lnTo>
                  <a:lnTo>
                    <a:pt x="111" y="758"/>
                  </a:lnTo>
                  <a:lnTo>
                    <a:pt x="111" y="749"/>
                  </a:lnTo>
                  <a:lnTo>
                    <a:pt x="115" y="736"/>
                  </a:lnTo>
                  <a:lnTo>
                    <a:pt x="119" y="722"/>
                  </a:lnTo>
                  <a:lnTo>
                    <a:pt x="123" y="713"/>
                  </a:lnTo>
                  <a:lnTo>
                    <a:pt x="123" y="699"/>
                  </a:lnTo>
                  <a:lnTo>
                    <a:pt x="128" y="690"/>
                  </a:lnTo>
                  <a:lnTo>
                    <a:pt x="132" y="676"/>
                  </a:lnTo>
                  <a:lnTo>
                    <a:pt x="136" y="667"/>
                  </a:lnTo>
                  <a:lnTo>
                    <a:pt x="136" y="654"/>
                  </a:lnTo>
                  <a:lnTo>
                    <a:pt x="140" y="640"/>
                  </a:lnTo>
                  <a:lnTo>
                    <a:pt x="145" y="631"/>
                  </a:lnTo>
                  <a:lnTo>
                    <a:pt x="149" y="617"/>
                  </a:lnTo>
                  <a:lnTo>
                    <a:pt x="149" y="608"/>
                  </a:lnTo>
                  <a:lnTo>
                    <a:pt x="153" y="595"/>
                  </a:lnTo>
                  <a:lnTo>
                    <a:pt x="157" y="586"/>
                  </a:lnTo>
                  <a:lnTo>
                    <a:pt x="162" y="572"/>
                  </a:lnTo>
                  <a:lnTo>
                    <a:pt x="162" y="558"/>
                  </a:lnTo>
                  <a:lnTo>
                    <a:pt x="166" y="549"/>
                  </a:lnTo>
                  <a:lnTo>
                    <a:pt x="170" y="536"/>
                  </a:lnTo>
                  <a:lnTo>
                    <a:pt x="175" y="527"/>
                  </a:lnTo>
                  <a:lnTo>
                    <a:pt x="175" y="513"/>
                  </a:lnTo>
                  <a:lnTo>
                    <a:pt x="179" y="499"/>
                  </a:lnTo>
                  <a:lnTo>
                    <a:pt x="183" y="490"/>
                  </a:lnTo>
                  <a:lnTo>
                    <a:pt x="183" y="477"/>
                  </a:lnTo>
                  <a:lnTo>
                    <a:pt x="187" y="467"/>
                  </a:lnTo>
                  <a:lnTo>
                    <a:pt x="192" y="454"/>
                  </a:lnTo>
                  <a:lnTo>
                    <a:pt x="196" y="445"/>
                  </a:lnTo>
                  <a:lnTo>
                    <a:pt x="196" y="431"/>
                  </a:lnTo>
                  <a:lnTo>
                    <a:pt x="200" y="418"/>
                  </a:lnTo>
                  <a:lnTo>
                    <a:pt x="204" y="408"/>
                  </a:lnTo>
                  <a:lnTo>
                    <a:pt x="209" y="395"/>
                  </a:lnTo>
                  <a:lnTo>
                    <a:pt x="209" y="386"/>
                  </a:lnTo>
                  <a:lnTo>
                    <a:pt x="213" y="372"/>
                  </a:lnTo>
                  <a:lnTo>
                    <a:pt x="217" y="363"/>
                  </a:lnTo>
                  <a:lnTo>
                    <a:pt x="221" y="349"/>
                  </a:lnTo>
                  <a:lnTo>
                    <a:pt x="221" y="336"/>
                  </a:lnTo>
                  <a:lnTo>
                    <a:pt x="226" y="327"/>
                  </a:lnTo>
                  <a:lnTo>
                    <a:pt x="230" y="313"/>
                  </a:lnTo>
                  <a:lnTo>
                    <a:pt x="234" y="304"/>
                  </a:lnTo>
                  <a:lnTo>
                    <a:pt x="234" y="290"/>
                  </a:lnTo>
                  <a:lnTo>
                    <a:pt x="238" y="281"/>
                  </a:lnTo>
                  <a:lnTo>
                    <a:pt x="243" y="268"/>
                  </a:lnTo>
                  <a:lnTo>
                    <a:pt x="247" y="254"/>
                  </a:lnTo>
                  <a:lnTo>
                    <a:pt x="247" y="245"/>
                  </a:lnTo>
                  <a:lnTo>
                    <a:pt x="251" y="231"/>
                  </a:lnTo>
                  <a:lnTo>
                    <a:pt x="255" y="222"/>
                  </a:lnTo>
                  <a:lnTo>
                    <a:pt x="260" y="209"/>
                  </a:lnTo>
                  <a:lnTo>
                    <a:pt x="260" y="199"/>
                  </a:lnTo>
                  <a:lnTo>
                    <a:pt x="264" y="186"/>
                  </a:lnTo>
                  <a:lnTo>
                    <a:pt x="268" y="172"/>
                  </a:lnTo>
                  <a:lnTo>
                    <a:pt x="272" y="163"/>
                  </a:lnTo>
                  <a:lnTo>
                    <a:pt x="272" y="149"/>
                  </a:lnTo>
                  <a:lnTo>
                    <a:pt x="277" y="140"/>
                  </a:lnTo>
                  <a:lnTo>
                    <a:pt x="281" y="127"/>
                  </a:lnTo>
                  <a:lnTo>
                    <a:pt x="285" y="113"/>
                  </a:lnTo>
                  <a:lnTo>
                    <a:pt x="285" y="104"/>
                  </a:lnTo>
                  <a:lnTo>
                    <a:pt x="290" y="90"/>
                  </a:lnTo>
                  <a:lnTo>
                    <a:pt x="294" y="81"/>
                  </a:lnTo>
                  <a:lnTo>
                    <a:pt x="298" y="68"/>
                  </a:lnTo>
                  <a:lnTo>
                    <a:pt x="298" y="59"/>
                  </a:lnTo>
                  <a:lnTo>
                    <a:pt x="302" y="45"/>
                  </a:lnTo>
                  <a:lnTo>
                    <a:pt x="307" y="31"/>
                  </a:lnTo>
                  <a:lnTo>
                    <a:pt x="307" y="22"/>
                  </a:lnTo>
                  <a:lnTo>
                    <a:pt x="311" y="9"/>
                  </a:lnTo>
                  <a:lnTo>
                    <a:pt x="315" y="0"/>
                  </a:lnTo>
                  <a:lnTo>
                    <a:pt x="315" y="0"/>
                  </a:lnTo>
                  <a:lnTo>
                    <a:pt x="328" y="4"/>
                  </a:lnTo>
                  <a:lnTo>
                    <a:pt x="341" y="4"/>
                  </a:lnTo>
                  <a:lnTo>
                    <a:pt x="349" y="9"/>
                  </a:lnTo>
                  <a:lnTo>
                    <a:pt x="362" y="13"/>
                  </a:lnTo>
                  <a:lnTo>
                    <a:pt x="375" y="18"/>
                  </a:lnTo>
                  <a:lnTo>
                    <a:pt x="387" y="18"/>
                  </a:lnTo>
                  <a:lnTo>
                    <a:pt x="400" y="22"/>
                  </a:lnTo>
                  <a:lnTo>
                    <a:pt x="413" y="27"/>
                  </a:lnTo>
                  <a:lnTo>
                    <a:pt x="422" y="27"/>
                  </a:lnTo>
                  <a:lnTo>
                    <a:pt x="434" y="31"/>
                  </a:lnTo>
                  <a:lnTo>
                    <a:pt x="447" y="36"/>
                  </a:lnTo>
                  <a:lnTo>
                    <a:pt x="460" y="36"/>
                  </a:lnTo>
                  <a:lnTo>
                    <a:pt x="473" y="40"/>
                  </a:lnTo>
                  <a:lnTo>
                    <a:pt x="485" y="40"/>
                  </a:lnTo>
                  <a:lnTo>
                    <a:pt x="494" y="45"/>
                  </a:lnTo>
                  <a:lnTo>
                    <a:pt x="507" y="50"/>
                  </a:lnTo>
                  <a:lnTo>
                    <a:pt x="519" y="50"/>
                  </a:lnTo>
                  <a:lnTo>
                    <a:pt x="532" y="54"/>
                  </a:lnTo>
                  <a:lnTo>
                    <a:pt x="545" y="54"/>
                  </a:lnTo>
                  <a:lnTo>
                    <a:pt x="558" y="59"/>
                  </a:lnTo>
                  <a:lnTo>
                    <a:pt x="571" y="59"/>
                  </a:lnTo>
                  <a:lnTo>
                    <a:pt x="583" y="63"/>
                  </a:lnTo>
                  <a:lnTo>
                    <a:pt x="592" y="63"/>
                  </a:lnTo>
                  <a:lnTo>
                    <a:pt x="605" y="68"/>
                  </a:lnTo>
                  <a:lnTo>
                    <a:pt x="617" y="68"/>
                  </a:lnTo>
                  <a:lnTo>
                    <a:pt x="630" y="68"/>
                  </a:lnTo>
                  <a:lnTo>
                    <a:pt x="643" y="72"/>
                  </a:lnTo>
                  <a:lnTo>
                    <a:pt x="656" y="72"/>
                  </a:lnTo>
                  <a:lnTo>
                    <a:pt x="669" y="72"/>
                  </a:lnTo>
                  <a:lnTo>
                    <a:pt x="681" y="77"/>
                  </a:lnTo>
                  <a:lnTo>
                    <a:pt x="694" y="77"/>
                  </a:lnTo>
                  <a:lnTo>
                    <a:pt x="707" y="77"/>
                  </a:lnTo>
                  <a:lnTo>
                    <a:pt x="715" y="81"/>
                  </a:lnTo>
                  <a:lnTo>
                    <a:pt x="728" y="81"/>
                  </a:lnTo>
                  <a:lnTo>
                    <a:pt x="741" y="81"/>
                  </a:lnTo>
                  <a:lnTo>
                    <a:pt x="754" y="81"/>
                  </a:lnTo>
                  <a:lnTo>
                    <a:pt x="767" y="86"/>
                  </a:lnTo>
                  <a:lnTo>
                    <a:pt x="779" y="86"/>
                  </a:lnTo>
                  <a:lnTo>
                    <a:pt x="792" y="86"/>
                  </a:lnTo>
                  <a:lnTo>
                    <a:pt x="805" y="86"/>
                  </a:lnTo>
                  <a:lnTo>
                    <a:pt x="818" y="86"/>
                  </a:lnTo>
                  <a:lnTo>
                    <a:pt x="830" y="86"/>
                  </a:lnTo>
                  <a:lnTo>
                    <a:pt x="843" y="90"/>
                  </a:lnTo>
                  <a:lnTo>
                    <a:pt x="852" y="90"/>
                  </a:lnTo>
                  <a:lnTo>
                    <a:pt x="864" y="90"/>
                  </a:lnTo>
                  <a:lnTo>
                    <a:pt x="877" y="90"/>
                  </a:lnTo>
                  <a:lnTo>
                    <a:pt x="890" y="90"/>
                  </a:lnTo>
                  <a:lnTo>
                    <a:pt x="903" y="90"/>
                  </a:lnTo>
                  <a:lnTo>
                    <a:pt x="916" y="90"/>
                  </a:lnTo>
                  <a:lnTo>
                    <a:pt x="928" y="90"/>
                  </a:lnTo>
                  <a:lnTo>
                    <a:pt x="941" y="90"/>
                  </a:lnTo>
                  <a:lnTo>
                    <a:pt x="954" y="90"/>
                  </a:lnTo>
                  <a:lnTo>
                    <a:pt x="967" y="90"/>
                  </a:lnTo>
                  <a:lnTo>
                    <a:pt x="979" y="90"/>
                  </a:lnTo>
                  <a:lnTo>
                    <a:pt x="992" y="90"/>
                  </a:lnTo>
                  <a:lnTo>
                    <a:pt x="1001" y="90"/>
                  </a:lnTo>
                  <a:lnTo>
                    <a:pt x="1014" y="86"/>
                  </a:lnTo>
                  <a:lnTo>
                    <a:pt x="1026" y="86"/>
                  </a:lnTo>
                  <a:lnTo>
                    <a:pt x="1039" y="86"/>
                  </a:lnTo>
                  <a:lnTo>
                    <a:pt x="1052" y="86"/>
                  </a:lnTo>
                  <a:lnTo>
                    <a:pt x="1065" y="86"/>
                  </a:lnTo>
                  <a:lnTo>
                    <a:pt x="1077" y="86"/>
                  </a:lnTo>
                  <a:lnTo>
                    <a:pt x="1090" y="81"/>
                  </a:lnTo>
                  <a:lnTo>
                    <a:pt x="1103" y="81"/>
                  </a:lnTo>
                  <a:lnTo>
                    <a:pt x="1116" y="81"/>
                  </a:lnTo>
                  <a:lnTo>
                    <a:pt x="1129" y="81"/>
                  </a:lnTo>
                  <a:lnTo>
                    <a:pt x="1137" y="77"/>
                  </a:lnTo>
                  <a:lnTo>
                    <a:pt x="1150" y="77"/>
                  </a:lnTo>
                  <a:lnTo>
                    <a:pt x="1163" y="77"/>
                  </a:lnTo>
                  <a:lnTo>
                    <a:pt x="1175" y="72"/>
                  </a:lnTo>
                  <a:lnTo>
                    <a:pt x="1188" y="72"/>
                  </a:lnTo>
                  <a:lnTo>
                    <a:pt x="1201" y="72"/>
                  </a:lnTo>
                  <a:lnTo>
                    <a:pt x="1214" y="68"/>
                  </a:lnTo>
                  <a:lnTo>
                    <a:pt x="1226" y="68"/>
                  </a:lnTo>
                  <a:lnTo>
                    <a:pt x="1239" y="68"/>
                  </a:lnTo>
                  <a:lnTo>
                    <a:pt x="1252" y="63"/>
                  </a:lnTo>
                  <a:lnTo>
                    <a:pt x="1261" y="63"/>
                  </a:lnTo>
                  <a:lnTo>
                    <a:pt x="1273" y="59"/>
                  </a:lnTo>
                  <a:lnTo>
                    <a:pt x="1286" y="59"/>
                  </a:lnTo>
                  <a:lnTo>
                    <a:pt x="1299" y="54"/>
                  </a:lnTo>
                  <a:lnTo>
                    <a:pt x="1312" y="54"/>
                  </a:lnTo>
                  <a:lnTo>
                    <a:pt x="1324" y="50"/>
                  </a:lnTo>
                  <a:lnTo>
                    <a:pt x="1337" y="50"/>
                  </a:lnTo>
                  <a:lnTo>
                    <a:pt x="1350" y="45"/>
                  </a:lnTo>
                  <a:lnTo>
                    <a:pt x="1359" y="40"/>
                  </a:lnTo>
                  <a:lnTo>
                    <a:pt x="1371" y="40"/>
                  </a:lnTo>
                  <a:lnTo>
                    <a:pt x="1384" y="36"/>
                  </a:lnTo>
                  <a:lnTo>
                    <a:pt x="1397" y="36"/>
                  </a:lnTo>
                  <a:lnTo>
                    <a:pt x="1410" y="31"/>
                  </a:lnTo>
                  <a:lnTo>
                    <a:pt x="1422" y="27"/>
                  </a:lnTo>
                  <a:lnTo>
                    <a:pt x="1431" y="27"/>
                  </a:lnTo>
                  <a:lnTo>
                    <a:pt x="1444" y="22"/>
                  </a:lnTo>
                  <a:lnTo>
                    <a:pt x="1456" y="18"/>
                  </a:lnTo>
                  <a:lnTo>
                    <a:pt x="1469" y="18"/>
                  </a:lnTo>
                  <a:lnTo>
                    <a:pt x="1482" y="13"/>
                  </a:lnTo>
                  <a:lnTo>
                    <a:pt x="1495" y="9"/>
                  </a:lnTo>
                  <a:lnTo>
                    <a:pt x="1503" y="4"/>
                  </a:lnTo>
                  <a:lnTo>
                    <a:pt x="1516" y="4"/>
                  </a:lnTo>
                  <a:lnTo>
                    <a:pt x="1529" y="0"/>
                  </a:lnTo>
                  <a:lnTo>
                    <a:pt x="1529" y="0"/>
                  </a:lnTo>
                  <a:lnTo>
                    <a:pt x="1533" y="9"/>
                  </a:lnTo>
                  <a:lnTo>
                    <a:pt x="1537" y="22"/>
                  </a:lnTo>
                  <a:lnTo>
                    <a:pt x="1537" y="31"/>
                  </a:lnTo>
                  <a:lnTo>
                    <a:pt x="1542" y="45"/>
                  </a:lnTo>
                  <a:lnTo>
                    <a:pt x="1546" y="59"/>
                  </a:lnTo>
                  <a:lnTo>
                    <a:pt x="1546" y="68"/>
                  </a:lnTo>
                  <a:lnTo>
                    <a:pt x="1550" y="81"/>
                  </a:lnTo>
                  <a:lnTo>
                    <a:pt x="1554" y="90"/>
                  </a:lnTo>
                  <a:lnTo>
                    <a:pt x="1559" y="104"/>
                  </a:lnTo>
                  <a:lnTo>
                    <a:pt x="1559" y="113"/>
                  </a:lnTo>
                  <a:lnTo>
                    <a:pt x="1563" y="127"/>
                  </a:lnTo>
                  <a:lnTo>
                    <a:pt x="1567" y="140"/>
                  </a:lnTo>
                  <a:lnTo>
                    <a:pt x="1571" y="149"/>
                  </a:lnTo>
                  <a:lnTo>
                    <a:pt x="1571" y="163"/>
                  </a:lnTo>
                  <a:lnTo>
                    <a:pt x="1576" y="172"/>
                  </a:lnTo>
                  <a:lnTo>
                    <a:pt x="1580" y="186"/>
                  </a:lnTo>
                  <a:lnTo>
                    <a:pt x="1584" y="199"/>
                  </a:lnTo>
                  <a:lnTo>
                    <a:pt x="1584" y="209"/>
                  </a:lnTo>
                  <a:lnTo>
                    <a:pt x="1588" y="222"/>
                  </a:lnTo>
                  <a:lnTo>
                    <a:pt x="1593" y="231"/>
                  </a:lnTo>
                  <a:lnTo>
                    <a:pt x="1597" y="245"/>
                  </a:lnTo>
                  <a:lnTo>
                    <a:pt x="1597" y="254"/>
                  </a:lnTo>
                  <a:lnTo>
                    <a:pt x="1601" y="268"/>
                  </a:lnTo>
                  <a:lnTo>
                    <a:pt x="1606" y="281"/>
                  </a:lnTo>
                  <a:lnTo>
                    <a:pt x="1610" y="290"/>
                  </a:lnTo>
                  <a:lnTo>
                    <a:pt x="1610" y="304"/>
                  </a:lnTo>
                  <a:lnTo>
                    <a:pt x="1614" y="313"/>
                  </a:lnTo>
                  <a:lnTo>
                    <a:pt x="1618" y="327"/>
                  </a:lnTo>
                  <a:lnTo>
                    <a:pt x="1623" y="336"/>
                  </a:lnTo>
                  <a:lnTo>
                    <a:pt x="1623" y="349"/>
                  </a:lnTo>
                  <a:lnTo>
                    <a:pt x="1627" y="363"/>
                  </a:lnTo>
                  <a:lnTo>
                    <a:pt x="1631" y="372"/>
                  </a:lnTo>
                  <a:lnTo>
                    <a:pt x="1635" y="386"/>
                  </a:lnTo>
                  <a:lnTo>
                    <a:pt x="1635" y="395"/>
                  </a:lnTo>
                  <a:lnTo>
                    <a:pt x="1640" y="408"/>
                  </a:lnTo>
                  <a:lnTo>
                    <a:pt x="1644" y="418"/>
                  </a:lnTo>
                  <a:lnTo>
                    <a:pt x="1648" y="431"/>
                  </a:lnTo>
                  <a:lnTo>
                    <a:pt x="1648" y="445"/>
                  </a:lnTo>
                  <a:lnTo>
                    <a:pt x="1652" y="454"/>
                  </a:lnTo>
                  <a:lnTo>
                    <a:pt x="1657" y="467"/>
                  </a:lnTo>
                  <a:lnTo>
                    <a:pt x="1661" y="477"/>
                  </a:lnTo>
                  <a:lnTo>
                    <a:pt x="1661" y="490"/>
                  </a:lnTo>
                  <a:lnTo>
                    <a:pt x="1665" y="499"/>
                  </a:lnTo>
                  <a:lnTo>
                    <a:pt x="1669" y="513"/>
                  </a:lnTo>
                  <a:lnTo>
                    <a:pt x="1669" y="527"/>
                  </a:lnTo>
                  <a:lnTo>
                    <a:pt x="1674" y="536"/>
                  </a:lnTo>
                  <a:lnTo>
                    <a:pt x="1678" y="549"/>
                  </a:lnTo>
                  <a:lnTo>
                    <a:pt x="1682" y="558"/>
                  </a:lnTo>
                  <a:lnTo>
                    <a:pt x="1682" y="572"/>
                  </a:lnTo>
                  <a:lnTo>
                    <a:pt x="1686" y="586"/>
                  </a:lnTo>
                  <a:lnTo>
                    <a:pt x="1691" y="595"/>
                  </a:lnTo>
                  <a:lnTo>
                    <a:pt x="1695" y="608"/>
                  </a:lnTo>
                  <a:lnTo>
                    <a:pt x="1695" y="617"/>
                  </a:lnTo>
                  <a:lnTo>
                    <a:pt x="1699" y="631"/>
                  </a:lnTo>
                  <a:lnTo>
                    <a:pt x="1703" y="640"/>
                  </a:lnTo>
                  <a:lnTo>
                    <a:pt x="1708" y="654"/>
                  </a:lnTo>
                  <a:lnTo>
                    <a:pt x="1708" y="667"/>
                  </a:lnTo>
                  <a:lnTo>
                    <a:pt x="1712" y="676"/>
                  </a:lnTo>
                  <a:lnTo>
                    <a:pt x="1716" y="690"/>
                  </a:lnTo>
                  <a:lnTo>
                    <a:pt x="1721" y="699"/>
                  </a:lnTo>
                  <a:lnTo>
                    <a:pt x="1721" y="713"/>
                  </a:lnTo>
                  <a:lnTo>
                    <a:pt x="1725" y="722"/>
                  </a:lnTo>
                  <a:lnTo>
                    <a:pt x="1729" y="736"/>
                  </a:lnTo>
                  <a:lnTo>
                    <a:pt x="1733" y="749"/>
                  </a:lnTo>
                  <a:lnTo>
                    <a:pt x="1733" y="758"/>
                  </a:lnTo>
                  <a:lnTo>
                    <a:pt x="1738" y="772"/>
                  </a:lnTo>
                  <a:lnTo>
                    <a:pt x="1742" y="781"/>
                  </a:lnTo>
                  <a:lnTo>
                    <a:pt x="1746" y="795"/>
                  </a:lnTo>
                  <a:lnTo>
                    <a:pt x="1746" y="804"/>
                  </a:lnTo>
                  <a:lnTo>
                    <a:pt x="1750" y="817"/>
                  </a:lnTo>
                  <a:lnTo>
                    <a:pt x="1755" y="831"/>
                  </a:lnTo>
                  <a:lnTo>
                    <a:pt x="1759" y="840"/>
                  </a:lnTo>
                  <a:lnTo>
                    <a:pt x="1759" y="854"/>
                  </a:lnTo>
                  <a:lnTo>
                    <a:pt x="1763" y="863"/>
                  </a:lnTo>
                  <a:lnTo>
                    <a:pt x="1767" y="876"/>
                  </a:lnTo>
                  <a:lnTo>
                    <a:pt x="1772" y="885"/>
                  </a:lnTo>
                  <a:lnTo>
                    <a:pt x="1772" y="899"/>
                  </a:lnTo>
                  <a:lnTo>
                    <a:pt x="1776" y="913"/>
                  </a:lnTo>
                  <a:lnTo>
                    <a:pt x="1780" y="922"/>
                  </a:lnTo>
                  <a:lnTo>
                    <a:pt x="1784" y="935"/>
                  </a:lnTo>
                  <a:lnTo>
                    <a:pt x="1784" y="944"/>
                  </a:lnTo>
                  <a:lnTo>
                    <a:pt x="1789" y="958"/>
                  </a:lnTo>
                  <a:lnTo>
                    <a:pt x="1793" y="967"/>
                  </a:lnTo>
                  <a:lnTo>
                    <a:pt x="1793" y="981"/>
                  </a:lnTo>
                  <a:lnTo>
                    <a:pt x="1797" y="994"/>
                  </a:lnTo>
                  <a:lnTo>
                    <a:pt x="1801" y="1004"/>
                  </a:lnTo>
                  <a:lnTo>
                    <a:pt x="1806" y="1017"/>
                  </a:lnTo>
                  <a:lnTo>
                    <a:pt x="1806" y="1026"/>
                  </a:lnTo>
                  <a:lnTo>
                    <a:pt x="1810" y="1040"/>
                  </a:lnTo>
                  <a:lnTo>
                    <a:pt x="1814" y="1054"/>
                  </a:lnTo>
                  <a:lnTo>
                    <a:pt x="1818" y="1063"/>
                  </a:lnTo>
                  <a:lnTo>
                    <a:pt x="1818" y="1076"/>
                  </a:lnTo>
                  <a:lnTo>
                    <a:pt x="1823" y="1085"/>
                  </a:lnTo>
                  <a:lnTo>
                    <a:pt x="1827" y="1099"/>
                  </a:lnTo>
                  <a:lnTo>
                    <a:pt x="1831" y="1108"/>
                  </a:lnTo>
                  <a:lnTo>
                    <a:pt x="1831" y="1122"/>
                  </a:lnTo>
                  <a:lnTo>
                    <a:pt x="1836" y="1135"/>
                  </a:lnTo>
                  <a:lnTo>
                    <a:pt x="1840" y="1144"/>
                  </a:lnTo>
                  <a:lnTo>
                    <a:pt x="1844" y="1158"/>
                  </a:lnTo>
                  <a:lnTo>
                    <a:pt x="1844" y="1158"/>
                  </a:lnTo>
                  <a:lnTo>
                    <a:pt x="1823" y="1163"/>
                  </a:lnTo>
                  <a:lnTo>
                    <a:pt x="1806" y="1167"/>
                  </a:lnTo>
                  <a:lnTo>
                    <a:pt x="1789" y="1172"/>
                  </a:lnTo>
                  <a:lnTo>
                    <a:pt x="1772" y="1176"/>
                  </a:lnTo>
                  <a:lnTo>
                    <a:pt x="1750" y="1185"/>
                  </a:lnTo>
                  <a:lnTo>
                    <a:pt x="1733" y="1190"/>
                  </a:lnTo>
                  <a:lnTo>
                    <a:pt x="1716" y="1194"/>
                  </a:lnTo>
                  <a:lnTo>
                    <a:pt x="1695" y="1199"/>
                  </a:lnTo>
                  <a:lnTo>
                    <a:pt x="1678" y="1203"/>
                  </a:lnTo>
                  <a:lnTo>
                    <a:pt x="1661" y="1208"/>
                  </a:lnTo>
                  <a:lnTo>
                    <a:pt x="1640" y="1213"/>
                  </a:lnTo>
                  <a:lnTo>
                    <a:pt x="1623" y="1217"/>
                  </a:lnTo>
                  <a:lnTo>
                    <a:pt x="1606" y="1222"/>
                  </a:lnTo>
                  <a:lnTo>
                    <a:pt x="1588" y="1226"/>
                  </a:lnTo>
                  <a:lnTo>
                    <a:pt x="1567" y="1226"/>
                  </a:lnTo>
                  <a:lnTo>
                    <a:pt x="1550" y="1231"/>
                  </a:lnTo>
                  <a:lnTo>
                    <a:pt x="1529" y="1235"/>
                  </a:lnTo>
                  <a:lnTo>
                    <a:pt x="1512" y="1240"/>
                  </a:lnTo>
                  <a:lnTo>
                    <a:pt x="1495" y="1244"/>
                  </a:lnTo>
                  <a:lnTo>
                    <a:pt x="1473" y="1244"/>
                  </a:lnTo>
                  <a:lnTo>
                    <a:pt x="1456" y="1249"/>
                  </a:lnTo>
                  <a:lnTo>
                    <a:pt x="1439" y="1253"/>
                  </a:lnTo>
                  <a:lnTo>
                    <a:pt x="1418" y="1253"/>
                  </a:lnTo>
                  <a:lnTo>
                    <a:pt x="1401" y="1258"/>
                  </a:lnTo>
                  <a:lnTo>
                    <a:pt x="1384" y="1262"/>
                  </a:lnTo>
                  <a:lnTo>
                    <a:pt x="1363" y="1262"/>
                  </a:lnTo>
                  <a:lnTo>
                    <a:pt x="1346" y="1267"/>
                  </a:lnTo>
                  <a:lnTo>
                    <a:pt x="1324" y="1267"/>
                  </a:lnTo>
                  <a:lnTo>
                    <a:pt x="1307" y="1272"/>
                  </a:lnTo>
                  <a:lnTo>
                    <a:pt x="1290" y="1276"/>
                  </a:lnTo>
                  <a:lnTo>
                    <a:pt x="1269" y="1276"/>
                  </a:lnTo>
                  <a:lnTo>
                    <a:pt x="1252" y="1276"/>
                  </a:lnTo>
                  <a:lnTo>
                    <a:pt x="1231" y="1281"/>
                  </a:lnTo>
                  <a:lnTo>
                    <a:pt x="1214" y="1281"/>
                  </a:lnTo>
                  <a:lnTo>
                    <a:pt x="1197" y="1285"/>
                  </a:lnTo>
                  <a:lnTo>
                    <a:pt x="1175" y="1285"/>
                  </a:lnTo>
                  <a:lnTo>
                    <a:pt x="1158" y="1285"/>
                  </a:lnTo>
                  <a:lnTo>
                    <a:pt x="1137" y="1290"/>
                  </a:lnTo>
                  <a:lnTo>
                    <a:pt x="1120" y="1290"/>
                  </a:lnTo>
                  <a:lnTo>
                    <a:pt x="1103" y="1290"/>
                  </a:lnTo>
                  <a:lnTo>
                    <a:pt x="1082" y="1290"/>
                  </a:lnTo>
                  <a:lnTo>
                    <a:pt x="1065" y="1294"/>
                  </a:lnTo>
                  <a:lnTo>
                    <a:pt x="1043" y="1294"/>
                  </a:lnTo>
                  <a:lnTo>
                    <a:pt x="1026" y="1294"/>
                  </a:lnTo>
                  <a:lnTo>
                    <a:pt x="1005" y="1294"/>
                  </a:lnTo>
                  <a:lnTo>
                    <a:pt x="988" y="1294"/>
                  </a:lnTo>
                  <a:lnTo>
                    <a:pt x="971" y="1294"/>
                  </a:lnTo>
                  <a:lnTo>
                    <a:pt x="950" y="1294"/>
                  </a:lnTo>
                  <a:lnTo>
                    <a:pt x="933" y="1294"/>
                  </a:lnTo>
                  <a:lnTo>
                    <a:pt x="911" y="1294"/>
                  </a:lnTo>
                  <a:lnTo>
                    <a:pt x="894" y="1294"/>
                  </a:lnTo>
                  <a:lnTo>
                    <a:pt x="873" y="1294"/>
                  </a:lnTo>
                  <a:lnTo>
                    <a:pt x="856" y="1294"/>
                  </a:lnTo>
                  <a:lnTo>
                    <a:pt x="839" y="1294"/>
                  </a:lnTo>
                  <a:lnTo>
                    <a:pt x="818" y="1294"/>
                  </a:lnTo>
                  <a:lnTo>
                    <a:pt x="801" y="1294"/>
                  </a:lnTo>
                  <a:lnTo>
                    <a:pt x="779" y="1294"/>
                  </a:lnTo>
                  <a:lnTo>
                    <a:pt x="762" y="1290"/>
                  </a:lnTo>
                  <a:lnTo>
                    <a:pt x="741" y="1290"/>
                  </a:lnTo>
                  <a:lnTo>
                    <a:pt x="724" y="1290"/>
                  </a:lnTo>
                  <a:lnTo>
                    <a:pt x="707" y="1290"/>
                  </a:lnTo>
                  <a:lnTo>
                    <a:pt x="686" y="1285"/>
                  </a:lnTo>
                  <a:lnTo>
                    <a:pt x="669" y="1285"/>
                  </a:lnTo>
                  <a:lnTo>
                    <a:pt x="647" y="1285"/>
                  </a:lnTo>
                  <a:lnTo>
                    <a:pt x="630" y="1281"/>
                  </a:lnTo>
                  <a:lnTo>
                    <a:pt x="613" y="1281"/>
                  </a:lnTo>
                  <a:lnTo>
                    <a:pt x="592" y="1276"/>
                  </a:lnTo>
                  <a:lnTo>
                    <a:pt x="575" y="1276"/>
                  </a:lnTo>
                  <a:lnTo>
                    <a:pt x="554" y="1276"/>
                  </a:lnTo>
                  <a:lnTo>
                    <a:pt x="537" y="1272"/>
                  </a:lnTo>
                  <a:lnTo>
                    <a:pt x="519" y="1267"/>
                  </a:lnTo>
                  <a:lnTo>
                    <a:pt x="498" y="1267"/>
                  </a:lnTo>
                  <a:lnTo>
                    <a:pt x="481" y="1262"/>
                  </a:lnTo>
                  <a:lnTo>
                    <a:pt x="460" y="1262"/>
                  </a:lnTo>
                  <a:lnTo>
                    <a:pt x="443" y="1258"/>
                  </a:lnTo>
                  <a:lnTo>
                    <a:pt x="426" y="1253"/>
                  </a:lnTo>
                  <a:lnTo>
                    <a:pt x="405" y="1253"/>
                  </a:lnTo>
                  <a:lnTo>
                    <a:pt x="387" y="1249"/>
                  </a:lnTo>
                  <a:lnTo>
                    <a:pt x="370" y="1244"/>
                  </a:lnTo>
                  <a:lnTo>
                    <a:pt x="349" y="1244"/>
                  </a:lnTo>
                  <a:lnTo>
                    <a:pt x="332" y="1240"/>
                  </a:lnTo>
                  <a:lnTo>
                    <a:pt x="315" y="1235"/>
                  </a:lnTo>
                  <a:lnTo>
                    <a:pt x="294" y="1231"/>
                  </a:lnTo>
                  <a:lnTo>
                    <a:pt x="277" y="1226"/>
                  </a:lnTo>
                  <a:lnTo>
                    <a:pt x="255" y="1226"/>
                  </a:lnTo>
                  <a:lnTo>
                    <a:pt x="238" y="1222"/>
                  </a:lnTo>
                  <a:lnTo>
                    <a:pt x="221" y="1217"/>
                  </a:lnTo>
                  <a:lnTo>
                    <a:pt x="204" y="1213"/>
                  </a:lnTo>
                  <a:lnTo>
                    <a:pt x="183" y="1208"/>
                  </a:lnTo>
                  <a:lnTo>
                    <a:pt x="166" y="1203"/>
                  </a:lnTo>
                  <a:lnTo>
                    <a:pt x="149" y="1199"/>
                  </a:lnTo>
                  <a:lnTo>
                    <a:pt x="128" y="1194"/>
                  </a:lnTo>
                  <a:lnTo>
                    <a:pt x="111" y="1190"/>
                  </a:lnTo>
                  <a:lnTo>
                    <a:pt x="94" y="1185"/>
                  </a:lnTo>
                  <a:lnTo>
                    <a:pt x="72" y="1176"/>
                  </a:lnTo>
                  <a:lnTo>
                    <a:pt x="55" y="1172"/>
                  </a:lnTo>
                  <a:lnTo>
                    <a:pt x="38" y="1167"/>
                  </a:lnTo>
                  <a:lnTo>
                    <a:pt x="21" y="1163"/>
                  </a:lnTo>
                  <a:lnTo>
                    <a:pt x="0" y="1158"/>
                  </a:lnTo>
                  <a:lnTo>
                    <a:pt x="0" y="1158"/>
                  </a:lnTo>
                </a:path>
              </a:pathLst>
            </a:cu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2" name="Freeform 6"/>
            <p:cNvSpPr>
              <a:spLocks/>
            </p:cNvSpPr>
            <p:nvPr/>
          </p:nvSpPr>
          <p:spPr bwMode="auto">
            <a:xfrm>
              <a:off x="3764" y="2422"/>
              <a:ext cx="4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0"/>
                </a:cxn>
                <a:cxn ang="0">
                  <a:pos x="0" y="0"/>
                </a:cxn>
              </a:cxnLst>
              <a:rect l="0" t="0" r="r" b="b"/>
              <a:pathLst>
                <a:path w="46">
                  <a:moveTo>
                    <a:pt x="0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3" name="Freeform 7"/>
            <p:cNvSpPr>
              <a:spLocks/>
            </p:cNvSpPr>
            <p:nvPr/>
          </p:nvSpPr>
          <p:spPr bwMode="auto">
            <a:xfrm>
              <a:off x="3764" y="2422"/>
              <a:ext cx="46" cy="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46" y="0"/>
                </a:cxn>
              </a:cxnLst>
              <a:rect l="0" t="0" r="r" b="b"/>
              <a:pathLst>
                <a:path w="46">
                  <a:moveTo>
                    <a:pt x="46" y="0"/>
                  </a:move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4" name="Freeform 8"/>
            <p:cNvSpPr>
              <a:spLocks/>
            </p:cNvSpPr>
            <p:nvPr/>
          </p:nvSpPr>
          <p:spPr bwMode="auto">
            <a:xfrm>
              <a:off x="3764" y="2422"/>
              <a:ext cx="4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0"/>
                </a:cxn>
                <a:cxn ang="0">
                  <a:pos x="0" y="0"/>
                </a:cxn>
              </a:cxnLst>
              <a:rect l="0" t="0" r="r" b="b"/>
              <a:pathLst>
                <a:path w="46">
                  <a:moveTo>
                    <a:pt x="0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5" name="Freeform 9"/>
            <p:cNvSpPr>
              <a:spLocks/>
            </p:cNvSpPr>
            <p:nvPr/>
          </p:nvSpPr>
          <p:spPr bwMode="auto">
            <a:xfrm>
              <a:off x="3764" y="2418"/>
              <a:ext cx="46" cy="4"/>
            </a:xfrm>
            <a:custGeom>
              <a:avLst/>
              <a:gdLst/>
              <a:ahLst/>
              <a:cxnLst>
                <a:cxn ang="0">
                  <a:pos x="46" y="4"/>
                </a:cxn>
                <a:cxn ang="0">
                  <a:pos x="0" y="4"/>
                </a:cxn>
                <a:cxn ang="0">
                  <a:pos x="34" y="0"/>
                </a:cxn>
                <a:cxn ang="0">
                  <a:pos x="46" y="4"/>
                </a:cxn>
              </a:cxnLst>
              <a:rect l="0" t="0" r="r" b="b"/>
              <a:pathLst>
                <a:path w="46" h="4">
                  <a:moveTo>
                    <a:pt x="46" y="4"/>
                  </a:moveTo>
                  <a:lnTo>
                    <a:pt x="0" y="4"/>
                  </a:lnTo>
                  <a:lnTo>
                    <a:pt x="34" y="0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6" name="Freeform 10"/>
            <p:cNvSpPr>
              <a:spLocks/>
            </p:cNvSpPr>
            <p:nvPr/>
          </p:nvSpPr>
          <p:spPr bwMode="auto">
            <a:xfrm>
              <a:off x="3764" y="2418"/>
              <a:ext cx="3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4" h="4">
                  <a:moveTo>
                    <a:pt x="0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7" name="Freeform 11"/>
            <p:cNvSpPr>
              <a:spLocks/>
            </p:cNvSpPr>
            <p:nvPr/>
          </p:nvSpPr>
          <p:spPr bwMode="auto">
            <a:xfrm>
              <a:off x="3764" y="2409"/>
              <a:ext cx="34" cy="9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34" y="9"/>
                </a:cxn>
              </a:cxnLst>
              <a:rect l="0" t="0" r="r" b="b"/>
              <a:pathLst>
                <a:path w="34" h="9">
                  <a:moveTo>
                    <a:pt x="34" y="9"/>
                  </a:moveTo>
                  <a:lnTo>
                    <a:pt x="0" y="9"/>
                  </a:lnTo>
                  <a:lnTo>
                    <a:pt x="34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8" name="Freeform 12"/>
            <p:cNvSpPr>
              <a:spLocks/>
            </p:cNvSpPr>
            <p:nvPr/>
          </p:nvSpPr>
          <p:spPr bwMode="auto">
            <a:xfrm>
              <a:off x="3764" y="2409"/>
              <a:ext cx="3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4" h="9">
                  <a:moveTo>
                    <a:pt x="0" y="9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89" name="Freeform 13"/>
            <p:cNvSpPr>
              <a:spLocks/>
            </p:cNvSpPr>
            <p:nvPr/>
          </p:nvSpPr>
          <p:spPr bwMode="auto">
            <a:xfrm>
              <a:off x="3764" y="2409"/>
              <a:ext cx="34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4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0" name="Freeform 14"/>
            <p:cNvSpPr>
              <a:spLocks/>
            </p:cNvSpPr>
            <p:nvPr/>
          </p:nvSpPr>
          <p:spPr bwMode="auto">
            <a:xfrm>
              <a:off x="3764" y="2409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1" name="Freeform 15"/>
            <p:cNvSpPr>
              <a:spLocks/>
            </p:cNvSpPr>
            <p:nvPr/>
          </p:nvSpPr>
          <p:spPr bwMode="auto">
            <a:xfrm>
              <a:off x="3644" y="2422"/>
              <a:ext cx="9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2" name="Freeform 16"/>
            <p:cNvSpPr>
              <a:spLocks/>
            </p:cNvSpPr>
            <p:nvPr/>
          </p:nvSpPr>
          <p:spPr bwMode="auto">
            <a:xfrm>
              <a:off x="3644" y="2418"/>
              <a:ext cx="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9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3" name="Freeform 17"/>
            <p:cNvSpPr>
              <a:spLocks/>
            </p:cNvSpPr>
            <p:nvPr/>
          </p:nvSpPr>
          <p:spPr bwMode="auto">
            <a:xfrm>
              <a:off x="3649" y="2418"/>
              <a:ext cx="8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4" y="4"/>
                </a:cxn>
              </a:cxnLst>
              <a:rect l="0" t="0" r="r" b="b"/>
              <a:pathLst>
                <a:path w="8" h="4">
                  <a:moveTo>
                    <a:pt x="4" y="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4" name="Freeform 18"/>
            <p:cNvSpPr>
              <a:spLocks/>
            </p:cNvSpPr>
            <p:nvPr/>
          </p:nvSpPr>
          <p:spPr bwMode="auto">
            <a:xfrm>
              <a:off x="3649" y="2409"/>
              <a:ext cx="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" y="9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8" y="9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5" name="Freeform 19"/>
            <p:cNvSpPr>
              <a:spLocks/>
            </p:cNvSpPr>
            <p:nvPr/>
          </p:nvSpPr>
          <p:spPr bwMode="auto">
            <a:xfrm>
              <a:off x="3657" y="2409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6" name="Freeform 20"/>
            <p:cNvSpPr>
              <a:spLocks/>
            </p:cNvSpPr>
            <p:nvPr/>
          </p:nvSpPr>
          <p:spPr bwMode="auto">
            <a:xfrm>
              <a:off x="3657" y="2409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7" name="Freeform 21"/>
            <p:cNvSpPr>
              <a:spLocks/>
            </p:cNvSpPr>
            <p:nvPr/>
          </p:nvSpPr>
          <p:spPr bwMode="auto">
            <a:xfrm>
              <a:off x="3657" y="2409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8" name="Freeform 22"/>
            <p:cNvSpPr>
              <a:spLocks/>
            </p:cNvSpPr>
            <p:nvPr/>
          </p:nvSpPr>
          <p:spPr bwMode="auto">
            <a:xfrm>
              <a:off x="3657" y="2386"/>
              <a:ext cx="13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3" y="23"/>
                </a:cxn>
                <a:cxn ang="0">
                  <a:pos x="13" y="0"/>
                </a:cxn>
                <a:cxn ang="0">
                  <a:pos x="0" y="23"/>
                </a:cxn>
              </a:cxnLst>
              <a:rect l="0" t="0" r="r" b="b"/>
              <a:pathLst>
                <a:path w="13" h="23">
                  <a:moveTo>
                    <a:pt x="0" y="23"/>
                  </a:moveTo>
                  <a:lnTo>
                    <a:pt x="13" y="23"/>
                  </a:lnTo>
                  <a:lnTo>
                    <a:pt x="13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199" name="Freeform 23"/>
            <p:cNvSpPr>
              <a:spLocks/>
            </p:cNvSpPr>
            <p:nvPr/>
          </p:nvSpPr>
          <p:spPr bwMode="auto">
            <a:xfrm>
              <a:off x="3819" y="2413"/>
              <a:ext cx="1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0" name="Freeform 24"/>
            <p:cNvSpPr>
              <a:spLocks/>
            </p:cNvSpPr>
            <p:nvPr/>
          </p:nvSpPr>
          <p:spPr bwMode="auto">
            <a:xfrm>
              <a:off x="3819" y="2404"/>
              <a:ext cx="13" cy="9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0" y="9"/>
                </a:cxn>
                <a:cxn ang="0">
                  <a:pos x="4" y="0"/>
                </a:cxn>
                <a:cxn ang="0">
                  <a:pos x="13" y="9"/>
                </a:cxn>
              </a:cxnLst>
              <a:rect l="0" t="0" r="r" b="b"/>
              <a:pathLst>
                <a:path w="13" h="9">
                  <a:moveTo>
                    <a:pt x="13" y="9"/>
                  </a:moveTo>
                  <a:lnTo>
                    <a:pt x="0" y="9"/>
                  </a:lnTo>
                  <a:lnTo>
                    <a:pt x="4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1" name="Freeform 25"/>
            <p:cNvSpPr>
              <a:spLocks/>
            </p:cNvSpPr>
            <p:nvPr/>
          </p:nvSpPr>
          <p:spPr bwMode="auto">
            <a:xfrm>
              <a:off x="3819" y="2404"/>
              <a:ext cx="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2" name="Freeform 26"/>
            <p:cNvSpPr>
              <a:spLocks/>
            </p:cNvSpPr>
            <p:nvPr/>
          </p:nvSpPr>
          <p:spPr bwMode="auto">
            <a:xfrm>
              <a:off x="3819" y="2400"/>
              <a:ext cx="4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3" name="Freeform 27"/>
            <p:cNvSpPr>
              <a:spLocks/>
            </p:cNvSpPr>
            <p:nvPr/>
          </p:nvSpPr>
          <p:spPr bwMode="auto">
            <a:xfrm>
              <a:off x="3819" y="2400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4" name="Freeform 28"/>
            <p:cNvSpPr>
              <a:spLocks/>
            </p:cNvSpPr>
            <p:nvPr/>
          </p:nvSpPr>
          <p:spPr bwMode="auto">
            <a:xfrm>
              <a:off x="3819" y="2400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5" name="Freeform 29"/>
            <p:cNvSpPr>
              <a:spLocks/>
            </p:cNvSpPr>
            <p:nvPr/>
          </p:nvSpPr>
          <p:spPr bwMode="auto">
            <a:xfrm>
              <a:off x="3806" y="2400"/>
              <a:ext cx="17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7">
                  <a:moveTo>
                    <a:pt x="13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6" name="Freeform 30"/>
            <p:cNvSpPr>
              <a:spLocks/>
            </p:cNvSpPr>
            <p:nvPr/>
          </p:nvSpPr>
          <p:spPr bwMode="auto">
            <a:xfrm>
              <a:off x="3806" y="2390"/>
              <a:ext cx="17" cy="10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0" y="10"/>
                </a:cxn>
                <a:cxn ang="0">
                  <a:pos x="17" y="0"/>
                </a:cxn>
                <a:cxn ang="0">
                  <a:pos x="17" y="10"/>
                </a:cxn>
              </a:cxnLst>
              <a:rect l="0" t="0" r="r" b="b"/>
              <a:pathLst>
                <a:path w="17" h="10">
                  <a:moveTo>
                    <a:pt x="17" y="10"/>
                  </a:moveTo>
                  <a:lnTo>
                    <a:pt x="0" y="10"/>
                  </a:lnTo>
                  <a:lnTo>
                    <a:pt x="17" y="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7" name="Freeform 31"/>
            <p:cNvSpPr>
              <a:spLocks/>
            </p:cNvSpPr>
            <p:nvPr/>
          </p:nvSpPr>
          <p:spPr bwMode="auto">
            <a:xfrm>
              <a:off x="3806" y="2390"/>
              <a:ext cx="17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8" name="Freeform 32"/>
            <p:cNvSpPr>
              <a:spLocks/>
            </p:cNvSpPr>
            <p:nvPr/>
          </p:nvSpPr>
          <p:spPr bwMode="auto">
            <a:xfrm>
              <a:off x="3806" y="2390"/>
              <a:ext cx="39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39" y="0"/>
                </a:cxn>
                <a:cxn ang="0">
                  <a:pos x="17" y="0"/>
                </a:cxn>
              </a:cxnLst>
              <a:rect l="0" t="0" r="r" b="b"/>
              <a:pathLst>
                <a:path w="39">
                  <a:moveTo>
                    <a:pt x="17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09" name="Freeform 33"/>
            <p:cNvSpPr>
              <a:spLocks/>
            </p:cNvSpPr>
            <p:nvPr/>
          </p:nvSpPr>
          <p:spPr bwMode="auto">
            <a:xfrm>
              <a:off x="3806" y="2390"/>
              <a:ext cx="3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0"/>
                </a:cxn>
                <a:cxn ang="0">
                  <a:pos x="0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0" name="Freeform 34"/>
            <p:cNvSpPr>
              <a:spLocks/>
            </p:cNvSpPr>
            <p:nvPr/>
          </p:nvSpPr>
          <p:spPr bwMode="auto">
            <a:xfrm>
              <a:off x="3806" y="2381"/>
              <a:ext cx="39" cy="9"/>
            </a:xfrm>
            <a:custGeom>
              <a:avLst/>
              <a:gdLst/>
              <a:ahLst/>
              <a:cxnLst>
                <a:cxn ang="0">
                  <a:pos x="39" y="9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39" y="9"/>
                </a:cxn>
              </a:cxnLst>
              <a:rect l="0" t="0" r="r" b="b"/>
              <a:pathLst>
                <a:path w="39" h="9">
                  <a:moveTo>
                    <a:pt x="39" y="9"/>
                  </a:moveTo>
                  <a:lnTo>
                    <a:pt x="0" y="9"/>
                  </a:lnTo>
                  <a:lnTo>
                    <a:pt x="34" y="0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1" name="Freeform 35"/>
            <p:cNvSpPr>
              <a:spLocks/>
            </p:cNvSpPr>
            <p:nvPr/>
          </p:nvSpPr>
          <p:spPr bwMode="auto">
            <a:xfrm>
              <a:off x="3806" y="2381"/>
              <a:ext cx="3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4" h="9">
                  <a:moveTo>
                    <a:pt x="0" y="9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2" name="Freeform 36"/>
            <p:cNvSpPr>
              <a:spLocks/>
            </p:cNvSpPr>
            <p:nvPr/>
          </p:nvSpPr>
          <p:spPr bwMode="auto">
            <a:xfrm>
              <a:off x="3751" y="2404"/>
              <a:ext cx="30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30" y="5"/>
                </a:cxn>
                <a:cxn ang="0">
                  <a:pos x="0" y="0"/>
                </a:cxn>
                <a:cxn ang="0">
                  <a:pos x="13" y="5"/>
                </a:cxn>
              </a:cxnLst>
              <a:rect l="0" t="0" r="r" b="b"/>
              <a:pathLst>
                <a:path w="30" h="5">
                  <a:moveTo>
                    <a:pt x="13" y="5"/>
                  </a:moveTo>
                  <a:lnTo>
                    <a:pt x="30" y="5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3" name="Freeform 37"/>
            <p:cNvSpPr>
              <a:spLocks/>
            </p:cNvSpPr>
            <p:nvPr/>
          </p:nvSpPr>
          <p:spPr bwMode="auto">
            <a:xfrm>
              <a:off x="3751" y="2404"/>
              <a:ext cx="30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5"/>
                </a:cxn>
              </a:cxnLst>
              <a:rect l="0" t="0" r="r" b="b"/>
              <a:pathLst>
                <a:path w="30" h="5">
                  <a:moveTo>
                    <a:pt x="30" y="5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4" name="Freeform 38"/>
            <p:cNvSpPr>
              <a:spLocks/>
            </p:cNvSpPr>
            <p:nvPr/>
          </p:nvSpPr>
          <p:spPr bwMode="auto">
            <a:xfrm>
              <a:off x="3781" y="2404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5" name="Freeform 39"/>
            <p:cNvSpPr>
              <a:spLocks/>
            </p:cNvSpPr>
            <p:nvPr/>
          </p:nvSpPr>
          <p:spPr bwMode="auto">
            <a:xfrm>
              <a:off x="3785" y="2404"/>
              <a:ext cx="13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5"/>
                </a:cxn>
              </a:cxnLst>
              <a:rect l="0" t="0" r="r" b="b"/>
              <a:pathLst>
                <a:path w="13" h="5">
                  <a:moveTo>
                    <a:pt x="13" y="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6" name="Freeform 40"/>
            <p:cNvSpPr>
              <a:spLocks/>
            </p:cNvSpPr>
            <p:nvPr/>
          </p:nvSpPr>
          <p:spPr bwMode="auto">
            <a:xfrm>
              <a:off x="3785" y="2404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7" name="Freeform 41"/>
            <p:cNvSpPr>
              <a:spLocks/>
            </p:cNvSpPr>
            <p:nvPr/>
          </p:nvSpPr>
          <p:spPr bwMode="auto">
            <a:xfrm>
              <a:off x="3789" y="2404"/>
              <a:ext cx="9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8" name="Freeform 42"/>
            <p:cNvSpPr>
              <a:spLocks/>
            </p:cNvSpPr>
            <p:nvPr/>
          </p:nvSpPr>
          <p:spPr bwMode="auto">
            <a:xfrm>
              <a:off x="3789" y="2390"/>
              <a:ext cx="9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" y="14"/>
                </a:cxn>
                <a:cxn ang="0">
                  <a:pos x="9" y="0"/>
                </a:cxn>
                <a:cxn ang="0">
                  <a:pos x="0" y="14"/>
                </a:cxn>
              </a:cxnLst>
              <a:rect l="0" t="0" r="r" b="b"/>
              <a:pathLst>
                <a:path w="9" h="14">
                  <a:moveTo>
                    <a:pt x="0" y="14"/>
                  </a:moveTo>
                  <a:lnTo>
                    <a:pt x="9" y="14"/>
                  </a:lnTo>
                  <a:lnTo>
                    <a:pt x="9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19" name="Freeform 43"/>
            <p:cNvSpPr>
              <a:spLocks/>
            </p:cNvSpPr>
            <p:nvPr/>
          </p:nvSpPr>
          <p:spPr bwMode="auto">
            <a:xfrm>
              <a:off x="3738" y="2404"/>
              <a:ext cx="1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0" name="Freeform 44"/>
            <p:cNvSpPr>
              <a:spLocks/>
            </p:cNvSpPr>
            <p:nvPr/>
          </p:nvSpPr>
          <p:spPr bwMode="auto">
            <a:xfrm>
              <a:off x="3738" y="2400"/>
              <a:ext cx="4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lnTo>
                    <a:pt x="4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1" name="Freeform 45"/>
            <p:cNvSpPr>
              <a:spLocks/>
            </p:cNvSpPr>
            <p:nvPr/>
          </p:nvSpPr>
          <p:spPr bwMode="auto">
            <a:xfrm>
              <a:off x="3738" y="2400"/>
              <a:ext cx="43" cy="4"/>
            </a:xfrm>
            <a:custGeom>
              <a:avLst/>
              <a:gdLst/>
              <a:ahLst/>
              <a:cxnLst>
                <a:cxn ang="0">
                  <a:pos x="43" y="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43" y="4"/>
                </a:cxn>
              </a:cxnLst>
              <a:rect l="0" t="0" r="r" b="b"/>
              <a:pathLst>
                <a:path w="43" h="4">
                  <a:moveTo>
                    <a:pt x="43" y="4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2" name="Freeform 46"/>
            <p:cNvSpPr>
              <a:spLocks/>
            </p:cNvSpPr>
            <p:nvPr/>
          </p:nvSpPr>
          <p:spPr bwMode="auto">
            <a:xfrm>
              <a:off x="3738" y="2395"/>
              <a:ext cx="4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3" h="5">
                  <a:moveTo>
                    <a:pt x="0" y="5"/>
                  </a:moveTo>
                  <a:lnTo>
                    <a:pt x="4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3" name="Freeform 47"/>
            <p:cNvSpPr>
              <a:spLocks/>
            </p:cNvSpPr>
            <p:nvPr/>
          </p:nvSpPr>
          <p:spPr bwMode="auto">
            <a:xfrm>
              <a:off x="3738" y="2395"/>
              <a:ext cx="43" cy="5"/>
            </a:xfrm>
            <a:custGeom>
              <a:avLst/>
              <a:gdLst/>
              <a:ahLst/>
              <a:cxnLst>
                <a:cxn ang="0">
                  <a:pos x="43" y="5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43" y="5"/>
                </a:cxn>
              </a:cxnLst>
              <a:rect l="0" t="0" r="r" b="b"/>
              <a:pathLst>
                <a:path w="43" h="5">
                  <a:moveTo>
                    <a:pt x="43" y="5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4" name="Freeform 48"/>
            <p:cNvSpPr>
              <a:spLocks/>
            </p:cNvSpPr>
            <p:nvPr/>
          </p:nvSpPr>
          <p:spPr bwMode="auto">
            <a:xfrm>
              <a:off x="3738" y="2395"/>
              <a:ext cx="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0">
                  <a:moveTo>
                    <a:pt x="0" y="0"/>
                  </a:move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5" name="Freeform 49"/>
            <p:cNvSpPr>
              <a:spLocks/>
            </p:cNvSpPr>
            <p:nvPr/>
          </p:nvSpPr>
          <p:spPr bwMode="auto">
            <a:xfrm>
              <a:off x="3738" y="2395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6" name="Freeform 50"/>
            <p:cNvSpPr>
              <a:spLocks/>
            </p:cNvSpPr>
            <p:nvPr/>
          </p:nvSpPr>
          <p:spPr bwMode="auto">
            <a:xfrm>
              <a:off x="3738" y="2381"/>
              <a:ext cx="30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30" h="14">
                  <a:moveTo>
                    <a:pt x="0" y="14"/>
                  </a:moveTo>
                  <a:lnTo>
                    <a:pt x="30" y="1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7" name="Freeform 51"/>
            <p:cNvSpPr>
              <a:spLocks/>
            </p:cNvSpPr>
            <p:nvPr/>
          </p:nvSpPr>
          <p:spPr bwMode="auto">
            <a:xfrm>
              <a:off x="3742" y="2381"/>
              <a:ext cx="30" cy="14"/>
            </a:xfrm>
            <a:custGeom>
              <a:avLst/>
              <a:gdLst/>
              <a:ahLst/>
              <a:cxnLst>
                <a:cxn ang="0">
                  <a:pos x="26" y="1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26" y="14"/>
                </a:cxn>
              </a:cxnLst>
              <a:rect l="0" t="0" r="r" b="b"/>
              <a:pathLst>
                <a:path w="30" h="14">
                  <a:moveTo>
                    <a:pt x="26" y="1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6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8" name="Freeform 52"/>
            <p:cNvSpPr>
              <a:spLocks/>
            </p:cNvSpPr>
            <p:nvPr/>
          </p:nvSpPr>
          <p:spPr bwMode="auto">
            <a:xfrm>
              <a:off x="3742" y="2377"/>
              <a:ext cx="3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29" name="Freeform 53"/>
            <p:cNvSpPr>
              <a:spLocks/>
            </p:cNvSpPr>
            <p:nvPr/>
          </p:nvSpPr>
          <p:spPr bwMode="auto">
            <a:xfrm>
              <a:off x="3742" y="2377"/>
              <a:ext cx="30" cy="4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4"/>
                </a:cxn>
              </a:cxnLst>
              <a:rect l="0" t="0" r="r" b="b"/>
              <a:pathLst>
                <a:path w="30" h="4">
                  <a:moveTo>
                    <a:pt x="30" y="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0" name="Freeform 54"/>
            <p:cNvSpPr>
              <a:spLocks/>
            </p:cNvSpPr>
            <p:nvPr/>
          </p:nvSpPr>
          <p:spPr bwMode="auto">
            <a:xfrm>
              <a:off x="3253" y="2381"/>
              <a:ext cx="46" cy="9"/>
            </a:xfrm>
            <a:custGeom>
              <a:avLst/>
              <a:gdLst/>
              <a:ahLst/>
              <a:cxnLst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46" y="9"/>
                </a:cxn>
              </a:cxnLst>
              <a:rect l="0" t="0" r="r" b="b"/>
              <a:pathLst>
                <a:path w="46" h="9">
                  <a:moveTo>
                    <a:pt x="46" y="9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4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1" name="Freeform 55"/>
            <p:cNvSpPr>
              <a:spLocks/>
            </p:cNvSpPr>
            <p:nvPr/>
          </p:nvSpPr>
          <p:spPr bwMode="auto">
            <a:xfrm>
              <a:off x="3253" y="2381"/>
              <a:ext cx="46" cy="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46" y="0"/>
                </a:cxn>
              </a:cxnLst>
              <a:rect l="0" t="0" r="r" b="b"/>
              <a:pathLst>
                <a:path w="46">
                  <a:moveTo>
                    <a:pt x="46" y="0"/>
                  </a:move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2" name="Freeform 56"/>
            <p:cNvSpPr>
              <a:spLocks/>
            </p:cNvSpPr>
            <p:nvPr/>
          </p:nvSpPr>
          <p:spPr bwMode="auto">
            <a:xfrm>
              <a:off x="3253" y="2381"/>
              <a:ext cx="4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0"/>
                </a:cxn>
                <a:cxn ang="0">
                  <a:pos x="0" y="0"/>
                </a:cxn>
              </a:cxnLst>
              <a:rect l="0" t="0" r="r" b="b"/>
              <a:pathLst>
                <a:path w="46">
                  <a:moveTo>
                    <a:pt x="0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3" name="Freeform 57"/>
            <p:cNvSpPr>
              <a:spLocks/>
            </p:cNvSpPr>
            <p:nvPr/>
          </p:nvSpPr>
          <p:spPr bwMode="auto">
            <a:xfrm>
              <a:off x="3253" y="2377"/>
              <a:ext cx="51" cy="4"/>
            </a:xfrm>
            <a:custGeom>
              <a:avLst/>
              <a:gdLst/>
              <a:ahLst/>
              <a:cxnLst>
                <a:cxn ang="0">
                  <a:pos x="46" y="4"/>
                </a:cxn>
                <a:cxn ang="0">
                  <a:pos x="0" y="4"/>
                </a:cxn>
                <a:cxn ang="0">
                  <a:pos x="51" y="0"/>
                </a:cxn>
                <a:cxn ang="0">
                  <a:pos x="46" y="4"/>
                </a:cxn>
              </a:cxnLst>
              <a:rect l="0" t="0" r="r" b="b"/>
              <a:pathLst>
                <a:path w="51" h="4">
                  <a:moveTo>
                    <a:pt x="46" y="4"/>
                  </a:moveTo>
                  <a:lnTo>
                    <a:pt x="0" y="4"/>
                  </a:lnTo>
                  <a:lnTo>
                    <a:pt x="51" y="0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4" name="Freeform 58"/>
            <p:cNvSpPr>
              <a:spLocks/>
            </p:cNvSpPr>
            <p:nvPr/>
          </p:nvSpPr>
          <p:spPr bwMode="auto">
            <a:xfrm>
              <a:off x="3248" y="2377"/>
              <a:ext cx="56" cy="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5" y="4"/>
                </a:cxn>
              </a:cxnLst>
              <a:rect l="0" t="0" r="r" b="b"/>
              <a:pathLst>
                <a:path w="56" h="4">
                  <a:moveTo>
                    <a:pt x="5" y="4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5" name="Freeform 59"/>
            <p:cNvSpPr>
              <a:spLocks/>
            </p:cNvSpPr>
            <p:nvPr/>
          </p:nvSpPr>
          <p:spPr bwMode="auto">
            <a:xfrm>
              <a:off x="3248" y="2377"/>
              <a:ext cx="56" cy="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0"/>
                </a:cxn>
                <a:cxn ang="0">
                  <a:pos x="56" y="0"/>
                </a:cxn>
              </a:cxnLst>
              <a:rect l="0" t="0" r="r" b="b"/>
              <a:pathLst>
                <a:path w="56">
                  <a:moveTo>
                    <a:pt x="56" y="0"/>
                  </a:move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6" name="Freeform 60"/>
            <p:cNvSpPr>
              <a:spLocks/>
            </p:cNvSpPr>
            <p:nvPr/>
          </p:nvSpPr>
          <p:spPr bwMode="auto">
            <a:xfrm>
              <a:off x="3248" y="2377"/>
              <a:ext cx="5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0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7" name="Freeform 61"/>
            <p:cNvSpPr>
              <a:spLocks/>
            </p:cNvSpPr>
            <p:nvPr/>
          </p:nvSpPr>
          <p:spPr bwMode="auto">
            <a:xfrm>
              <a:off x="3806" y="2381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8" name="Freeform 62"/>
            <p:cNvSpPr>
              <a:spLocks/>
            </p:cNvSpPr>
            <p:nvPr/>
          </p:nvSpPr>
          <p:spPr bwMode="auto">
            <a:xfrm>
              <a:off x="3819" y="2381"/>
              <a:ext cx="2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0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39" name="Freeform 63"/>
            <p:cNvSpPr>
              <a:spLocks/>
            </p:cNvSpPr>
            <p:nvPr/>
          </p:nvSpPr>
          <p:spPr bwMode="auto">
            <a:xfrm>
              <a:off x="3819" y="2381"/>
              <a:ext cx="21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1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0" name="Freeform 64"/>
            <p:cNvSpPr>
              <a:spLocks/>
            </p:cNvSpPr>
            <p:nvPr/>
          </p:nvSpPr>
          <p:spPr bwMode="auto">
            <a:xfrm>
              <a:off x="3819" y="2377"/>
              <a:ext cx="2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1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4">
                  <a:moveTo>
                    <a:pt x="0" y="4"/>
                  </a:moveTo>
                  <a:lnTo>
                    <a:pt x="21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1" name="Freeform 65"/>
            <p:cNvSpPr>
              <a:spLocks/>
            </p:cNvSpPr>
            <p:nvPr/>
          </p:nvSpPr>
          <p:spPr bwMode="auto">
            <a:xfrm>
              <a:off x="3823" y="2377"/>
              <a:ext cx="17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4"/>
                </a:cxn>
              </a:cxnLst>
              <a:rect l="0" t="0" r="r" b="b"/>
              <a:pathLst>
                <a:path w="17" h="4">
                  <a:moveTo>
                    <a:pt x="17" y="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2" name="Freeform 66"/>
            <p:cNvSpPr>
              <a:spLocks/>
            </p:cNvSpPr>
            <p:nvPr/>
          </p:nvSpPr>
          <p:spPr bwMode="auto">
            <a:xfrm>
              <a:off x="3823" y="2372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3" name="Freeform 67"/>
            <p:cNvSpPr>
              <a:spLocks/>
            </p:cNvSpPr>
            <p:nvPr/>
          </p:nvSpPr>
          <p:spPr bwMode="auto">
            <a:xfrm>
              <a:off x="3823" y="2372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4" name="Freeform 68"/>
            <p:cNvSpPr>
              <a:spLocks/>
            </p:cNvSpPr>
            <p:nvPr/>
          </p:nvSpPr>
          <p:spPr bwMode="auto">
            <a:xfrm>
              <a:off x="3823" y="2372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5" name="Freeform 69"/>
            <p:cNvSpPr>
              <a:spLocks/>
            </p:cNvSpPr>
            <p:nvPr/>
          </p:nvSpPr>
          <p:spPr bwMode="auto">
            <a:xfrm>
              <a:off x="3823" y="2372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6" name="Freeform 70"/>
            <p:cNvSpPr>
              <a:spLocks/>
            </p:cNvSpPr>
            <p:nvPr/>
          </p:nvSpPr>
          <p:spPr bwMode="auto">
            <a:xfrm>
              <a:off x="3823" y="2368"/>
              <a:ext cx="1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1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7" name="Freeform 71"/>
            <p:cNvSpPr>
              <a:spLocks/>
            </p:cNvSpPr>
            <p:nvPr/>
          </p:nvSpPr>
          <p:spPr bwMode="auto">
            <a:xfrm>
              <a:off x="3823" y="2368"/>
              <a:ext cx="13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4"/>
                </a:cxn>
              </a:cxnLst>
              <a:rect l="0" t="0" r="r" b="b"/>
              <a:pathLst>
                <a:path w="13" h="4">
                  <a:moveTo>
                    <a:pt x="13" y="4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8" name="Freeform 72"/>
            <p:cNvSpPr>
              <a:spLocks/>
            </p:cNvSpPr>
            <p:nvPr/>
          </p:nvSpPr>
          <p:spPr bwMode="auto">
            <a:xfrm>
              <a:off x="3819" y="2368"/>
              <a:ext cx="17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17">
                  <a:moveTo>
                    <a:pt x="4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49" name="Freeform 73"/>
            <p:cNvSpPr>
              <a:spLocks/>
            </p:cNvSpPr>
            <p:nvPr/>
          </p:nvSpPr>
          <p:spPr bwMode="auto">
            <a:xfrm>
              <a:off x="3819" y="2368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0" name="Freeform 74"/>
            <p:cNvSpPr>
              <a:spLocks/>
            </p:cNvSpPr>
            <p:nvPr/>
          </p:nvSpPr>
          <p:spPr bwMode="auto">
            <a:xfrm>
              <a:off x="3815" y="2368"/>
              <a:ext cx="21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21">
                  <a:moveTo>
                    <a:pt x="4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1" name="Freeform 75"/>
            <p:cNvSpPr>
              <a:spLocks/>
            </p:cNvSpPr>
            <p:nvPr/>
          </p:nvSpPr>
          <p:spPr bwMode="auto">
            <a:xfrm>
              <a:off x="3815" y="2368"/>
              <a:ext cx="21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1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2" name="Freeform 76"/>
            <p:cNvSpPr>
              <a:spLocks/>
            </p:cNvSpPr>
            <p:nvPr/>
          </p:nvSpPr>
          <p:spPr bwMode="auto">
            <a:xfrm>
              <a:off x="3815" y="2363"/>
              <a:ext cx="2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1" h="5">
                  <a:moveTo>
                    <a:pt x="0" y="5"/>
                  </a:moveTo>
                  <a:lnTo>
                    <a:pt x="2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3" name="Freeform 77"/>
            <p:cNvSpPr>
              <a:spLocks/>
            </p:cNvSpPr>
            <p:nvPr/>
          </p:nvSpPr>
          <p:spPr bwMode="auto">
            <a:xfrm>
              <a:off x="3815" y="2363"/>
              <a:ext cx="21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5"/>
                </a:cxn>
              </a:cxnLst>
              <a:rect l="0" t="0" r="r" b="b"/>
              <a:pathLst>
                <a:path w="21" h="5">
                  <a:moveTo>
                    <a:pt x="21" y="5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4" name="Freeform 78"/>
            <p:cNvSpPr>
              <a:spLocks/>
            </p:cNvSpPr>
            <p:nvPr/>
          </p:nvSpPr>
          <p:spPr bwMode="auto">
            <a:xfrm>
              <a:off x="3810" y="2363"/>
              <a:ext cx="26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26">
                  <a:moveTo>
                    <a:pt x="5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5" name="Freeform 79"/>
            <p:cNvSpPr>
              <a:spLocks/>
            </p:cNvSpPr>
            <p:nvPr/>
          </p:nvSpPr>
          <p:spPr bwMode="auto">
            <a:xfrm>
              <a:off x="3810" y="2363"/>
              <a:ext cx="26" cy="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0"/>
                </a:cxn>
                <a:cxn ang="0">
                  <a:pos x="26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6" name="Freeform 80"/>
            <p:cNvSpPr>
              <a:spLocks/>
            </p:cNvSpPr>
            <p:nvPr/>
          </p:nvSpPr>
          <p:spPr bwMode="auto">
            <a:xfrm>
              <a:off x="3810" y="2359"/>
              <a:ext cx="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6" h="4">
                  <a:moveTo>
                    <a:pt x="0" y="4"/>
                  </a:moveTo>
                  <a:lnTo>
                    <a:pt x="2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7" name="Freeform 81"/>
            <p:cNvSpPr>
              <a:spLocks/>
            </p:cNvSpPr>
            <p:nvPr/>
          </p:nvSpPr>
          <p:spPr bwMode="auto">
            <a:xfrm>
              <a:off x="3810" y="2359"/>
              <a:ext cx="26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6" y="4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8" name="Freeform 82"/>
            <p:cNvSpPr>
              <a:spLocks/>
            </p:cNvSpPr>
            <p:nvPr/>
          </p:nvSpPr>
          <p:spPr bwMode="auto">
            <a:xfrm>
              <a:off x="3806" y="2350"/>
              <a:ext cx="30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0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30" h="9">
                  <a:moveTo>
                    <a:pt x="4" y="9"/>
                  </a:moveTo>
                  <a:lnTo>
                    <a:pt x="30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59" name="Freeform 83"/>
            <p:cNvSpPr>
              <a:spLocks/>
            </p:cNvSpPr>
            <p:nvPr/>
          </p:nvSpPr>
          <p:spPr bwMode="auto">
            <a:xfrm>
              <a:off x="3806" y="2350"/>
              <a:ext cx="30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0" y="9"/>
                </a:cxn>
              </a:cxnLst>
              <a:rect l="0" t="0" r="r" b="b"/>
              <a:pathLst>
                <a:path w="30" h="9">
                  <a:moveTo>
                    <a:pt x="30" y="9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0" name="Freeform 84"/>
            <p:cNvSpPr>
              <a:spLocks/>
            </p:cNvSpPr>
            <p:nvPr/>
          </p:nvSpPr>
          <p:spPr bwMode="auto">
            <a:xfrm>
              <a:off x="3304" y="2377"/>
              <a:ext cx="21" cy="4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12" y="4"/>
                </a:cxn>
              </a:cxnLst>
              <a:rect l="0" t="0" r="r" b="b"/>
              <a:pathLst>
                <a:path w="21" h="4">
                  <a:moveTo>
                    <a:pt x="12" y="4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1" name="Freeform 85"/>
            <p:cNvSpPr>
              <a:spLocks/>
            </p:cNvSpPr>
            <p:nvPr/>
          </p:nvSpPr>
          <p:spPr bwMode="auto">
            <a:xfrm>
              <a:off x="3738" y="2372"/>
              <a:ext cx="17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7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17" h="5">
                  <a:moveTo>
                    <a:pt x="4" y="5"/>
                  </a:moveTo>
                  <a:lnTo>
                    <a:pt x="17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2" name="Freeform 86"/>
            <p:cNvSpPr>
              <a:spLocks/>
            </p:cNvSpPr>
            <p:nvPr/>
          </p:nvSpPr>
          <p:spPr bwMode="auto">
            <a:xfrm>
              <a:off x="3738" y="2372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3" name="Freeform 87"/>
            <p:cNvSpPr>
              <a:spLocks/>
            </p:cNvSpPr>
            <p:nvPr/>
          </p:nvSpPr>
          <p:spPr bwMode="auto">
            <a:xfrm>
              <a:off x="3738" y="2368"/>
              <a:ext cx="1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1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4" name="Rectangle 88"/>
            <p:cNvSpPr>
              <a:spLocks noChangeArrowheads="1"/>
            </p:cNvSpPr>
            <p:nvPr/>
          </p:nvSpPr>
          <p:spPr bwMode="auto">
            <a:xfrm>
              <a:off x="3755" y="2377"/>
              <a:ext cx="17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5" name="Freeform 89"/>
            <p:cNvSpPr>
              <a:spLocks/>
            </p:cNvSpPr>
            <p:nvPr/>
          </p:nvSpPr>
          <p:spPr bwMode="auto">
            <a:xfrm>
              <a:off x="3248" y="2377"/>
              <a:ext cx="7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0" y="0"/>
                </a:cxn>
              </a:cxnLst>
              <a:rect l="0" t="0" r="r" b="b"/>
              <a:pathLst>
                <a:path w="77">
                  <a:moveTo>
                    <a:pt x="0" y="0"/>
                  </a:move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6" name="Freeform 90"/>
            <p:cNvSpPr>
              <a:spLocks/>
            </p:cNvSpPr>
            <p:nvPr/>
          </p:nvSpPr>
          <p:spPr bwMode="auto">
            <a:xfrm>
              <a:off x="3248" y="2377"/>
              <a:ext cx="77" cy="1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0"/>
                </a:cxn>
                <a:cxn ang="0">
                  <a:pos x="77" y="0"/>
                </a:cxn>
              </a:cxnLst>
              <a:rect l="0" t="0" r="r" b="b"/>
              <a:pathLst>
                <a:path w="77">
                  <a:moveTo>
                    <a:pt x="77" y="0"/>
                  </a:move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7" name="Freeform 91"/>
            <p:cNvSpPr>
              <a:spLocks/>
            </p:cNvSpPr>
            <p:nvPr/>
          </p:nvSpPr>
          <p:spPr bwMode="auto">
            <a:xfrm>
              <a:off x="3244" y="2377"/>
              <a:ext cx="81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81">
                  <a:moveTo>
                    <a:pt x="4" y="0"/>
                  </a:moveTo>
                  <a:lnTo>
                    <a:pt x="8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8" name="Freeform 92"/>
            <p:cNvSpPr>
              <a:spLocks/>
            </p:cNvSpPr>
            <p:nvPr/>
          </p:nvSpPr>
          <p:spPr bwMode="auto">
            <a:xfrm>
              <a:off x="3244" y="2377"/>
              <a:ext cx="85" cy="1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81" y="0"/>
                </a:cxn>
              </a:cxnLst>
              <a:rect l="0" t="0" r="r" b="b"/>
              <a:pathLst>
                <a:path w="85">
                  <a:moveTo>
                    <a:pt x="81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69" name="Freeform 93"/>
            <p:cNvSpPr>
              <a:spLocks/>
            </p:cNvSpPr>
            <p:nvPr/>
          </p:nvSpPr>
          <p:spPr bwMode="auto">
            <a:xfrm>
              <a:off x="3240" y="2372"/>
              <a:ext cx="89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89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89" h="5">
                  <a:moveTo>
                    <a:pt x="4" y="5"/>
                  </a:moveTo>
                  <a:lnTo>
                    <a:pt x="89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0" name="Freeform 94"/>
            <p:cNvSpPr>
              <a:spLocks/>
            </p:cNvSpPr>
            <p:nvPr/>
          </p:nvSpPr>
          <p:spPr bwMode="auto">
            <a:xfrm>
              <a:off x="3240" y="2372"/>
              <a:ext cx="89" cy="5"/>
            </a:xfrm>
            <a:custGeom>
              <a:avLst/>
              <a:gdLst/>
              <a:ahLst/>
              <a:cxnLst>
                <a:cxn ang="0">
                  <a:pos x="89" y="5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5"/>
                </a:cxn>
              </a:cxnLst>
              <a:rect l="0" t="0" r="r" b="b"/>
              <a:pathLst>
                <a:path w="89" h="5">
                  <a:moveTo>
                    <a:pt x="89" y="5"/>
                  </a:moveTo>
                  <a:lnTo>
                    <a:pt x="0" y="0"/>
                  </a:lnTo>
                  <a:lnTo>
                    <a:pt x="89" y="0"/>
                  </a:lnTo>
                  <a:lnTo>
                    <a:pt x="8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1" name="Freeform 95"/>
            <p:cNvSpPr>
              <a:spLocks/>
            </p:cNvSpPr>
            <p:nvPr/>
          </p:nvSpPr>
          <p:spPr bwMode="auto">
            <a:xfrm>
              <a:off x="3240" y="2372"/>
              <a:ext cx="8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" y="0"/>
                </a:cxn>
                <a:cxn ang="0">
                  <a:pos x="0" y="0"/>
                </a:cxn>
              </a:cxnLst>
              <a:rect l="0" t="0" r="r" b="b"/>
              <a:pathLst>
                <a:path w="89">
                  <a:moveTo>
                    <a:pt x="0" y="0"/>
                  </a:moveTo>
                  <a:lnTo>
                    <a:pt x="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2" name="Freeform 96"/>
            <p:cNvSpPr>
              <a:spLocks/>
            </p:cNvSpPr>
            <p:nvPr/>
          </p:nvSpPr>
          <p:spPr bwMode="auto">
            <a:xfrm>
              <a:off x="3240" y="2372"/>
              <a:ext cx="93" cy="1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0"/>
                </a:cxn>
                <a:cxn ang="0">
                  <a:pos x="93" y="0"/>
                </a:cxn>
                <a:cxn ang="0">
                  <a:pos x="89" y="0"/>
                </a:cxn>
              </a:cxnLst>
              <a:rect l="0" t="0" r="r" b="b"/>
              <a:pathLst>
                <a:path w="93">
                  <a:moveTo>
                    <a:pt x="89" y="0"/>
                  </a:moveTo>
                  <a:lnTo>
                    <a:pt x="0" y="0"/>
                  </a:lnTo>
                  <a:lnTo>
                    <a:pt x="93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3" name="Freeform 97"/>
            <p:cNvSpPr>
              <a:spLocks/>
            </p:cNvSpPr>
            <p:nvPr/>
          </p:nvSpPr>
          <p:spPr bwMode="auto">
            <a:xfrm>
              <a:off x="3236" y="2368"/>
              <a:ext cx="97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97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97" h="4">
                  <a:moveTo>
                    <a:pt x="4" y="4"/>
                  </a:moveTo>
                  <a:lnTo>
                    <a:pt x="97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4" name="Freeform 98"/>
            <p:cNvSpPr>
              <a:spLocks/>
            </p:cNvSpPr>
            <p:nvPr/>
          </p:nvSpPr>
          <p:spPr bwMode="auto">
            <a:xfrm>
              <a:off x="3236" y="2368"/>
              <a:ext cx="106" cy="4"/>
            </a:xfrm>
            <a:custGeom>
              <a:avLst/>
              <a:gdLst/>
              <a:ahLst/>
              <a:cxnLst>
                <a:cxn ang="0">
                  <a:pos x="97" y="4"/>
                </a:cxn>
                <a:cxn ang="0">
                  <a:pos x="0" y="0"/>
                </a:cxn>
                <a:cxn ang="0">
                  <a:pos x="106" y="0"/>
                </a:cxn>
                <a:cxn ang="0">
                  <a:pos x="97" y="4"/>
                </a:cxn>
              </a:cxnLst>
              <a:rect l="0" t="0" r="r" b="b"/>
              <a:pathLst>
                <a:path w="106" h="4">
                  <a:moveTo>
                    <a:pt x="97" y="4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5" name="Freeform 99"/>
            <p:cNvSpPr>
              <a:spLocks/>
            </p:cNvSpPr>
            <p:nvPr/>
          </p:nvSpPr>
          <p:spPr bwMode="auto">
            <a:xfrm>
              <a:off x="3236" y="2363"/>
              <a:ext cx="10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06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06" h="5">
                  <a:moveTo>
                    <a:pt x="0" y="5"/>
                  </a:moveTo>
                  <a:lnTo>
                    <a:pt x="10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6" name="Freeform 100"/>
            <p:cNvSpPr>
              <a:spLocks/>
            </p:cNvSpPr>
            <p:nvPr/>
          </p:nvSpPr>
          <p:spPr bwMode="auto">
            <a:xfrm>
              <a:off x="3236" y="2363"/>
              <a:ext cx="119" cy="5"/>
            </a:xfrm>
            <a:custGeom>
              <a:avLst/>
              <a:gdLst/>
              <a:ahLst/>
              <a:cxnLst>
                <a:cxn ang="0">
                  <a:pos x="106" y="5"/>
                </a:cxn>
                <a:cxn ang="0">
                  <a:pos x="0" y="0"/>
                </a:cxn>
                <a:cxn ang="0">
                  <a:pos x="119" y="0"/>
                </a:cxn>
                <a:cxn ang="0">
                  <a:pos x="106" y="5"/>
                </a:cxn>
              </a:cxnLst>
              <a:rect l="0" t="0" r="r" b="b"/>
              <a:pathLst>
                <a:path w="119" h="5">
                  <a:moveTo>
                    <a:pt x="106" y="5"/>
                  </a:moveTo>
                  <a:lnTo>
                    <a:pt x="0" y="0"/>
                  </a:lnTo>
                  <a:lnTo>
                    <a:pt x="119" y="0"/>
                  </a:lnTo>
                  <a:lnTo>
                    <a:pt x="10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7" name="Freeform 101"/>
            <p:cNvSpPr>
              <a:spLocks/>
            </p:cNvSpPr>
            <p:nvPr/>
          </p:nvSpPr>
          <p:spPr bwMode="auto">
            <a:xfrm>
              <a:off x="3236" y="2363"/>
              <a:ext cx="11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0" y="0"/>
                </a:cxn>
              </a:cxnLst>
              <a:rect l="0" t="0" r="r" b="b"/>
              <a:pathLst>
                <a:path w="119">
                  <a:moveTo>
                    <a:pt x="0" y="0"/>
                  </a:moveTo>
                  <a:lnTo>
                    <a:pt x="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8" name="Freeform 102"/>
            <p:cNvSpPr>
              <a:spLocks/>
            </p:cNvSpPr>
            <p:nvPr/>
          </p:nvSpPr>
          <p:spPr bwMode="auto">
            <a:xfrm>
              <a:off x="3236" y="2363"/>
              <a:ext cx="123" cy="1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19" y="0"/>
                </a:cxn>
              </a:cxnLst>
              <a:rect l="0" t="0" r="r" b="b"/>
              <a:pathLst>
                <a:path w="123">
                  <a:moveTo>
                    <a:pt x="119" y="0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79" name="Freeform 103"/>
            <p:cNvSpPr>
              <a:spLocks/>
            </p:cNvSpPr>
            <p:nvPr/>
          </p:nvSpPr>
          <p:spPr bwMode="auto">
            <a:xfrm>
              <a:off x="3218" y="2359"/>
              <a:ext cx="141" cy="4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141" y="4"/>
                </a:cxn>
                <a:cxn ang="0">
                  <a:pos x="0" y="0"/>
                </a:cxn>
                <a:cxn ang="0">
                  <a:pos x="18" y="4"/>
                </a:cxn>
              </a:cxnLst>
              <a:rect l="0" t="0" r="r" b="b"/>
              <a:pathLst>
                <a:path w="141" h="4">
                  <a:moveTo>
                    <a:pt x="18" y="4"/>
                  </a:moveTo>
                  <a:lnTo>
                    <a:pt x="141" y="4"/>
                  </a:lnTo>
                  <a:lnTo>
                    <a:pt x="0" y="0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0" name="Freeform 104"/>
            <p:cNvSpPr>
              <a:spLocks/>
            </p:cNvSpPr>
            <p:nvPr/>
          </p:nvSpPr>
          <p:spPr bwMode="auto">
            <a:xfrm>
              <a:off x="3218" y="2359"/>
              <a:ext cx="145" cy="4"/>
            </a:xfrm>
            <a:custGeom>
              <a:avLst/>
              <a:gdLst/>
              <a:ahLst/>
              <a:cxnLst>
                <a:cxn ang="0">
                  <a:pos x="141" y="4"/>
                </a:cxn>
                <a:cxn ang="0">
                  <a:pos x="0" y="0"/>
                </a:cxn>
                <a:cxn ang="0">
                  <a:pos x="145" y="0"/>
                </a:cxn>
                <a:cxn ang="0">
                  <a:pos x="141" y="4"/>
                </a:cxn>
              </a:cxnLst>
              <a:rect l="0" t="0" r="r" b="b"/>
              <a:pathLst>
                <a:path w="145" h="4">
                  <a:moveTo>
                    <a:pt x="141" y="4"/>
                  </a:moveTo>
                  <a:lnTo>
                    <a:pt x="0" y="0"/>
                  </a:lnTo>
                  <a:lnTo>
                    <a:pt x="145" y="0"/>
                  </a:lnTo>
                  <a:lnTo>
                    <a:pt x="14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1" name="Freeform 105"/>
            <p:cNvSpPr>
              <a:spLocks/>
            </p:cNvSpPr>
            <p:nvPr/>
          </p:nvSpPr>
          <p:spPr bwMode="auto">
            <a:xfrm>
              <a:off x="3214" y="2359"/>
              <a:ext cx="149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49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149">
                  <a:moveTo>
                    <a:pt x="4" y="0"/>
                  </a:moveTo>
                  <a:lnTo>
                    <a:pt x="149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2" name="Freeform 106"/>
            <p:cNvSpPr>
              <a:spLocks/>
            </p:cNvSpPr>
            <p:nvPr/>
          </p:nvSpPr>
          <p:spPr bwMode="auto">
            <a:xfrm>
              <a:off x="3214" y="2359"/>
              <a:ext cx="158" cy="1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0" y="0"/>
                </a:cxn>
                <a:cxn ang="0">
                  <a:pos x="158" y="0"/>
                </a:cxn>
                <a:cxn ang="0">
                  <a:pos x="149" y="0"/>
                </a:cxn>
              </a:cxnLst>
              <a:rect l="0" t="0" r="r" b="b"/>
              <a:pathLst>
                <a:path w="158">
                  <a:moveTo>
                    <a:pt x="149" y="0"/>
                  </a:moveTo>
                  <a:lnTo>
                    <a:pt x="0" y="0"/>
                  </a:lnTo>
                  <a:lnTo>
                    <a:pt x="15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3" name="Freeform 107"/>
            <p:cNvSpPr>
              <a:spLocks/>
            </p:cNvSpPr>
            <p:nvPr/>
          </p:nvSpPr>
          <p:spPr bwMode="auto">
            <a:xfrm>
              <a:off x="3206" y="2350"/>
              <a:ext cx="166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166" y="9"/>
                </a:cxn>
                <a:cxn ang="0">
                  <a:pos x="0" y="0"/>
                </a:cxn>
                <a:cxn ang="0">
                  <a:pos x="8" y="9"/>
                </a:cxn>
              </a:cxnLst>
              <a:rect l="0" t="0" r="r" b="b"/>
              <a:pathLst>
                <a:path w="166" h="9">
                  <a:moveTo>
                    <a:pt x="8" y="9"/>
                  </a:moveTo>
                  <a:lnTo>
                    <a:pt x="166" y="9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4" name="Freeform 108"/>
            <p:cNvSpPr>
              <a:spLocks/>
            </p:cNvSpPr>
            <p:nvPr/>
          </p:nvSpPr>
          <p:spPr bwMode="auto">
            <a:xfrm>
              <a:off x="3206" y="2350"/>
              <a:ext cx="170" cy="9"/>
            </a:xfrm>
            <a:custGeom>
              <a:avLst/>
              <a:gdLst/>
              <a:ahLst/>
              <a:cxnLst>
                <a:cxn ang="0">
                  <a:pos x="166" y="9"/>
                </a:cxn>
                <a:cxn ang="0">
                  <a:pos x="0" y="0"/>
                </a:cxn>
                <a:cxn ang="0">
                  <a:pos x="170" y="0"/>
                </a:cxn>
                <a:cxn ang="0">
                  <a:pos x="166" y="9"/>
                </a:cxn>
              </a:cxnLst>
              <a:rect l="0" t="0" r="r" b="b"/>
              <a:pathLst>
                <a:path w="170" h="9">
                  <a:moveTo>
                    <a:pt x="166" y="9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5" name="Freeform 109"/>
            <p:cNvSpPr>
              <a:spLocks/>
            </p:cNvSpPr>
            <p:nvPr/>
          </p:nvSpPr>
          <p:spPr bwMode="auto">
            <a:xfrm>
              <a:off x="3206" y="2345"/>
              <a:ext cx="17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0" h="5">
                  <a:moveTo>
                    <a:pt x="0" y="5"/>
                  </a:moveTo>
                  <a:lnTo>
                    <a:pt x="17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6" name="Freeform 110"/>
            <p:cNvSpPr>
              <a:spLocks/>
            </p:cNvSpPr>
            <p:nvPr/>
          </p:nvSpPr>
          <p:spPr bwMode="auto">
            <a:xfrm>
              <a:off x="3206" y="2345"/>
              <a:ext cx="170" cy="5"/>
            </a:xfrm>
            <a:custGeom>
              <a:avLst/>
              <a:gdLst/>
              <a:ahLst/>
              <a:cxnLst>
                <a:cxn ang="0">
                  <a:pos x="170" y="5"/>
                </a:cxn>
                <a:cxn ang="0">
                  <a:pos x="0" y="0"/>
                </a:cxn>
                <a:cxn ang="0">
                  <a:pos x="170" y="0"/>
                </a:cxn>
                <a:cxn ang="0">
                  <a:pos x="170" y="5"/>
                </a:cxn>
              </a:cxnLst>
              <a:rect l="0" t="0" r="r" b="b"/>
              <a:pathLst>
                <a:path w="170" h="5">
                  <a:moveTo>
                    <a:pt x="170" y="5"/>
                  </a:moveTo>
                  <a:lnTo>
                    <a:pt x="0" y="0"/>
                  </a:lnTo>
                  <a:lnTo>
                    <a:pt x="170" y="0"/>
                  </a:lnTo>
                  <a:lnTo>
                    <a:pt x="17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7" name="Freeform 111"/>
            <p:cNvSpPr>
              <a:spLocks/>
            </p:cNvSpPr>
            <p:nvPr/>
          </p:nvSpPr>
          <p:spPr bwMode="auto">
            <a:xfrm>
              <a:off x="3201" y="2336"/>
              <a:ext cx="175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175" y="9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175" h="9">
                  <a:moveTo>
                    <a:pt x="5" y="9"/>
                  </a:moveTo>
                  <a:lnTo>
                    <a:pt x="175" y="9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8" name="Freeform 112"/>
            <p:cNvSpPr>
              <a:spLocks/>
            </p:cNvSpPr>
            <p:nvPr/>
          </p:nvSpPr>
          <p:spPr bwMode="auto">
            <a:xfrm>
              <a:off x="3201" y="2336"/>
              <a:ext cx="179" cy="9"/>
            </a:xfrm>
            <a:custGeom>
              <a:avLst/>
              <a:gdLst/>
              <a:ahLst/>
              <a:cxnLst>
                <a:cxn ang="0">
                  <a:pos x="175" y="9"/>
                </a:cxn>
                <a:cxn ang="0">
                  <a:pos x="0" y="0"/>
                </a:cxn>
                <a:cxn ang="0">
                  <a:pos x="179" y="0"/>
                </a:cxn>
                <a:cxn ang="0">
                  <a:pos x="175" y="9"/>
                </a:cxn>
              </a:cxnLst>
              <a:rect l="0" t="0" r="r" b="b"/>
              <a:pathLst>
                <a:path w="179" h="9">
                  <a:moveTo>
                    <a:pt x="175" y="9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89" name="Freeform 113"/>
            <p:cNvSpPr>
              <a:spLocks/>
            </p:cNvSpPr>
            <p:nvPr/>
          </p:nvSpPr>
          <p:spPr bwMode="auto">
            <a:xfrm>
              <a:off x="3201" y="2336"/>
              <a:ext cx="1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9" y="0"/>
                </a:cxn>
                <a:cxn ang="0">
                  <a:pos x="0" y="0"/>
                </a:cxn>
              </a:cxnLst>
              <a:rect l="0" t="0" r="r" b="b"/>
              <a:pathLst>
                <a:path w="179">
                  <a:moveTo>
                    <a:pt x="0" y="0"/>
                  </a:moveTo>
                  <a:lnTo>
                    <a:pt x="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0" name="Freeform 114"/>
            <p:cNvSpPr>
              <a:spLocks/>
            </p:cNvSpPr>
            <p:nvPr/>
          </p:nvSpPr>
          <p:spPr bwMode="auto">
            <a:xfrm>
              <a:off x="3201" y="2336"/>
              <a:ext cx="179" cy="1"/>
            </a:xfrm>
            <a:custGeom>
              <a:avLst/>
              <a:gdLst/>
              <a:ahLst/>
              <a:cxnLst>
                <a:cxn ang="0">
                  <a:pos x="179" y="0"/>
                </a:cxn>
                <a:cxn ang="0">
                  <a:pos x="0" y="0"/>
                </a:cxn>
                <a:cxn ang="0">
                  <a:pos x="179" y="0"/>
                </a:cxn>
              </a:cxnLst>
              <a:rect l="0" t="0" r="r" b="b"/>
              <a:pathLst>
                <a:path w="179">
                  <a:moveTo>
                    <a:pt x="179" y="0"/>
                  </a:moveTo>
                  <a:lnTo>
                    <a:pt x="0" y="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1" name="Freeform 115"/>
            <p:cNvSpPr>
              <a:spLocks/>
            </p:cNvSpPr>
            <p:nvPr/>
          </p:nvSpPr>
          <p:spPr bwMode="auto">
            <a:xfrm>
              <a:off x="3201" y="2322"/>
              <a:ext cx="179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9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79" h="14">
                  <a:moveTo>
                    <a:pt x="0" y="14"/>
                  </a:moveTo>
                  <a:lnTo>
                    <a:pt x="179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2" name="Freeform 116"/>
            <p:cNvSpPr>
              <a:spLocks/>
            </p:cNvSpPr>
            <p:nvPr/>
          </p:nvSpPr>
          <p:spPr bwMode="auto">
            <a:xfrm>
              <a:off x="3201" y="2322"/>
              <a:ext cx="179" cy="14"/>
            </a:xfrm>
            <a:custGeom>
              <a:avLst/>
              <a:gdLst/>
              <a:ahLst/>
              <a:cxnLst>
                <a:cxn ang="0">
                  <a:pos x="179" y="14"/>
                </a:cxn>
                <a:cxn ang="0">
                  <a:pos x="0" y="0"/>
                </a:cxn>
                <a:cxn ang="0">
                  <a:pos x="179" y="0"/>
                </a:cxn>
                <a:cxn ang="0">
                  <a:pos x="179" y="14"/>
                </a:cxn>
              </a:cxnLst>
              <a:rect l="0" t="0" r="r" b="b"/>
              <a:pathLst>
                <a:path w="179" h="14">
                  <a:moveTo>
                    <a:pt x="179" y="14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3" name="Freeform 117"/>
            <p:cNvSpPr>
              <a:spLocks/>
            </p:cNvSpPr>
            <p:nvPr/>
          </p:nvSpPr>
          <p:spPr bwMode="auto">
            <a:xfrm>
              <a:off x="3197" y="2318"/>
              <a:ext cx="183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83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83" h="4">
                  <a:moveTo>
                    <a:pt x="4" y="4"/>
                  </a:moveTo>
                  <a:lnTo>
                    <a:pt x="183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4" name="Freeform 118"/>
            <p:cNvSpPr>
              <a:spLocks/>
            </p:cNvSpPr>
            <p:nvPr/>
          </p:nvSpPr>
          <p:spPr bwMode="auto">
            <a:xfrm>
              <a:off x="3197" y="2318"/>
              <a:ext cx="188" cy="4"/>
            </a:xfrm>
            <a:custGeom>
              <a:avLst/>
              <a:gdLst/>
              <a:ahLst/>
              <a:cxnLst>
                <a:cxn ang="0">
                  <a:pos x="183" y="4"/>
                </a:cxn>
                <a:cxn ang="0">
                  <a:pos x="0" y="0"/>
                </a:cxn>
                <a:cxn ang="0">
                  <a:pos x="188" y="0"/>
                </a:cxn>
                <a:cxn ang="0">
                  <a:pos x="183" y="4"/>
                </a:cxn>
              </a:cxnLst>
              <a:rect l="0" t="0" r="r" b="b"/>
              <a:pathLst>
                <a:path w="188" h="4">
                  <a:moveTo>
                    <a:pt x="183" y="4"/>
                  </a:moveTo>
                  <a:lnTo>
                    <a:pt x="0" y="0"/>
                  </a:lnTo>
                  <a:lnTo>
                    <a:pt x="188" y="0"/>
                  </a:lnTo>
                  <a:lnTo>
                    <a:pt x="18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5" name="Freeform 119"/>
            <p:cNvSpPr>
              <a:spLocks/>
            </p:cNvSpPr>
            <p:nvPr/>
          </p:nvSpPr>
          <p:spPr bwMode="auto">
            <a:xfrm>
              <a:off x="3193" y="2309"/>
              <a:ext cx="192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92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192" h="9">
                  <a:moveTo>
                    <a:pt x="4" y="9"/>
                  </a:moveTo>
                  <a:lnTo>
                    <a:pt x="192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6" name="Freeform 120"/>
            <p:cNvSpPr>
              <a:spLocks/>
            </p:cNvSpPr>
            <p:nvPr/>
          </p:nvSpPr>
          <p:spPr bwMode="auto">
            <a:xfrm>
              <a:off x="3193" y="2309"/>
              <a:ext cx="192" cy="9"/>
            </a:xfrm>
            <a:custGeom>
              <a:avLst/>
              <a:gdLst/>
              <a:ahLst/>
              <a:cxnLst>
                <a:cxn ang="0">
                  <a:pos x="192" y="9"/>
                </a:cxn>
                <a:cxn ang="0">
                  <a:pos x="0" y="0"/>
                </a:cxn>
                <a:cxn ang="0">
                  <a:pos x="192" y="0"/>
                </a:cxn>
                <a:cxn ang="0">
                  <a:pos x="192" y="9"/>
                </a:cxn>
              </a:cxnLst>
              <a:rect l="0" t="0" r="r" b="b"/>
              <a:pathLst>
                <a:path w="192" h="9">
                  <a:moveTo>
                    <a:pt x="192" y="9"/>
                  </a:moveTo>
                  <a:lnTo>
                    <a:pt x="0" y="0"/>
                  </a:lnTo>
                  <a:lnTo>
                    <a:pt x="192" y="0"/>
                  </a:lnTo>
                  <a:lnTo>
                    <a:pt x="19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7" name="Freeform 121"/>
            <p:cNvSpPr>
              <a:spLocks/>
            </p:cNvSpPr>
            <p:nvPr/>
          </p:nvSpPr>
          <p:spPr bwMode="auto">
            <a:xfrm>
              <a:off x="3184" y="2304"/>
              <a:ext cx="201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201" y="5"/>
                </a:cxn>
                <a:cxn ang="0">
                  <a:pos x="0" y="0"/>
                </a:cxn>
                <a:cxn ang="0">
                  <a:pos x="9" y="5"/>
                </a:cxn>
              </a:cxnLst>
              <a:rect l="0" t="0" r="r" b="b"/>
              <a:pathLst>
                <a:path w="201" h="5">
                  <a:moveTo>
                    <a:pt x="9" y="5"/>
                  </a:moveTo>
                  <a:lnTo>
                    <a:pt x="201" y="5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8" name="Freeform 122"/>
            <p:cNvSpPr>
              <a:spLocks/>
            </p:cNvSpPr>
            <p:nvPr/>
          </p:nvSpPr>
          <p:spPr bwMode="auto">
            <a:xfrm>
              <a:off x="3184" y="2304"/>
              <a:ext cx="201" cy="5"/>
            </a:xfrm>
            <a:custGeom>
              <a:avLst/>
              <a:gdLst/>
              <a:ahLst/>
              <a:cxnLst>
                <a:cxn ang="0">
                  <a:pos x="201" y="5"/>
                </a:cxn>
                <a:cxn ang="0">
                  <a:pos x="0" y="0"/>
                </a:cxn>
                <a:cxn ang="0">
                  <a:pos x="201" y="0"/>
                </a:cxn>
                <a:cxn ang="0">
                  <a:pos x="201" y="5"/>
                </a:cxn>
              </a:cxnLst>
              <a:rect l="0" t="0" r="r" b="b"/>
              <a:pathLst>
                <a:path w="201" h="5">
                  <a:moveTo>
                    <a:pt x="201" y="5"/>
                  </a:moveTo>
                  <a:lnTo>
                    <a:pt x="0" y="0"/>
                  </a:lnTo>
                  <a:lnTo>
                    <a:pt x="201" y="0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299" name="Freeform 123"/>
            <p:cNvSpPr>
              <a:spLocks/>
            </p:cNvSpPr>
            <p:nvPr/>
          </p:nvSpPr>
          <p:spPr bwMode="auto">
            <a:xfrm>
              <a:off x="3184" y="2304"/>
              <a:ext cx="20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1" y="0"/>
                </a:cxn>
                <a:cxn ang="0">
                  <a:pos x="0" y="0"/>
                </a:cxn>
              </a:cxnLst>
              <a:rect l="0" t="0" r="r" b="b"/>
              <a:pathLst>
                <a:path w="201">
                  <a:moveTo>
                    <a:pt x="0" y="0"/>
                  </a:moveTo>
                  <a:lnTo>
                    <a:pt x="20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0" name="Freeform 124"/>
            <p:cNvSpPr>
              <a:spLocks/>
            </p:cNvSpPr>
            <p:nvPr/>
          </p:nvSpPr>
          <p:spPr bwMode="auto">
            <a:xfrm>
              <a:off x="3184" y="2304"/>
              <a:ext cx="201" cy="1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0" y="0"/>
                </a:cxn>
                <a:cxn ang="0">
                  <a:pos x="201" y="0"/>
                </a:cxn>
              </a:cxnLst>
              <a:rect l="0" t="0" r="r" b="b"/>
              <a:pathLst>
                <a:path w="201">
                  <a:moveTo>
                    <a:pt x="201" y="0"/>
                  </a:moveTo>
                  <a:lnTo>
                    <a:pt x="0" y="0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1" name="Freeform 125"/>
            <p:cNvSpPr>
              <a:spLocks/>
            </p:cNvSpPr>
            <p:nvPr/>
          </p:nvSpPr>
          <p:spPr bwMode="auto">
            <a:xfrm>
              <a:off x="3176" y="2286"/>
              <a:ext cx="209" cy="18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209" y="18"/>
                </a:cxn>
                <a:cxn ang="0">
                  <a:pos x="0" y="0"/>
                </a:cxn>
                <a:cxn ang="0">
                  <a:pos x="8" y="18"/>
                </a:cxn>
              </a:cxnLst>
              <a:rect l="0" t="0" r="r" b="b"/>
              <a:pathLst>
                <a:path w="209" h="18">
                  <a:moveTo>
                    <a:pt x="8" y="18"/>
                  </a:moveTo>
                  <a:lnTo>
                    <a:pt x="209" y="18"/>
                  </a:lnTo>
                  <a:lnTo>
                    <a:pt x="0" y="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2" name="Freeform 126"/>
            <p:cNvSpPr>
              <a:spLocks/>
            </p:cNvSpPr>
            <p:nvPr/>
          </p:nvSpPr>
          <p:spPr bwMode="auto">
            <a:xfrm>
              <a:off x="3176" y="2286"/>
              <a:ext cx="209" cy="18"/>
            </a:xfrm>
            <a:custGeom>
              <a:avLst/>
              <a:gdLst/>
              <a:ahLst/>
              <a:cxnLst>
                <a:cxn ang="0">
                  <a:pos x="209" y="18"/>
                </a:cxn>
                <a:cxn ang="0">
                  <a:pos x="0" y="0"/>
                </a:cxn>
                <a:cxn ang="0">
                  <a:pos x="209" y="0"/>
                </a:cxn>
                <a:cxn ang="0">
                  <a:pos x="209" y="18"/>
                </a:cxn>
              </a:cxnLst>
              <a:rect l="0" t="0" r="r" b="b"/>
              <a:pathLst>
                <a:path w="209" h="18">
                  <a:moveTo>
                    <a:pt x="209" y="18"/>
                  </a:moveTo>
                  <a:lnTo>
                    <a:pt x="0" y="0"/>
                  </a:lnTo>
                  <a:lnTo>
                    <a:pt x="209" y="0"/>
                  </a:lnTo>
                  <a:lnTo>
                    <a:pt x="209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3" name="Freeform 127"/>
            <p:cNvSpPr>
              <a:spLocks/>
            </p:cNvSpPr>
            <p:nvPr/>
          </p:nvSpPr>
          <p:spPr bwMode="auto">
            <a:xfrm>
              <a:off x="3176" y="2286"/>
              <a:ext cx="20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9" y="0"/>
                </a:cxn>
                <a:cxn ang="0">
                  <a:pos x="0" y="0"/>
                </a:cxn>
              </a:cxnLst>
              <a:rect l="0" t="0" r="r" b="b"/>
              <a:pathLst>
                <a:path w="209">
                  <a:moveTo>
                    <a:pt x="0" y="0"/>
                  </a:moveTo>
                  <a:lnTo>
                    <a:pt x="2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4" name="Freeform 128"/>
            <p:cNvSpPr>
              <a:spLocks/>
            </p:cNvSpPr>
            <p:nvPr/>
          </p:nvSpPr>
          <p:spPr bwMode="auto">
            <a:xfrm>
              <a:off x="3176" y="2286"/>
              <a:ext cx="209" cy="1"/>
            </a:xfrm>
            <a:custGeom>
              <a:avLst/>
              <a:gdLst/>
              <a:ahLst/>
              <a:cxnLst>
                <a:cxn ang="0">
                  <a:pos x="209" y="0"/>
                </a:cxn>
                <a:cxn ang="0">
                  <a:pos x="0" y="0"/>
                </a:cxn>
                <a:cxn ang="0">
                  <a:pos x="209" y="0"/>
                </a:cxn>
              </a:cxnLst>
              <a:rect l="0" t="0" r="r" b="b"/>
              <a:pathLst>
                <a:path w="209">
                  <a:moveTo>
                    <a:pt x="209" y="0"/>
                  </a:moveTo>
                  <a:lnTo>
                    <a:pt x="0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5" name="Freeform 129"/>
            <p:cNvSpPr>
              <a:spLocks/>
            </p:cNvSpPr>
            <p:nvPr/>
          </p:nvSpPr>
          <p:spPr bwMode="auto">
            <a:xfrm>
              <a:off x="3163" y="2286"/>
              <a:ext cx="222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22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222">
                  <a:moveTo>
                    <a:pt x="13" y="0"/>
                  </a:moveTo>
                  <a:lnTo>
                    <a:pt x="222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6" name="Freeform 130"/>
            <p:cNvSpPr>
              <a:spLocks/>
            </p:cNvSpPr>
            <p:nvPr/>
          </p:nvSpPr>
          <p:spPr bwMode="auto">
            <a:xfrm>
              <a:off x="3163" y="2286"/>
              <a:ext cx="222" cy="1"/>
            </a:xfrm>
            <a:custGeom>
              <a:avLst/>
              <a:gdLst/>
              <a:ahLst/>
              <a:cxnLst>
                <a:cxn ang="0">
                  <a:pos x="222" y="0"/>
                </a:cxn>
                <a:cxn ang="0">
                  <a:pos x="0" y="0"/>
                </a:cxn>
                <a:cxn ang="0">
                  <a:pos x="222" y="0"/>
                </a:cxn>
              </a:cxnLst>
              <a:rect l="0" t="0" r="r" b="b"/>
              <a:pathLst>
                <a:path w="222">
                  <a:moveTo>
                    <a:pt x="222" y="0"/>
                  </a:moveTo>
                  <a:lnTo>
                    <a:pt x="0" y="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7" name="Freeform 131"/>
            <p:cNvSpPr>
              <a:spLocks/>
            </p:cNvSpPr>
            <p:nvPr/>
          </p:nvSpPr>
          <p:spPr bwMode="auto">
            <a:xfrm>
              <a:off x="3150" y="2281"/>
              <a:ext cx="235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235" y="5"/>
                </a:cxn>
                <a:cxn ang="0">
                  <a:pos x="0" y="0"/>
                </a:cxn>
                <a:cxn ang="0">
                  <a:pos x="13" y="5"/>
                </a:cxn>
              </a:cxnLst>
              <a:rect l="0" t="0" r="r" b="b"/>
              <a:pathLst>
                <a:path w="235" h="5">
                  <a:moveTo>
                    <a:pt x="13" y="5"/>
                  </a:moveTo>
                  <a:lnTo>
                    <a:pt x="235" y="5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8" name="Freeform 132"/>
            <p:cNvSpPr>
              <a:spLocks/>
            </p:cNvSpPr>
            <p:nvPr/>
          </p:nvSpPr>
          <p:spPr bwMode="auto">
            <a:xfrm>
              <a:off x="3150" y="2281"/>
              <a:ext cx="235" cy="5"/>
            </a:xfrm>
            <a:custGeom>
              <a:avLst/>
              <a:gdLst/>
              <a:ahLst/>
              <a:cxnLst>
                <a:cxn ang="0">
                  <a:pos x="235" y="5"/>
                </a:cxn>
                <a:cxn ang="0">
                  <a:pos x="0" y="0"/>
                </a:cxn>
                <a:cxn ang="0">
                  <a:pos x="235" y="0"/>
                </a:cxn>
                <a:cxn ang="0">
                  <a:pos x="235" y="5"/>
                </a:cxn>
              </a:cxnLst>
              <a:rect l="0" t="0" r="r" b="b"/>
              <a:pathLst>
                <a:path w="235" h="5">
                  <a:moveTo>
                    <a:pt x="235" y="5"/>
                  </a:moveTo>
                  <a:lnTo>
                    <a:pt x="0" y="0"/>
                  </a:lnTo>
                  <a:lnTo>
                    <a:pt x="235" y="0"/>
                  </a:lnTo>
                  <a:lnTo>
                    <a:pt x="23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09" name="Freeform 133"/>
            <p:cNvSpPr>
              <a:spLocks/>
            </p:cNvSpPr>
            <p:nvPr/>
          </p:nvSpPr>
          <p:spPr bwMode="auto">
            <a:xfrm>
              <a:off x="3150" y="2272"/>
              <a:ext cx="23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35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235" h="9">
                  <a:moveTo>
                    <a:pt x="0" y="9"/>
                  </a:moveTo>
                  <a:lnTo>
                    <a:pt x="235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0" name="Freeform 134"/>
            <p:cNvSpPr>
              <a:spLocks/>
            </p:cNvSpPr>
            <p:nvPr/>
          </p:nvSpPr>
          <p:spPr bwMode="auto">
            <a:xfrm>
              <a:off x="3155" y="2272"/>
              <a:ext cx="230" cy="9"/>
            </a:xfrm>
            <a:custGeom>
              <a:avLst/>
              <a:gdLst/>
              <a:ahLst/>
              <a:cxnLst>
                <a:cxn ang="0">
                  <a:pos x="230" y="9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30" y="9"/>
                </a:cxn>
              </a:cxnLst>
              <a:rect l="0" t="0" r="r" b="b"/>
              <a:pathLst>
                <a:path w="230" h="9">
                  <a:moveTo>
                    <a:pt x="230" y="9"/>
                  </a:moveTo>
                  <a:lnTo>
                    <a:pt x="0" y="0"/>
                  </a:lnTo>
                  <a:lnTo>
                    <a:pt x="230" y="0"/>
                  </a:lnTo>
                  <a:lnTo>
                    <a:pt x="2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1" name="Freeform 135"/>
            <p:cNvSpPr>
              <a:spLocks/>
            </p:cNvSpPr>
            <p:nvPr/>
          </p:nvSpPr>
          <p:spPr bwMode="auto">
            <a:xfrm>
              <a:off x="3155" y="2263"/>
              <a:ext cx="2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30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30" h="9">
                  <a:moveTo>
                    <a:pt x="0" y="9"/>
                  </a:moveTo>
                  <a:lnTo>
                    <a:pt x="230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2" name="Freeform 136"/>
            <p:cNvSpPr>
              <a:spLocks/>
            </p:cNvSpPr>
            <p:nvPr/>
          </p:nvSpPr>
          <p:spPr bwMode="auto">
            <a:xfrm>
              <a:off x="3155" y="2263"/>
              <a:ext cx="230" cy="9"/>
            </a:xfrm>
            <a:custGeom>
              <a:avLst/>
              <a:gdLst/>
              <a:ahLst/>
              <a:cxnLst>
                <a:cxn ang="0">
                  <a:pos x="230" y="9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30" y="9"/>
                </a:cxn>
              </a:cxnLst>
              <a:rect l="0" t="0" r="r" b="b"/>
              <a:pathLst>
                <a:path w="230" h="9">
                  <a:moveTo>
                    <a:pt x="230" y="9"/>
                  </a:moveTo>
                  <a:lnTo>
                    <a:pt x="0" y="0"/>
                  </a:lnTo>
                  <a:lnTo>
                    <a:pt x="230" y="0"/>
                  </a:lnTo>
                  <a:lnTo>
                    <a:pt x="2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3" name="Freeform 137"/>
            <p:cNvSpPr>
              <a:spLocks/>
            </p:cNvSpPr>
            <p:nvPr/>
          </p:nvSpPr>
          <p:spPr bwMode="auto">
            <a:xfrm>
              <a:off x="3146" y="2259"/>
              <a:ext cx="239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239" y="4"/>
                </a:cxn>
                <a:cxn ang="0">
                  <a:pos x="0" y="0"/>
                </a:cxn>
                <a:cxn ang="0">
                  <a:pos x="9" y="4"/>
                </a:cxn>
              </a:cxnLst>
              <a:rect l="0" t="0" r="r" b="b"/>
              <a:pathLst>
                <a:path w="239" h="4">
                  <a:moveTo>
                    <a:pt x="9" y="4"/>
                  </a:moveTo>
                  <a:lnTo>
                    <a:pt x="239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4" name="Freeform 138"/>
            <p:cNvSpPr>
              <a:spLocks/>
            </p:cNvSpPr>
            <p:nvPr/>
          </p:nvSpPr>
          <p:spPr bwMode="auto">
            <a:xfrm>
              <a:off x="3146" y="2259"/>
              <a:ext cx="239" cy="4"/>
            </a:xfrm>
            <a:custGeom>
              <a:avLst/>
              <a:gdLst/>
              <a:ahLst/>
              <a:cxnLst>
                <a:cxn ang="0">
                  <a:pos x="239" y="4"/>
                </a:cxn>
                <a:cxn ang="0">
                  <a:pos x="0" y="0"/>
                </a:cxn>
                <a:cxn ang="0">
                  <a:pos x="234" y="0"/>
                </a:cxn>
                <a:cxn ang="0">
                  <a:pos x="239" y="4"/>
                </a:cxn>
              </a:cxnLst>
              <a:rect l="0" t="0" r="r" b="b"/>
              <a:pathLst>
                <a:path w="239" h="4">
                  <a:moveTo>
                    <a:pt x="239" y="4"/>
                  </a:moveTo>
                  <a:lnTo>
                    <a:pt x="0" y="0"/>
                  </a:lnTo>
                  <a:lnTo>
                    <a:pt x="234" y="0"/>
                  </a:lnTo>
                  <a:lnTo>
                    <a:pt x="23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5" name="Freeform 139"/>
            <p:cNvSpPr>
              <a:spLocks/>
            </p:cNvSpPr>
            <p:nvPr/>
          </p:nvSpPr>
          <p:spPr bwMode="auto">
            <a:xfrm>
              <a:off x="3142" y="2254"/>
              <a:ext cx="238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238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238" h="5">
                  <a:moveTo>
                    <a:pt x="4" y="5"/>
                  </a:moveTo>
                  <a:lnTo>
                    <a:pt x="238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6" name="Freeform 140"/>
            <p:cNvSpPr>
              <a:spLocks/>
            </p:cNvSpPr>
            <p:nvPr/>
          </p:nvSpPr>
          <p:spPr bwMode="auto">
            <a:xfrm>
              <a:off x="3142" y="2254"/>
              <a:ext cx="238" cy="5"/>
            </a:xfrm>
            <a:custGeom>
              <a:avLst/>
              <a:gdLst/>
              <a:ahLst/>
              <a:cxnLst>
                <a:cxn ang="0">
                  <a:pos x="238" y="5"/>
                </a:cxn>
                <a:cxn ang="0">
                  <a:pos x="0" y="0"/>
                </a:cxn>
                <a:cxn ang="0">
                  <a:pos x="238" y="0"/>
                </a:cxn>
                <a:cxn ang="0">
                  <a:pos x="238" y="5"/>
                </a:cxn>
              </a:cxnLst>
              <a:rect l="0" t="0" r="r" b="b"/>
              <a:pathLst>
                <a:path w="238" h="5">
                  <a:moveTo>
                    <a:pt x="238" y="5"/>
                  </a:moveTo>
                  <a:lnTo>
                    <a:pt x="0" y="0"/>
                  </a:lnTo>
                  <a:lnTo>
                    <a:pt x="238" y="0"/>
                  </a:lnTo>
                  <a:lnTo>
                    <a:pt x="23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7" name="Freeform 141"/>
            <p:cNvSpPr>
              <a:spLocks/>
            </p:cNvSpPr>
            <p:nvPr/>
          </p:nvSpPr>
          <p:spPr bwMode="auto">
            <a:xfrm>
              <a:off x="3708" y="2350"/>
              <a:ext cx="17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17" h="9">
                  <a:moveTo>
                    <a:pt x="9" y="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8" name="Freeform 142"/>
            <p:cNvSpPr>
              <a:spLocks/>
            </p:cNvSpPr>
            <p:nvPr/>
          </p:nvSpPr>
          <p:spPr bwMode="auto">
            <a:xfrm>
              <a:off x="3708" y="2350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19" name="Freeform 143"/>
            <p:cNvSpPr>
              <a:spLocks/>
            </p:cNvSpPr>
            <p:nvPr/>
          </p:nvSpPr>
          <p:spPr bwMode="auto">
            <a:xfrm>
              <a:off x="3708" y="2350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0" name="Freeform 144"/>
            <p:cNvSpPr>
              <a:spLocks/>
            </p:cNvSpPr>
            <p:nvPr/>
          </p:nvSpPr>
          <p:spPr bwMode="auto">
            <a:xfrm>
              <a:off x="3708" y="2331"/>
              <a:ext cx="17" cy="19"/>
            </a:xfrm>
            <a:custGeom>
              <a:avLst/>
              <a:gdLst/>
              <a:ahLst/>
              <a:cxnLst>
                <a:cxn ang="0">
                  <a:pos x="17" y="19"/>
                </a:cxn>
                <a:cxn ang="0">
                  <a:pos x="0" y="19"/>
                </a:cxn>
                <a:cxn ang="0">
                  <a:pos x="17" y="0"/>
                </a:cxn>
                <a:cxn ang="0">
                  <a:pos x="17" y="19"/>
                </a:cxn>
              </a:cxnLst>
              <a:rect l="0" t="0" r="r" b="b"/>
              <a:pathLst>
                <a:path w="17" h="19">
                  <a:moveTo>
                    <a:pt x="17" y="19"/>
                  </a:moveTo>
                  <a:lnTo>
                    <a:pt x="0" y="19"/>
                  </a:lnTo>
                  <a:lnTo>
                    <a:pt x="17" y="0"/>
                  </a:lnTo>
                  <a:lnTo>
                    <a:pt x="1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1" name="Freeform 145"/>
            <p:cNvSpPr>
              <a:spLocks/>
            </p:cNvSpPr>
            <p:nvPr/>
          </p:nvSpPr>
          <p:spPr bwMode="auto">
            <a:xfrm>
              <a:off x="3704" y="2331"/>
              <a:ext cx="21" cy="19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19"/>
                </a:cxn>
              </a:cxnLst>
              <a:rect l="0" t="0" r="r" b="b"/>
              <a:pathLst>
                <a:path w="21" h="19">
                  <a:moveTo>
                    <a:pt x="4" y="19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2" name="Freeform 146"/>
            <p:cNvSpPr>
              <a:spLocks/>
            </p:cNvSpPr>
            <p:nvPr/>
          </p:nvSpPr>
          <p:spPr bwMode="auto">
            <a:xfrm>
              <a:off x="3704" y="2331"/>
              <a:ext cx="21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1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3" name="Freeform 147"/>
            <p:cNvSpPr>
              <a:spLocks/>
            </p:cNvSpPr>
            <p:nvPr/>
          </p:nvSpPr>
          <p:spPr bwMode="auto">
            <a:xfrm>
              <a:off x="3704" y="2331"/>
              <a:ext cx="2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0" y="0"/>
                </a:cxn>
              </a:cxnLst>
              <a:rect l="0" t="0" r="r" b="b"/>
              <a:pathLst>
                <a:path w="21">
                  <a:moveTo>
                    <a:pt x="0" y="0"/>
                  </a:move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4" name="Freeform 148"/>
            <p:cNvSpPr>
              <a:spLocks/>
            </p:cNvSpPr>
            <p:nvPr/>
          </p:nvSpPr>
          <p:spPr bwMode="auto">
            <a:xfrm>
              <a:off x="3704" y="2322"/>
              <a:ext cx="21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21" y="9"/>
                </a:cxn>
              </a:cxnLst>
              <a:rect l="0" t="0" r="r" b="b"/>
              <a:pathLst>
                <a:path w="21" h="9">
                  <a:moveTo>
                    <a:pt x="21" y="9"/>
                  </a:moveTo>
                  <a:lnTo>
                    <a:pt x="0" y="9"/>
                  </a:lnTo>
                  <a:lnTo>
                    <a:pt x="13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5" name="Freeform 149"/>
            <p:cNvSpPr>
              <a:spLocks/>
            </p:cNvSpPr>
            <p:nvPr/>
          </p:nvSpPr>
          <p:spPr bwMode="auto">
            <a:xfrm>
              <a:off x="3695" y="2322"/>
              <a:ext cx="22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22" h="9">
                  <a:moveTo>
                    <a:pt x="9" y="9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6" name="Freeform 150"/>
            <p:cNvSpPr>
              <a:spLocks/>
            </p:cNvSpPr>
            <p:nvPr/>
          </p:nvSpPr>
          <p:spPr bwMode="auto">
            <a:xfrm>
              <a:off x="3695" y="2322"/>
              <a:ext cx="22" cy="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22" y="0"/>
                </a:cxn>
              </a:cxnLst>
              <a:rect l="0" t="0" r="r" b="b"/>
              <a:pathLst>
                <a:path w="22">
                  <a:moveTo>
                    <a:pt x="22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7" name="Freeform 151"/>
            <p:cNvSpPr>
              <a:spLocks/>
            </p:cNvSpPr>
            <p:nvPr/>
          </p:nvSpPr>
          <p:spPr bwMode="auto">
            <a:xfrm>
              <a:off x="3695" y="2322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8" name="Freeform 152"/>
            <p:cNvSpPr>
              <a:spLocks/>
            </p:cNvSpPr>
            <p:nvPr/>
          </p:nvSpPr>
          <p:spPr bwMode="auto">
            <a:xfrm>
              <a:off x="3695" y="2318"/>
              <a:ext cx="13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13" y="4"/>
                </a:cxn>
              </a:cxnLst>
              <a:rect l="0" t="0" r="r" b="b"/>
              <a:pathLst>
                <a:path w="13" h="4">
                  <a:moveTo>
                    <a:pt x="13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29" name="Freeform 153"/>
            <p:cNvSpPr>
              <a:spLocks/>
            </p:cNvSpPr>
            <p:nvPr/>
          </p:nvSpPr>
          <p:spPr bwMode="auto">
            <a:xfrm>
              <a:off x="3069" y="2350"/>
              <a:ext cx="22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22">
                  <a:moveTo>
                    <a:pt x="17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0" name="Freeform 154"/>
            <p:cNvSpPr>
              <a:spLocks/>
            </p:cNvSpPr>
            <p:nvPr/>
          </p:nvSpPr>
          <p:spPr bwMode="auto">
            <a:xfrm>
              <a:off x="3069" y="2345"/>
              <a:ext cx="22" cy="5"/>
            </a:xfrm>
            <a:custGeom>
              <a:avLst/>
              <a:gdLst/>
              <a:ahLst/>
              <a:cxnLst>
                <a:cxn ang="0">
                  <a:pos x="22" y="5"/>
                </a:cxn>
                <a:cxn ang="0">
                  <a:pos x="0" y="5"/>
                </a:cxn>
                <a:cxn ang="0">
                  <a:pos x="22" y="0"/>
                </a:cxn>
                <a:cxn ang="0">
                  <a:pos x="22" y="5"/>
                </a:cxn>
              </a:cxnLst>
              <a:rect l="0" t="0" r="r" b="b"/>
              <a:pathLst>
                <a:path w="22" h="5">
                  <a:moveTo>
                    <a:pt x="22" y="5"/>
                  </a:moveTo>
                  <a:lnTo>
                    <a:pt x="0" y="5"/>
                  </a:lnTo>
                  <a:lnTo>
                    <a:pt x="22" y="0"/>
                  </a:lnTo>
                  <a:lnTo>
                    <a:pt x="2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1" name="Freeform 155"/>
            <p:cNvSpPr>
              <a:spLocks/>
            </p:cNvSpPr>
            <p:nvPr/>
          </p:nvSpPr>
          <p:spPr bwMode="auto">
            <a:xfrm>
              <a:off x="3069" y="2345"/>
              <a:ext cx="2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2" h="5">
                  <a:moveTo>
                    <a:pt x="0" y="5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2" name="Freeform 156"/>
            <p:cNvSpPr>
              <a:spLocks/>
            </p:cNvSpPr>
            <p:nvPr/>
          </p:nvSpPr>
          <p:spPr bwMode="auto">
            <a:xfrm>
              <a:off x="3069" y="2341"/>
              <a:ext cx="22" cy="4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0" y="4"/>
                </a:cxn>
                <a:cxn ang="0">
                  <a:pos x="22" y="0"/>
                </a:cxn>
                <a:cxn ang="0">
                  <a:pos x="22" y="4"/>
                </a:cxn>
              </a:cxnLst>
              <a:rect l="0" t="0" r="r" b="b"/>
              <a:pathLst>
                <a:path w="22" h="4">
                  <a:moveTo>
                    <a:pt x="22" y="4"/>
                  </a:moveTo>
                  <a:lnTo>
                    <a:pt x="0" y="4"/>
                  </a:lnTo>
                  <a:lnTo>
                    <a:pt x="22" y="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3" name="Freeform 157"/>
            <p:cNvSpPr>
              <a:spLocks/>
            </p:cNvSpPr>
            <p:nvPr/>
          </p:nvSpPr>
          <p:spPr bwMode="auto">
            <a:xfrm>
              <a:off x="3069" y="2341"/>
              <a:ext cx="2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2" h="4">
                  <a:moveTo>
                    <a:pt x="0" y="4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4" name="Freeform 158"/>
            <p:cNvSpPr>
              <a:spLocks/>
            </p:cNvSpPr>
            <p:nvPr/>
          </p:nvSpPr>
          <p:spPr bwMode="auto">
            <a:xfrm>
              <a:off x="3069" y="2327"/>
              <a:ext cx="26" cy="14"/>
            </a:xfrm>
            <a:custGeom>
              <a:avLst/>
              <a:gdLst/>
              <a:ahLst/>
              <a:cxnLst>
                <a:cxn ang="0">
                  <a:pos x="22" y="14"/>
                </a:cxn>
                <a:cxn ang="0">
                  <a:pos x="0" y="14"/>
                </a:cxn>
                <a:cxn ang="0">
                  <a:pos x="26" y="0"/>
                </a:cxn>
                <a:cxn ang="0">
                  <a:pos x="22" y="14"/>
                </a:cxn>
              </a:cxnLst>
              <a:rect l="0" t="0" r="r" b="b"/>
              <a:pathLst>
                <a:path w="26" h="14">
                  <a:moveTo>
                    <a:pt x="22" y="14"/>
                  </a:moveTo>
                  <a:lnTo>
                    <a:pt x="0" y="14"/>
                  </a:lnTo>
                  <a:lnTo>
                    <a:pt x="26" y="0"/>
                  </a:lnTo>
                  <a:lnTo>
                    <a:pt x="22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5" name="Freeform 159"/>
            <p:cNvSpPr>
              <a:spLocks/>
            </p:cNvSpPr>
            <p:nvPr/>
          </p:nvSpPr>
          <p:spPr bwMode="auto">
            <a:xfrm>
              <a:off x="3069" y="2327"/>
              <a:ext cx="26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6" y="0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26" h="14">
                  <a:moveTo>
                    <a:pt x="0" y="14"/>
                  </a:moveTo>
                  <a:lnTo>
                    <a:pt x="26" y="0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6" name="Freeform 160"/>
            <p:cNvSpPr>
              <a:spLocks/>
            </p:cNvSpPr>
            <p:nvPr/>
          </p:nvSpPr>
          <p:spPr bwMode="auto">
            <a:xfrm>
              <a:off x="3074" y="2327"/>
              <a:ext cx="25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21" y="0"/>
                </a:cxn>
              </a:cxnLst>
              <a:rect l="0" t="0" r="r" b="b"/>
              <a:pathLst>
                <a:path w="25">
                  <a:moveTo>
                    <a:pt x="21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7" name="Freeform 161"/>
            <p:cNvSpPr>
              <a:spLocks/>
            </p:cNvSpPr>
            <p:nvPr/>
          </p:nvSpPr>
          <p:spPr bwMode="auto">
            <a:xfrm>
              <a:off x="3074" y="2327"/>
              <a:ext cx="2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0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8" name="Freeform 162"/>
            <p:cNvSpPr>
              <a:spLocks/>
            </p:cNvSpPr>
            <p:nvPr/>
          </p:nvSpPr>
          <p:spPr bwMode="auto">
            <a:xfrm>
              <a:off x="3074" y="2318"/>
              <a:ext cx="34" cy="9"/>
            </a:xfrm>
            <a:custGeom>
              <a:avLst/>
              <a:gdLst/>
              <a:ahLst/>
              <a:cxnLst>
                <a:cxn ang="0">
                  <a:pos x="25" y="9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25" y="9"/>
                </a:cxn>
              </a:cxnLst>
              <a:rect l="0" t="0" r="r" b="b"/>
              <a:pathLst>
                <a:path w="34" h="9">
                  <a:moveTo>
                    <a:pt x="25" y="9"/>
                  </a:moveTo>
                  <a:lnTo>
                    <a:pt x="0" y="9"/>
                  </a:lnTo>
                  <a:lnTo>
                    <a:pt x="34" y="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39" name="Freeform 163"/>
            <p:cNvSpPr>
              <a:spLocks/>
            </p:cNvSpPr>
            <p:nvPr/>
          </p:nvSpPr>
          <p:spPr bwMode="auto">
            <a:xfrm>
              <a:off x="3074" y="2318"/>
              <a:ext cx="3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4" y="0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34" h="9">
                  <a:moveTo>
                    <a:pt x="0" y="9"/>
                  </a:moveTo>
                  <a:lnTo>
                    <a:pt x="34" y="0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0" name="Freeform 164"/>
            <p:cNvSpPr>
              <a:spLocks/>
            </p:cNvSpPr>
            <p:nvPr/>
          </p:nvSpPr>
          <p:spPr bwMode="auto">
            <a:xfrm>
              <a:off x="3082" y="2318"/>
              <a:ext cx="26" cy="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0"/>
                </a:cxn>
                <a:cxn ang="0">
                  <a:pos x="26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1" name="Freeform 165"/>
            <p:cNvSpPr>
              <a:spLocks/>
            </p:cNvSpPr>
            <p:nvPr/>
          </p:nvSpPr>
          <p:spPr bwMode="auto">
            <a:xfrm>
              <a:off x="3082" y="2318"/>
              <a:ext cx="2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0" y="0"/>
                </a:cxn>
              </a:cxnLst>
              <a:rect l="0" t="0" r="r" b="b"/>
              <a:pathLst>
                <a:path w="26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2" name="Freeform 166"/>
            <p:cNvSpPr>
              <a:spLocks/>
            </p:cNvSpPr>
            <p:nvPr/>
          </p:nvSpPr>
          <p:spPr bwMode="auto">
            <a:xfrm>
              <a:off x="3082" y="2309"/>
              <a:ext cx="30" cy="9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0" y="9"/>
                </a:cxn>
                <a:cxn ang="0">
                  <a:pos x="30" y="0"/>
                </a:cxn>
                <a:cxn ang="0">
                  <a:pos x="26" y="9"/>
                </a:cxn>
              </a:cxnLst>
              <a:rect l="0" t="0" r="r" b="b"/>
              <a:pathLst>
                <a:path w="30" h="9">
                  <a:moveTo>
                    <a:pt x="26" y="9"/>
                  </a:moveTo>
                  <a:lnTo>
                    <a:pt x="0" y="9"/>
                  </a:lnTo>
                  <a:lnTo>
                    <a:pt x="30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3" name="Freeform 167"/>
            <p:cNvSpPr>
              <a:spLocks/>
            </p:cNvSpPr>
            <p:nvPr/>
          </p:nvSpPr>
          <p:spPr bwMode="auto">
            <a:xfrm>
              <a:off x="3082" y="2309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4" name="Freeform 168"/>
            <p:cNvSpPr>
              <a:spLocks/>
            </p:cNvSpPr>
            <p:nvPr/>
          </p:nvSpPr>
          <p:spPr bwMode="auto">
            <a:xfrm>
              <a:off x="3082" y="2304"/>
              <a:ext cx="30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5"/>
                </a:cxn>
                <a:cxn ang="0">
                  <a:pos x="30" y="0"/>
                </a:cxn>
                <a:cxn ang="0">
                  <a:pos x="30" y="5"/>
                </a:cxn>
              </a:cxnLst>
              <a:rect l="0" t="0" r="r" b="b"/>
              <a:pathLst>
                <a:path w="30" h="5">
                  <a:moveTo>
                    <a:pt x="30" y="5"/>
                  </a:moveTo>
                  <a:lnTo>
                    <a:pt x="0" y="5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5" name="Freeform 169"/>
            <p:cNvSpPr>
              <a:spLocks/>
            </p:cNvSpPr>
            <p:nvPr/>
          </p:nvSpPr>
          <p:spPr bwMode="auto">
            <a:xfrm>
              <a:off x="3082" y="2304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6" name="Freeform 170"/>
            <p:cNvSpPr>
              <a:spLocks/>
            </p:cNvSpPr>
            <p:nvPr/>
          </p:nvSpPr>
          <p:spPr bwMode="auto">
            <a:xfrm>
              <a:off x="3082" y="2295"/>
              <a:ext cx="39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9"/>
                </a:cxn>
                <a:cxn ang="0">
                  <a:pos x="39" y="0"/>
                </a:cxn>
                <a:cxn ang="0">
                  <a:pos x="30" y="9"/>
                </a:cxn>
              </a:cxnLst>
              <a:rect l="0" t="0" r="r" b="b"/>
              <a:pathLst>
                <a:path w="39" h="9">
                  <a:moveTo>
                    <a:pt x="30" y="9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7" name="Freeform 171"/>
            <p:cNvSpPr>
              <a:spLocks/>
            </p:cNvSpPr>
            <p:nvPr/>
          </p:nvSpPr>
          <p:spPr bwMode="auto">
            <a:xfrm>
              <a:off x="3082" y="2295"/>
              <a:ext cx="3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9" h="9">
                  <a:moveTo>
                    <a:pt x="0" y="9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8" name="Freeform 172"/>
            <p:cNvSpPr>
              <a:spLocks/>
            </p:cNvSpPr>
            <p:nvPr/>
          </p:nvSpPr>
          <p:spPr bwMode="auto">
            <a:xfrm>
              <a:off x="3082" y="2291"/>
              <a:ext cx="39" cy="4"/>
            </a:xfrm>
            <a:custGeom>
              <a:avLst/>
              <a:gdLst/>
              <a:ahLst/>
              <a:cxnLst>
                <a:cxn ang="0">
                  <a:pos x="39" y="4"/>
                </a:cxn>
                <a:cxn ang="0">
                  <a:pos x="0" y="4"/>
                </a:cxn>
                <a:cxn ang="0">
                  <a:pos x="39" y="0"/>
                </a:cxn>
                <a:cxn ang="0">
                  <a:pos x="39" y="4"/>
                </a:cxn>
              </a:cxnLst>
              <a:rect l="0" t="0" r="r" b="b"/>
              <a:pathLst>
                <a:path w="39" h="4">
                  <a:moveTo>
                    <a:pt x="39" y="4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49" name="Freeform 173"/>
            <p:cNvSpPr>
              <a:spLocks/>
            </p:cNvSpPr>
            <p:nvPr/>
          </p:nvSpPr>
          <p:spPr bwMode="auto">
            <a:xfrm>
              <a:off x="3082" y="2291"/>
              <a:ext cx="3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9" h="4">
                  <a:moveTo>
                    <a:pt x="0" y="4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0" name="Freeform 174"/>
            <p:cNvSpPr>
              <a:spLocks/>
            </p:cNvSpPr>
            <p:nvPr/>
          </p:nvSpPr>
          <p:spPr bwMode="auto">
            <a:xfrm>
              <a:off x="3082" y="2277"/>
              <a:ext cx="43" cy="14"/>
            </a:xfrm>
            <a:custGeom>
              <a:avLst/>
              <a:gdLst/>
              <a:ahLst/>
              <a:cxnLst>
                <a:cxn ang="0">
                  <a:pos x="39" y="14"/>
                </a:cxn>
                <a:cxn ang="0">
                  <a:pos x="0" y="14"/>
                </a:cxn>
                <a:cxn ang="0">
                  <a:pos x="43" y="0"/>
                </a:cxn>
                <a:cxn ang="0">
                  <a:pos x="39" y="14"/>
                </a:cxn>
              </a:cxnLst>
              <a:rect l="0" t="0" r="r" b="b"/>
              <a:pathLst>
                <a:path w="43" h="14">
                  <a:moveTo>
                    <a:pt x="39" y="14"/>
                  </a:moveTo>
                  <a:lnTo>
                    <a:pt x="0" y="14"/>
                  </a:lnTo>
                  <a:lnTo>
                    <a:pt x="43" y="0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1" name="Freeform 175"/>
            <p:cNvSpPr>
              <a:spLocks/>
            </p:cNvSpPr>
            <p:nvPr/>
          </p:nvSpPr>
          <p:spPr bwMode="auto">
            <a:xfrm>
              <a:off x="3082" y="2277"/>
              <a:ext cx="43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3" y="0"/>
                </a:cxn>
                <a:cxn ang="0">
                  <a:pos x="9" y="0"/>
                </a:cxn>
                <a:cxn ang="0">
                  <a:pos x="0" y="14"/>
                </a:cxn>
              </a:cxnLst>
              <a:rect l="0" t="0" r="r" b="b"/>
              <a:pathLst>
                <a:path w="43" h="14">
                  <a:moveTo>
                    <a:pt x="0" y="14"/>
                  </a:moveTo>
                  <a:lnTo>
                    <a:pt x="43" y="0"/>
                  </a:lnTo>
                  <a:lnTo>
                    <a:pt x="9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2" name="Freeform 176"/>
            <p:cNvSpPr>
              <a:spLocks/>
            </p:cNvSpPr>
            <p:nvPr/>
          </p:nvSpPr>
          <p:spPr bwMode="auto">
            <a:xfrm>
              <a:off x="3091" y="2277"/>
              <a:ext cx="34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4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3" name="Freeform 177"/>
            <p:cNvSpPr>
              <a:spLocks/>
            </p:cNvSpPr>
            <p:nvPr/>
          </p:nvSpPr>
          <p:spPr bwMode="auto">
            <a:xfrm>
              <a:off x="3091" y="2277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4" name="Freeform 178"/>
            <p:cNvSpPr>
              <a:spLocks/>
            </p:cNvSpPr>
            <p:nvPr/>
          </p:nvSpPr>
          <p:spPr bwMode="auto">
            <a:xfrm>
              <a:off x="3091" y="2259"/>
              <a:ext cx="38" cy="18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0" y="18"/>
                </a:cxn>
                <a:cxn ang="0">
                  <a:pos x="38" y="0"/>
                </a:cxn>
                <a:cxn ang="0">
                  <a:pos x="34" y="18"/>
                </a:cxn>
              </a:cxnLst>
              <a:rect l="0" t="0" r="r" b="b"/>
              <a:pathLst>
                <a:path w="38" h="18">
                  <a:moveTo>
                    <a:pt x="34" y="18"/>
                  </a:moveTo>
                  <a:lnTo>
                    <a:pt x="0" y="18"/>
                  </a:lnTo>
                  <a:lnTo>
                    <a:pt x="38" y="0"/>
                  </a:lnTo>
                  <a:lnTo>
                    <a:pt x="3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5" name="Freeform 179"/>
            <p:cNvSpPr>
              <a:spLocks/>
            </p:cNvSpPr>
            <p:nvPr/>
          </p:nvSpPr>
          <p:spPr bwMode="auto">
            <a:xfrm>
              <a:off x="3091" y="2259"/>
              <a:ext cx="38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0" y="18"/>
                </a:cxn>
              </a:cxnLst>
              <a:rect l="0" t="0" r="r" b="b"/>
              <a:pathLst>
                <a:path w="38" h="18">
                  <a:moveTo>
                    <a:pt x="0" y="18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6" name="Freeform 180"/>
            <p:cNvSpPr>
              <a:spLocks/>
            </p:cNvSpPr>
            <p:nvPr/>
          </p:nvSpPr>
          <p:spPr bwMode="auto">
            <a:xfrm>
              <a:off x="3091" y="2259"/>
              <a:ext cx="42" cy="1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38" y="0"/>
                </a:cxn>
              </a:cxnLst>
              <a:rect l="0" t="0" r="r" b="b"/>
              <a:pathLst>
                <a:path w="42">
                  <a:moveTo>
                    <a:pt x="38" y="0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7" name="Freeform 181"/>
            <p:cNvSpPr>
              <a:spLocks/>
            </p:cNvSpPr>
            <p:nvPr/>
          </p:nvSpPr>
          <p:spPr bwMode="auto">
            <a:xfrm>
              <a:off x="3091" y="2259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8" name="Freeform 182"/>
            <p:cNvSpPr>
              <a:spLocks/>
            </p:cNvSpPr>
            <p:nvPr/>
          </p:nvSpPr>
          <p:spPr bwMode="auto">
            <a:xfrm>
              <a:off x="3091" y="2254"/>
              <a:ext cx="51" cy="5"/>
            </a:xfrm>
            <a:custGeom>
              <a:avLst/>
              <a:gdLst/>
              <a:ahLst/>
              <a:cxnLst>
                <a:cxn ang="0">
                  <a:pos x="42" y="5"/>
                </a:cxn>
                <a:cxn ang="0">
                  <a:pos x="0" y="5"/>
                </a:cxn>
                <a:cxn ang="0">
                  <a:pos x="51" y="0"/>
                </a:cxn>
                <a:cxn ang="0">
                  <a:pos x="42" y="5"/>
                </a:cxn>
              </a:cxnLst>
              <a:rect l="0" t="0" r="r" b="b"/>
              <a:pathLst>
                <a:path w="51" h="5">
                  <a:moveTo>
                    <a:pt x="42" y="5"/>
                  </a:moveTo>
                  <a:lnTo>
                    <a:pt x="0" y="5"/>
                  </a:lnTo>
                  <a:lnTo>
                    <a:pt x="51" y="0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59" name="Freeform 183"/>
            <p:cNvSpPr>
              <a:spLocks/>
            </p:cNvSpPr>
            <p:nvPr/>
          </p:nvSpPr>
          <p:spPr bwMode="auto">
            <a:xfrm>
              <a:off x="3091" y="2254"/>
              <a:ext cx="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0" name="Freeform 184"/>
            <p:cNvSpPr>
              <a:spLocks/>
            </p:cNvSpPr>
            <p:nvPr/>
          </p:nvSpPr>
          <p:spPr bwMode="auto">
            <a:xfrm>
              <a:off x="3806" y="23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1" name="Freeform 185"/>
            <p:cNvSpPr>
              <a:spLocks/>
            </p:cNvSpPr>
            <p:nvPr/>
          </p:nvSpPr>
          <p:spPr bwMode="auto">
            <a:xfrm>
              <a:off x="3815" y="2345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17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17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2" name="Freeform 186"/>
            <p:cNvSpPr>
              <a:spLocks/>
            </p:cNvSpPr>
            <p:nvPr/>
          </p:nvSpPr>
          <p:spPr bwMode="auto">
            <a:xfrm>
              <a:off x="3785" y="2336"/>
              <a:ext cx="13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13">
                  <a:moveTo>
                    <a:pt x="4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3" name="Freeform 187"/>
            <p:cNvSpPr>
              <a:spLocks/>
            </p:cNvSpPr>
            <p:nvPr/>
          </p:nvSpPr>
          <p:spPr bwMode="auto">
            <a:xfrm>
              <a:off x="3785" y="2331"/>
              <a:ext cx="13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13" y="0"/>
                </a:cxn>
                <a:cxn ang="0">
                  <a:pos x="13" y="5"/>
                </a:cxn>
              </a:cxnLst>
              <a:rect l="0" t="0" r="r" b="b"/>
              <a:pathLst>
                <a:path w="13" h="5">
                  <a:moveTo>
                    <a:pt x="13" y="5"/>
                  </a:moveTo>
                  <a:lnTo>
                    <a:pt x="0" y="5"/>
                  </a:lnTo>
                  <a:lnTo>
                    <a:pt x="13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4" name="Freeform 188"/>
            <p:cNvSpPr>
              <a:spLocks/>
            </p:cNvSpPr>
            <p:nvPr/>
          </p:nvSpPr>
          <p:spPr bwMode="auto">
            <a:xfrm>
              <a:off x="3781" y="2331"/>
              <a:ext cx="17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17" h="5">
                  <a:moveTo>
                    <a:pt x="4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5" name="Freeform 189"/>
            <p:cNvSpPr>
              <a:spLocks/>
            </p:cNvSpPr>
            <p:nvPr/>
          </p:nvSpPr>
          <p:spPr bwMode="auto">
            <a:xfrm>
              <a:off x="3781" y="2322"/>
              <a:ext cx="17" cy="9"/>
            </a:xfrm>
            <a:custGeom>
              <a:avLst/>
              <a:gdLst/>
              <a:ahLst/>
              <a:cxnLst>
                <a:cxn ang="0">
                  <a:pos x="17" y="9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17" y="9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6" name="Freeform 190"/>
            <p:cNvSpPr>
              <a:spLocks/>
            </p:cNvSpPr>
            <p:nvPr/>
          </p:nvSpPr>
          <p:spPr bwMode="auto">
            <a:xfrm>
              <a:off x="3772" y="2322"/>
              <a:ext cx="17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17" h="9">
                  <a:moveTo>
                    <a:pt x="9" y="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7" name="Freeform 191"/>
            <p:cNvSpPr>
              <a:spLocks/>
            </p:cNvSpPr>
            <p:nvPr/>
          </p:nvSpPr>
          <p:spPr bwMode="auto">
            <a:xfrm>
              <a:off x="3772" y="2318"/>
              <a:ext cx="17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17" y="4"/>
                </a:cxn>
              </a:cxnLst>
              <a:rect l="0" t="0" r="r" b="b"/>
              <a:pathLst>
                <a:path w="17" h="4">
                  <a:moveTo>
                    <a:pt x="17" y="4"/>
                  </a:moveTo>
                  <a:lnTo>
                    <a:pt x="0" y="4"/>
                  </a:lnTo>
                  <a:lnTo>
                    <a:pt x="13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8" name="Freeform 192"/>
            <p:cNvSpPr>
              <a:spLocks/>
            </p:cNvSpPr>
            <p:nvPr/>
          </p:nvSpPr>
          <p:spPr bwMode="auto">
            <a:xfrm>
              <a:off x="3768" y="2318"/>
              <a:ext cx="17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7" h="4">
                  <a:moveTo>
                    <a:pt x="4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69" name="Freeform 193"/>
            <p:cNvSpPr>
              <a:spLocks/>
            </p:cNvSpPr>
            <p:nvPr/>
          </p:nvSpPr>
          <p:spPr bwMode="auto">
            <a:xfrm>
              <a:off x="3768" y="2313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0" name="Freeform 194"/>
            <p:cNvSpPr>
              <a:spLocks/>
            </p:cNvSpPr>
            <p:nvPr/>
          </p:nvSpPr>
          <p:spPr bwMode="auto">
            <a:xfrm>
              <a:off x="3764" y="2313"/>
              <a:ext cx="21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21" h="5">
                  <a:moveTo>
                    <a:pt x="4" y="5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1" name="Freeform 195"/>
            <p:cNvSpPr>
              <a:spLocks/>
            </p:cNvSpPr>
            <p:nvPr/>
          </p:nvSpPr>
          <p:spPr bwMode="auto">
            <a:xfrm>
              <a:off x="3764" y="2309"/>
              <a:ext cx="29" cy="4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0" y="4"/>
                </a:cxn>
                <a:cxn ang="0">
                  <a:pos x="29" y="0"/>
                </a:cxn>
                <a:cxn ang="0">
                  <a:pos x="21" y="4"/>
                </a:cxn>
              </a:cxnLst>
              <a:rect l="0" t="0" r="r" b="b"/>
              <a:pathLst>
                <a:path w="29" h="4">
                  <a:moveTo>
                    <a:pt x="21" y="4"/>
                  </a:moveTo>
                  <a:lnTo>
                    <a:pt x="0" y="4"/>
                  </a:lnTo>
                  <a:lnTo>
                    <a:pt x="29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2" name="Freeform 196"/>
            <p:cNvSpPr>
              <a:spLocks/>
            </p:cNvSpPr>
            <p:nvPr/>
          </p:nvSpPr>
          <p:spPr bwMode="auto">
            <a:xfrm>
              <a:off x="3759" y="2309"/>
              <a:ext cx="34" cy="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5" y="4"/>
                </a:cxn>
              </a:cxnLst>
              <a:rect l="0" t="0" r="r" b="b"/>
              <a:pathLst>
                <a:path w="34" h="4">
                  <a:moveTo>
                    <a:pt x="5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3" name="Freeform 197"/>
            <p:cNvSpPr>
              <a:spLocks/>
            </p:cNvSpPr>
            <p:nvPr/>
          </p:nvSpPr>
          <p:spPr bwMode="auto">
            <a:xfrm>
              <a:off x="3759" y="2309"/>
              <a:ext cx="34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4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4" name="Freeform 198"/>
            <p:cNvSpPr>
              <a:spLocks/>
            </p:cNvSpPr>
            <p:nvPr/>
          </p:nvSpPr>
          <p:spPr bwMode="auto">
            <a:xfrm>
              <a:off x="3755" y="2309"/>
              <a:ext cx="3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34">
                  <a:moveTo>
                    <a:pt x="4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5" name="Freeform 199"/>
            <p:cNvSpPr>
              <a:spLocks/>
            </p:cNvSpPr>
            <p:nvPr/>
          </p:nvSpPr>
          <p:spPr bwMode="auto">
            <a:xfrm>
              <a:off x="3747" y="2318"/>
              <a:ext cx="12" cy="13"/>
            </a:xfrm>
            <a:custGeom>
              <a:avLst/>
              <a:gdLst/>
              <a:ahLst/>
              <a:cxnLst>
                <a:cxn ang="0">
                  <a:pos x="12" y="13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2" y="13"/>
                </a:cxn>
              </a:cxnLst>
              <a:rect l="0" t="0" r="r" b="b"/>
              <a:pathLst>
                <a:path w="12" h="13">
                  <a:moveTo>
                    <a:pt x="12" y="13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6" name="Freeform 200"/>
            <p:cNvSpPr>
              <a:spLocks/>
            </p:cNvSpPr>
            <p:nvPr/>
          </p:nvSpPr>
          <p:spPr bwMode="auto">
            <a:xfrm>
              <a:off x="3747" y="2313"/>
              <a:ext cx="12" cy="5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0" y="5"/>
                </a:cxn>
                <a:cxn ang="0">
                  <a:pos x="8" y="0"/>
                </a:cxn>
                <a:cxn ang="0">
                  <a:pos x="12" y="5"/>
                </a:cxn>
              </a:cxnLst>
              <a:rect l="0" t="0" r="r" b="b"/>
              <a:pathLst>
                <a:path w="12" h="5">
                  <a:moveTo>
                    <a:pt x="12" y="5"/>
                  </a:moveTo>
                  <a:lnTo>
                    <a:pt x="0" y="5"/>
                  </a:lnTo>
                  <a:lnTo>
                    <a:pt x="8" y="0"/>
                  </a:lnTo>
                  <a:lnTo>
                    <a:pt x="1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7" name="Freeform 201"/>
            <p:cNvSpPr>
              <a:spLocks/>
            </p:cNvSpPr>
            <p:nvPr/>
          </p:nvSpPr>
          <p:spPr bwMode="auto">
            <a:xfrm>
              <a:off x="3742" y="2313"/>
              <a:ext cx="13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8" name="Freeform 202"/>
            <p:cNvSpPr>
              <a:spLocks/>
            </p:cNvSpPr>
            <p:nvPr/>
          </p:nvSpPr>
          <p:spPr bwMode="auto">
            <a:xfrm>
              <a:off x="3742" y="2309"/>
              <a:ext cx="13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13" y="4"/>
                </a:cxn>
              </a:cxnLst>
              <a:rect l="0" t="0" r="r" b="b"/>
              <a:pathLst>
                <a:path w="13" h="4">
                  <a:moveTo>
                    <a:pt x="13" y="4"/>
                  </a:moveTo>
                  <a:lnTo>
                    <a:pt x="0" y="4"/>
                  </a:lnTo>
                  <a:lnTo>
                    <a:pt x="13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79" name="Freeform 203"/>
            <p:cNvSpPr>
              <a:spLocks/>
            </p:cNvSpPr>
            <p:nvPr/>
          </p:nvSpPr>
          <p:spPr bwMode="auto">
            <a:xfrm>
              <a:off x="3738" y="2309"/>
              <a:ext cx="17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7" h="4">
                  <a:moveTo>
                    <a:pt x="4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0" name="Freeform 204"/>
            <p:cNvSpPr>
              <a:spLocks/>
            </p:cNvSpPr>
            <p:nvPr/>
          </p:nvSpPr>
          <p:spPr bwMode="auto">
            <a:xfrm>
              <a:off x="3704" y="2309"/>
              <a:ext cx="21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13" y="4"/>
                </a:cxn>
              </a:cxnLst>
              <a:rect l="0" t="0" r="r" b="b"/>
              <a:pathLst>
                <a:path w="21" h="4">
                  <a:moveTo>
                    <a:pt x="13" y="4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8582" name="Group 406"/>
          <p:cNvGrpSpPr>
            <a:grpSpLocks/>
          </p:cNvGrpSpPr>
          <p:nvPr/>
        </p:nvGrpSpPr>
        <p:grpSpPr bwMode="auto">
          <a:xfrm>
            <a:off x="4635500" y="3254376"/>
            <a:ext cx="1379538" cy="411163"/>
            <a:chOff x="2920" y="2050"/>
            <a:chExt cx="869" cy="259"/>
          </a:xfrm>
        </p:grpSpPr>
        <p:sp>
          <p:nvSpPr>
            <p:cNvPr id="178382" name="Freeform 206"/>
            <p:cNvSpPr>
              <a:spLocks/>
            </p:cNvSpPr>
            <p:nvPr/>
          </p:nvSpPr>
          <p:spPr bwMode="auto">
            <a:xfrm>
              <a:off x="3704" y="2304"/>
              <a:ext cx="30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0" y="5"/>
                </a:cxn>
                <a:cxn ang="0">
                  <a:pos x="30" y="0"/>
                </a:cxn>
                <a:cxn ang="0">
                  <a:pos x="21" y="5"/>
                </a:cxn>
              </a:cxnLst>
              <a:rect l="0" t="0" r="r" b="b"/>
              <a:pathLst>
                <a:path w="30" h="5">
                  <a:moveTo>
                    <a:pt x="21" y="5"/>
                  </a:moveTo>
                  <a:lnTo>
                    <a:pt x="0" y="5"/>
                  </a:lnTo>
                  <a:lnTo>
                    <a:pt x="30" y="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3" name="Freeform 207"/>
            <p:cNvSpPr>
              <a:spLocks/>
            </p:cNvSpPr>
            <p:nvPr/>
          </p:nvSpPr>
          <p:spPr bwMode="auto">
            <a:xfrm>
              <a:off x="3704" y="2304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4" name="Freeform 208"/>
            <p:cNvSpPr>
              <a:spLocks/>
            </p:cNvSpPr>
            <p:nvPr/>
          </p:nvSpPr>
          <p:spPr bwMode="auto">
            <a:xfrm>
              <a:off x="3734" y="2304"/>
              <a:ext cx="5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55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55" h="5">
                  <a:moveTo>
                    <a:pt x="4" y="5"/>
                  </a:moveTo>
                  <a:lnTo>
                    <a:pt x="55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5" name="Freeform 209"/>
            <p:cNvSpPr>
              <a:spLocks/>
            </p:cNvSpPr>
            <p:nvPr/>
          </p:nvSpPr>
          <p:spPr bwMode="auto">
            <a:xfrm>
              <a:off x="3734" y="2304"/>
              <a:ext cx="55" cy="5"/>
            </a:xfrm>
            <a:custGeom>
              <a:avLst/>
              <a:gdLst/>
              <a:ahLst/>
              <a:cxnLst>
                <a:cxn ang="0">
                  <a:pos x="55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5" y="5"/>
                </a:cxn>
              </a:cxnLst>
              <a:rect l="0" t="0" r="r" b="b"/>
              <a:pathLst>
                <a:path w="55" h="5">
                  <a:moveTo>
                    <a:pt x="55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6" name="Freeform 210"/>
            <p:cNvSpPr>
              <a:spLocks/>
            </p:cNvSpPr>
            <p:nvPr/>
          </p:nvSpPr>
          <p:spPr bwMode="auto">
            <a:xfrm>
              <a:off x="3734" y="2304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7" name="Freeform 211"/>
            <p:cNvSpPr>
              <a:spLocks/>
            </p:cNvSpPr>
            <p:nvPr/>
          </p:nvSpPr>
          <p:spPr bwMode="auto">
            <a:xfrm>
              <a:off x="3734" y="2304"/>
              <a:ext cx="13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8" name="Freeform 212"/>
            <p:cNvSpPr>
              <a:spLocks/>
            </p:cNvSpPr>
            <p:nvPr/>
          </p:nvSpPr>
          <p:spPr bwMode="auto">
            <a:xfrm>
              <a:off x="3747" y="2304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89" name="Freeform 213"/>
            <p:cNvSpPr>
              <a:spLocks/>
            </p:cNvSpPr>
            <p:nvPr/>
          </p:nvSpPr>
          <p:spPr bwMode="auto">
            <a:xfrm>
              <a:off x="3751" y="2304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0" name="Freeform 214"/>
            <p:cNvSpPr>
              <a:spLocks/>
            </p:cNvSpPr>
            <p:nvPr/>
          </p:nvSpPr>
          <p:spPr bwMode="auto">
            <a:xfrm>
              <a:off x="3751" y="2300"/>
              <a:ext cx="25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5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5" h="4">
                  <a:moveTo>
                    <a:pt x="0" y="4"/>
                  </a:moveTo>
                  <a:lnTo>
                    <a:pt x="25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1" name="Freeform 215"/>
            <p:cNvSpPr>
              <a:spLocks/>
            </p:cNvSpPr>
            <p:nvPr/>
          </p:nvSpPr>
          <p:spPr bwMode="auto">
            <a:xfrm>
              <a:off x="3755" y="2300"/>
              <a:ext cx="21" cy="4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21" y="4"/>
                </a:cxn>
              </a:cxnLst>
              <a:rect l="0" t="0" r="r" b="b"/>
              <a:pathLst>
                <a:path w="21" h="4">
                  <a:moveTo>
                    <a:pt x="21" y="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2" name="Rectangle 216"/>
            <p:cNvSpPr>
              <a:spLocks noChangeArrowheads="1"/>
            </p:cNvSpPr>
            <p:nvPr/>
          </p:nvSpPr>
          <p:spPr bwMode="auto">
            <a:xfrm>
              <a:off x="3755" y="2300"/>
              <a:ext cx="9" cy="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3" name="Freeform 217"/>
            <p:cNvSpPr>
              <a:spLocks/>
            </p:cNvSpPr>
            <p:nvPr/>
          </p:nvSpPr>
          <p:spPr bwMode="auto">
            <a:xfrm>
              <a:off x="3704" y="2300"/>
              <a:ext cx="4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lnTo>
                    <a:pt x="4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4" name="Freeform 218"/>
            <p:cNvSpPr>
              <a:spLocks/>
            </p:cNvSpPr>
            <p:nvPr/>
          </p:nvSpPr>
          <p:spPr bwMode="auto">
            <a:xfrm>
              <a:off x="3704" y="2300"/>
              <a:ext cx="43" cy="4"/>
            </a:xfrm>
            <a:custGeom>
              <a:avLst/>
              <a:gdLst/>
              <a:ahLst/>
              <a:cxnLst>
                <a:cxn ang="0">
                  <a:pos x="43" y="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43" y="4"/>
                </a:cxn>
              </a:cxnLst>
              <a:rect l="0" t="0" r="r" b="b"/>
              <a:pathLst>
                <a:path w="43" h="4">
                  <a:moveTo>
                    <a:pt x="43" y="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5" name="Freeform 219"/>
            <p:cNvSpPr>
              <a:spLocks/>
            </p:cNvSpPr>
            <p:nvPr/>
          </p:nvSpPr>
          <p:spPr bwMode="auto">
            <a:xfrm>
              <a:off x="3704" y="2300"/>
              <a:ext cx="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0">
                  <a:moveTo>
                    <a:pt x="0" y="0"/>
                  </a:move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6" name="Freeform 220"/>
            <p:cNvSpPr>
              <a:spLocks/>
            </p:cNvSpPr>
            <p:nvPr/>
          </p:nvSpPr>
          <p:spPr bwMode="auto">
            <a:xfrm>
              <a:off x="3704" y="2300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7" name="Freeform 221"/>
            <p:cNvSpPr>
              <a:spLocks/>
            </p:cNvSpPr>
            <p:nvPr/>
          </p:nvSpPr>
          <p:spPr bwMode="auto">
            <a:xfrm>
              <a:off x="3704" y="2286"/>
              <a:ext cx="30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0" y="14"/>
                </a:cxn>
                <a:cxn ang="0">
                  <a:pos x="9" y="0"/>
                </a:cxn>
                <a:cxn ang="0">
                  <a:pos x="0" y="14"/>
                </a:cxn>
              </a:cxnLst>
              <a:rect l="0" t="0" r="r" b="b"/>
              <a:pathLst>
                <a:path w="30" h="14">
                  <a:moveTo>
                    <a:pt x="0" y="14"/>
                  </a:moveTo>
                  <a:lnTo>
                    <a:pt x="30" y="14"/>
                  </a:lnTo>
                  <a:lnTo>
                    <a:pt x="9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8" name="Freeform 222"/>
            <p:cNvSpPr>
              <a:spLocks/>
            </p:cNvSpPr>
            <p:nvPr/>
          </p:nvSpPr>
          <p:spPr bwMode="auto">
            <a:xfrm>
              <a:off x="3713" y="2286"/>
              <a:ext cx="21" cy="14"/>
            </a:xfrm>
            <a:custGeom>
              <a:avLst/>
              <a:gdLst/>
              <a:ahLst/>
              <a:cxnLst>
                <a:cxn ang="0">
                  <a:pos x="21" y="1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1" y="14"/>
                </a:cxn>
              </a:cxnLst>
              <a:rect l="0" t="0" r="r" b="b"/>
              <a:pathLst>
                <a:path w="21" h="14">
                  <a:moveTo>
                    <a:pt x="21" y="1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1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399" name="Freeform 223"/>
            <p:cNvSpPr>
              <a:spLocks/>
            </p:cNvSpPr>
            <p:nvPr/>
          </p:nvSpPr>
          <p:spPr bwMode="auto">
            <a:xfrm>
              <a:off x="3708" y="2286"/>
              <a:ext cx="22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22">
                  <a:moveTo>
                    <a:pt x="5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0" name="Freeform 224"/>
            <p:cNvSpPr>
              <a:spLocks/>
            </p:cNvSpPr>
            <p:nvPr/>
          </p:nvSpPr>
          <p:spPr bwMode="auto">
            <a:xfrm>
              <a:off x="3708" y="2286"/>
              <a:ext cx="22" cy="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0"/>
                </a:cxn>
                <a:cxn ang="0">
                  <a:pos x="22" y="0"/>
                </a:cxn>
              </a:cxnLst>
              <a:rect l="0" t="0" r="r" b="b"/>
              <a:pathLst>
                <a:path w="22">
                  <a:moveTo>
                    <a:pt x="22" y="0"/>
                  </a:move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1" name="Freeform 225"/>
            <p:cNvSpPr>
              <a:spLocks/>
            </p:cNvSpPr>
            <p:nvPr/>
          </p:nvSpPr>
          <p:spPr bwMode="auto">
            <a:xfrm>
              <a:off x="3704" y="2281"/>
              <a:ext cx="26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26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26" h="5">
                  <a:moveTo>
                    <a:pt x="4" y="5"/>
                  </a:moveTo>
                  <a:lnTo>
                    <a:pt x="26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2" name="Freeform 226"/>
            <p:cNvSpPr>
              <a:spLocks/>
            </p:cNvSpPr>
            <p:nvPr/>
          </p:nvSpPr>
          <p:spPr bwMode="auto">
            <a:xfrm>
              <a:off x="3704" y="2281"/>
              <a:ext cx="26" cy="5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26" y="5"/>
                </a:cxn>
              </a:cxnLst>
              <a:rect l="0" t="0" r="r" b="b"/>
              <a:pathLst>
                <a:path w="26" h="5">
                  <a:moveTo>
                    <a:pt x="26" y="5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3" name="Freeform 227"/>
            <p:cNvSpPr>
              <a:spLocks/>
            </p:cNvSpPr>
            <p:nvPr/>
          </p:nvSpPr>
          <p:spPr bwMode="auto">
            <a:xfrm>
              <a:off x="3687" y="2281"/>
              <a:ext cx="17" cy="10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7" h="10">
                  <a:moveTo>
                    <a:pt x="13" y="1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4" name="Freeform 228"/>
            <p:cNvSpPr>
              <a:spLocks/>
            </p:cNvSpPr>
            <p:nvPr/>
          </p:nvSpPr>
          <p:spPr bwMode="auto">
            <a:xfrm>
              <a:off x="3687" y="2281"/>
              <a:ext cx="4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0"/>
                </a:cxn>
                <a:cxn ang="0">
                  <a:pos x="0" y="0"/>
                </a:cxn>
              </a:cxnLst>
              <a:rect l="0" t="0" r="r" b="b"/>
              <a:pathLst>
                <a:path w="43">
                  <a:moveTo>
                    <a:pt x="0" y="0"/>
                  </a:move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5" name="Freeform 229"/>
            <p:cNvSpPr>
              <a:spLocks/>
            </p:cNvSpPr>
            <p:nvPr/>
          </p:nvSpPr>
          <p:spPr bwMode="auto">
            <a:xfrm>
              <a:off x="3687" y="2281"/>
              <a:ext cx="43" cy="1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0"/>
                </a:cxn>
                <a:cxn ang="0">
                  <a:pos x="43" y="0"/>
                </a:cxn>
              </a:cxnLst>
              <a:rect l="0" t="0" r="r" b="b"/>
              <a:pathLst>
                <a:path w="43">
                  <a:moveTo>
                    <a:pt x="43" y="0"/>
                  </a:move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6" name="Freeform 230"/>
            <p:cNvSpPr>
              <a:spLocks/>
            </p:cNvSpPr>
            <p:nvPr/>
          </p:nvSpPr>
          <p:spPr bwMode="auto">
            <a:xfrm>
              <a:off x="3683" y="2263"/>
              <a:ext cx="47" cy="1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47" y="18"/>
                </a:cxn>
                <a:cxn ang="0">
                  <a:pos x="0" y="0"/>
                </a:cxn>
                <a:cxn ang="0">
                  <a:pos x="4" y="18"/>
                </a:cxn>
              </a:cxnLst>
              <a:rect l="0" t="0" r="r" b="b"/>
              <a:pathLst>
                <a:path w="47" h="18">
                  <a:moveTo>
                    <a:pt x="4" y="18"/>
                  </a:moveTo>
                  <a:lnTo>
                    <a:pt x="47" y="18"/>
                  </a:lnTo>
                  <a:lnTo>
                    <a:pt x="0" y="0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7" name="Freeform 231"/>
            <p:cNvSpPr>
              <a:spLocks/>
            </p:cNvSpPr>
            <p:nvPr/>
          </p:nvSpPr>
          <p:spPr bwMode="auto">
            <a:xfrm>
              <a:off x="3683" y="2263"/>
              <a:ext cx="47" cy="18"/>
            </a:xfrm>
            <a:custGeom>
              <a:avLst/>
              <a:gdLst/>
              <a:ahLst/>
              <a:cxnLst>
                <a:cxn ang="0">
                  <a:pos x="47" y="18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7" y="18"/>
                </a:cxn>
              </a:cxnLst>
              <a:rect l="0" t="0" r="r" b="b"/>
              <a:pathLst>
                <a:path w="47" h="18">
                  <a:moveTo>
                    <a:pt x="47" y="18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8" name="Freeform 232"/>
            <p:cNvSpPr>
              <a:spLocks/>
            </p:cNvSpPr>
            <p:nvPr/>
          </p:nvSpPr>
          <p:spPr bwMode="auto">
            <a:xfrm>
              <a:off x="3683" y="2263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09" name="Freeform 233"/>
            <p:cNvSpPr>
              <a:spLocks/>
            </p:cNvSpPr>
            <p:nvPr/>
          </p:nvSpPr>
          <p:spPr bwMode="auto">
            <a:xfrm>
              <a:off x="3683" y="2263"/>
              <a:ext cx="42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42" y="0"/>
                </a:cxn>
              </a:cxnLst>
              <a:rect l="0" t="0" r="r" b="b"/>
              <a:pathLst>
                <a:path w="42">
                  <a:moveTo>
                    <a:pt x="42" y="0"/>
                  </a:moveTo>
                  <a:lnTo>
                    <a:pt x="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0" name="Freeform 234"/>
            <p:cNvSpPr>
              <a:spLocks/>
            </p:cNvSpPr>
            <p:nvPr/>
          </p:nvSpPr>
          <p:spPr bwMode="auto">
            <a:xfrm>
              <a:off x="3683" y="2250"/>
              <a:ext cx="42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2" y="13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42" h="13">
                  <a:moveTo>
                    <a:pt x="0" y="13"/>
                  </a:moveTo>
                  <a:lnTo>
                    <a:pt x="42" y="1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1" name="Freeform 235"/>
            <p:cNvSpPr>
              <a:spLocks/>
            </p:cNvSpPr>
            <p:nvPr/>
          </p:nvSpPr>
          <p:spPr bwMode="auto">
            <a:xfrm>
              <a:off x="3683" y="2250"/>
              <a:ext cx="42" cy="13"/>
            </a:xfrm>
            <a:custGeom>
              <a:avLst/>
              <a:gdLst/>
              <a:ahLst/>
              <a:cxnLst>
                <a:cxn ang="0">
                  <a:pos x="42" y="13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3"/>
                </a:cxn>
              </a:cxnLst>
              <a:rect l="0" t="0" r="r" b="b"/>
              <a:pathLst>
                <a:path w="42" h="13">
                  <a:moveTo>
                    <a:pt x="42" y="13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2" name="Freeform 236"/>
            <p:cNvSpPr>
              <a:spLocks/>
            </p:cNvSpPr>
            <p:nvPr/>
          </p:nvSpPr>
          <p:spPr bwMode="auto">
            <a:xfrm>
              <a:off x="3683" y="2250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3" name="Freeform 237"/>
            <p:cNvSpPr>
              <a:spLocks/>
            </p:cNvSpPr>
            <p:nvPr/>
          </p:nvSpPr>
          <p:spPr bwMode="auto">
            <a:xfrm>
              <a:off x="3683" y="2250"/>
              <a:ext cx="47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42" y="0"/>
                </a:cxn>
              </a:cxnLst>
              <a:rect l="0" t="0" r="r" b="b"/>
              <a:pathLst>
                <a:path w="47">
                  <a:moveTo>
                    <a:pt x="42" y="0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4" name="Freeform 238"/>
            <p:cNvSpPr>
              <a:spLocks/>
            </p:cNvSpPr>
            <p:nvPr/>
          </p:nvSpPr>
          <p:spPr bwMode="auto">
            <a:xfrm>
              <a:off x="3082" y="2241"/>
              <a:ext cx="298" cy="13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298" y="13"/>
                </a:cxn>
                <a:cxn ang="0">
                  <a:pos x="0" y="0"/>
                </a:cxn>
                <a:cxn ang="0">
                  <a:pos x="9" y="13"/>
                </a:cxn>
              </a:cxnLst>
              <a:rect l="0" t="0" r="r" b="b"/>
              <a:pathLst>
                <a:path w="298" h="13">
                  <a:moveTo>
                    <a:pt x="9" y="13"/>
                  </a:moveTo>
                  <a:lnTo>
                    <a:pt x="298" y="13"/>
                  </a:lnTo>
                  <a:lnTo>
                    <a:pt x="0" y="0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5" name="Freeform 239"/>
            <p:cNvSpPr>
              <a:spLocks/>
            </p:cNvSpPr>
            <p:nvPr/>
          </p:nvSpPr>
          <p:spPr bwMode="auto">
            <a:xfrm>
              <a:off x="3082" y="2241"/>
              <a:ext cx="298" cy="13"/>
            </a:xfrm>
            <a:custGeom>
              <a:avLst/>
              <a:gdLst/>
              <a:ahLst/>
              <a:cxnLst>
                <a:cxn ang="0">
                  <a:pos x="298" y="13"/>
                </a:cxn>
                <a:cxn ang="0">
                  <a:pos x="0" y="0"/>
                </a:cxn>
                <a:cxn ang="0">
                  <a:pos x="298" y="0"/>
                </a:cxn>
                <a:cxn ang="0">
                  <a:pos x="298" y="13"/>
                </a:cxn>
              </a:cxnLst>
              <a:rect l="0" t="0" r="r" b="b"/>
              <a:pathLst>
                <a:path w="298" h="13">
                  <a:moveTo>
                    <a:pt x="298" y="13"/>
                  </a:moveTo>
                  <a:lnTo>
                    <a:pt x="0" y="0"/>
                  </a:lnTo>
                  <a:lnTo>
                    <a:pt x="298" y="0"/>
                  </a:lnTo>
                  <a:lnTo>
                    <a:pt x="29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6" name="Freeform 240"/>
            <p:cNvSpPr>
              <a:spLocks/>
            </p:cNvSpPr>
            <p:nvPr/>
          </p:nvSpPr>
          <p:spPr bwMode="auto">
            <a:xfrm>
              <a:off x="3082" y="2236"/>
              <a:ext cx="29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9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98" h="5">
                  <a:moveTo>
                    <a:pt x="0" y="5"/>
                  </a:moveTo>
                  <a:lnTo>
                    <a:pt x="29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7" name="Freeform 241"/>
            <p:cNvSpPr>
              <a:spLocks/>
            </p:cNvSpPr>
            <p:nvPr/>
          </p:nvSpPr>
          <p:spPr bwMode="auto">
            <a:xfrm>
              <a:off x="3082" y="2236"/>
              <a:ext cx="298" cy="5"/>
            </a:xfrm>
            <a:custGeom>
              <a:avLst/>
              <a:gdLst/>
              <a:ahLst/>
              <a:cxnLst>
                <a:cxn ang="0">
                  <a:pos x="298" y="5"/>
                </a:cxn>
                <a:cxn ang="0">
                  <a:pos x="0" y="0"/>
                </a:cxn>
                <a:cxn ang="0">
                  <a:pos x="298" y="0"/>
                </a:cxn>
                <a:cxn ang="0">
                  <a:pos x="298" y="5"/>
                </a:cxn>
              </a:cxnLst>
              <a:rect l="0" t="0" r="r" b="b"/>
              <a:pathLst>
                <a:path w="298" h="5">
                  <a:moveTo>
                    <a:pt x="298" y="5"/>
                  </a:moveTo>
                  <a:lnTo>
                    <a:pt x="0" y="0"/>
                  </a:lnTo>
                  <a:lnTo>
                    <a:pt x="298" y="0"/>
                  </a:lnTo>
                  <a:lnTo>
                    <a:pt x="29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8" name="Freeform 242"/>
            <p:cNvSpPr>
              <a:spLocks/>
            </p:cNvSpPr>
            <p:nvPr/>
          </p:nvSpPr>
          <p:spPr bwMode="auto">
            <a:xfrm>
              <a:off x="3082" y="2227"/>
              <a:ext cx="29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98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98" h="9">
                  <a:moveTo>
                    <a:pt x="0" y="9"/>
                  </a:moveTo>
                  <a:lnTo>
                    <a:pt x="298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19" name="Freeform 243"/>
            <p:cNvSpPr>
              <a:spLocks/>
            </p:cNvSpPr>
            <p:nvPr/>
          </p:nvSpPr>
          <p:spPr bwMode="auto">
            <a:xfrm>
              <a:off x="3082" y="2227"/>
              <a:ext cx="298" cy="9"/>
            </a:xfrm>
            <a:custGeom>
              <a:avLst/>
              <a:gdLst/>
              <a:ahLst/>
              <a:cxnLst>
                <a:cxn ang="0">
                  <a:pos x="298" y="9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98" y="9"/>
                </a:cxn>
              </a:cxnLst>
              <a:rect l="0" t="0" r="r" b="b"/>
              <a:pathLst>
                <a:path w="298" h="9">
                  <a:moveTo>
                    <a:pt x="298" y="9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9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0" name="Freeform 244"/>
            <p:cNvSpPr>
              <a:spLocks/>
            </p:cNvSpPr>
            <p:nvPr/>
          </p:nvSpPr>
          <p:spPr bwMode="auto">
            <a:xfrm>
              <a:off x="3082" y="2218"/>
              <a:ext cx="286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86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86" h="9">
                  <a:moveTo>
                    <a:pt x="0" y="9"/>
                  </a:moveTo>
                  <a:lnTo>
                    <a:pt x="286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1" name="Freeform 245"/>
            <p:cNvSpPr>
              <a:spLocks/>
            </p:cNvSpPr>
            <p:nvPr/>
          </p:nvSpPr>
          <p:spPr bwMode="auto">
            <a:xfrm>
              <a:off x="3082" y="2218"/>
              <a:ext cx="286" cy="9"/>
            </a:xfrm>
            <a:custGeom>
              <a:avLst/>
              <a:gdLst/>
              <a:ahLst/>
              <a:cxnLst>
                <a:cxn ang="0">
                  <a:pos x="286" y="9"/>
                </a:cxn>
                <a:cxn ang="0">
                  <a:pos x="0" y="0"/>
                </a:cxn>
                <a:cxn ang="0">
                  <a:pos x="286" y="0"/>
                </a:cxn>
                <a:cxn ang="0">
                  <a:pos x="286" y="9"/>
                </a:cxn>
              </a:cxnLst>
              <a:rect l="0" t="0" r="r" b="b"/>
              <a:pathLst>
                <a:path w="286" h="9">
                  <a:moveTo>
                    <a:pt x="286" y="9"/>
                  </a:moveTo>
                  <a:lnTo>
                    <a:pt x="0" y="0"/>
                  </a:lnTo>
                  <a:lnTo>
                    <a:pt x="286" y="0"/>
                  </a:lnTo>
                  <a:lnTo>
                    <a:pt x="28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2" name="Freeform 246"/>
            <p:cNvSpPr>
              <a:spLocks/>
            </p:cNvSpPr>
            <p:nvPr/>
          </p:nvSpPr>
          <p:spPr bwMode="auto">
            <a:xfrm>
              <a:off x="3082" y="2213"/>
              <a:ext cx="28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86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86" h="5">
                  <a:moveTo>
                    <a:pt x="0" y="5"/>
                  </a:moveTo>
                  <a:lnTo>
                    <a:pt x="28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3" name="Freeform 247"/>
            <p:cNvSpPr>
              <a:spLocks/>
            </p:cNvSpPr>
            <p:nvPr/>
          </p:nvSpPr>
          <p:spPr bwMode="auto">
            <a:xfrm>
              <a:off x="3082" y="2213"/>
              <a:ext cx="286" cy="5"/>
            </a:xfrm>
            <a:custGeom>
              <a:avLst/>
              <a:gdLst/>
              <a:ahLst/>
              <a:cxnLst>
                <a:cxn ang="0">
                  <a:pos x="286" y="5"/>
                </a:cxn>
                <a:cxn ang="0">
                  <a:pos x="0" y="0"/>
                </a:cxn>
                <a:cxn ang="0">
                  <a:pos x="281" y="0"/>
                </a:cxn>
                <a:cxn ang="0">
                  <a:pos x="286" y="5"/>
                </a:cxn>
              </a:cxnLst>
              <a:rect l="0" t="0" r="r" b="b"/>
              <a:pathLst>
                <a:path w="286" h="5">
                  <a:moveTo>
                    <a:pt x="286" y="5"/>
                  </a:moveTo>
                  <a:lnTo>
                    <a:pt x="0" y="0"/>
                  </a:lnTo>
                  <a:lnTo>
                    <a:pt x="281" y="0"/>
                  </a:lnTo>
                  <a:lnTo>
                    <a:pt x="28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4" name="Freeform 248"/>
            <p:cNvSpPr>
              <a:spLocks/>
            </p:cNvSpPr>
            <p:nvPr/>
          </p:nvSpPr>
          <p:spPr bwMode="auto">
            <a:xfrm>
              <a:off x="3082" y="2204"/>
              <a:ext cx="28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8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81" h="9">
                  <a:moveTo>
                    <a:pt x="0" y="9"/>
                  </a:moveTo>
                  <a:lnTo>
                    <a:pt x="28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5" name="Freeform 249"/>
            <p:cNvSpPr>
              <a:spLocks/>
            </p:cNvSpPr>
            <p:nvPr/>
          </p:nvSpPr>
          <p:spPr bwMode="auto">
            <a:xfrm>
              <a:off x="3082" y="2204"/>
              <a:ext cx="281" cy="9"/>
            </a:xfrm>
            <a:custGeom>
              <a:avLst/>
              <a:gdLst/>
              <a:ahLst/>
              <a:cxnLst>
                <a:cxn ang="0">
                  <a:pos x="281" y="9"/>
                </a:cxn>
                <a:cxn ang="0">
                  <a:pos x="0" y="0"/>
                </a:cxn>
                <a:cxn ang="0">
                  <a:pos x="273" y="0"/>
                </a:cxn>
                <a:cxn ang="0">
                  <a:pos x="281" y="9"/>
                </a:cxn>
              </a:cxnLst>
              <a:rect l="0" t="0" r="r" b="b"/>
              <a:pathLst>
                <a:path w="281" h="9">
                  <a:moveTo>
                    <a:pt x="281" y="9"/>
                  </a:moveTo>
                  <a:lnTo>
                    <a:pt x="0" y="0"/>
                  </a:lnTo>
                  <a:lnTo>
                    <a:pt x="273" y="0"/>
                  </a:lnTo>
                  <a:lnTo>
                    <a:pt x="28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6" name="Freeform 250"/>
            <p:cNvSpPr>
              <a:spLocks/>
            </p:cNvSpPr>
            <p:nvPr/>
          </p:nvSpPr>
          <p:spPr bwMode="auto">
            <a:xfrm>
              <a:off x="3082" y="2200"/>
              <a:ext cx="27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7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73" h="4">
                  <a:moveTo>
                    <a:pt x="0" y="4"/>
                  </a:moveTo>
                  <a:lnTo>
                    <a:pt x="27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7" name="Freeform 251"/>
            <p:cNvSpPr>
              <a:spLocks/>
            </p:cNvSpPr>
            <p:nvPr/>
          </p:nvSpPr>
          <p:spPr bwMode="auto">
            <a:xfrm>
              <a:off x="3082" y="2200"/>
              <a:ext cx="273" cy="4"/>
            </a:xfrm>
            <a:custGeom>
              <a:avLst/>
              <a:gdLst/>
              <a:ahLst/>
              <a:cxnLst>
                <a:cxn ang="0">
                  <a:pos x="273" y="4"/>
                </a:cxn>
                <a:cxn ang="0">
                  <a:pos x="0" y="0"/>
                </a:cxn>
                <a:cxn ang="0">
                  <a:pos x="268" y="0"/>
                </a:cxn>
                <a:cxn ang="0">
                  <a:pos x="273" y="4"/>
                </a:cxn>
              </a:cxnLst>
              <a:rect l="0" t="0" r="r" b="b"/>
              <a:pathLst>
                <a:path w="273" h="4">
                  <a:moveTo>
                    <a:pt x="273" y="4"/>
                  </a:moveTo>
                  <a:lnTo>
                    <a:pt x="0" y="0"/>
                  </a:lnTo>
                  <a:lnTo>
                    <a:pt x="268" y="0"/>
                  </a:lnTo>
                  <a:lnTo>
                    <a:pt x="27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8" name="Freeform 252"/>
            <p:cNvSpPr>
              <a:spLocks/>
            </p:cNvSpPr>
            <p:nvPr/>
          </p:nvSpPr>
          <p:spPr bwMode="auto">
            <a:xfrm>
              <a:off x="3082" y="2186"/>
              <a:ext cx="268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68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268" h="14">
                  <a:moveTo>
                    <a:pt x="0" y="14"/>
                  </a:moveTo>
                  <a:lnTo>
                    <a:pt x="268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29" name="Freeform 253"/>
            <p:cNvSpPr>
              <a:spLocks/>
            </p:cNvSpPr>
            <p:nvPr/>
          </p:nvSpPr>
          <p:spPr bwMode="auto">
            <a:xfrm>
              <a:off x="3082" y="2186"/>
              <a:ext cx="268" cy="14"/>
            </a:xfrm>
            <a:custGeom>
              <a:avLst/>
              <a:gdLst/>
              <a:ahLst/>
              <a:cxnLst>
                <a:cxn ang="0">
                  <a:pos x="268" y="14"/>
                </a:cxn>
                <a:cxn ang="0">
                  <a:pos x="0" y="0"/>
                </a:cxn>
                <a:cxn ang="0">
                  <a:pos x="260" y="0"/>
                </a:cxn>
                <a:cxn ang="0">
                  <a:pos x="268" y="14"/>
                </a:cxn>
              </a:cxnLst>
              <a:rect l="0" t="0" r="r" b="b"/>
              <a:pathLst>
                <a:path w="268" h="14">
                  <a:moveTo>
                    <a:pt x="268" y="14"/>
                  </a:moveTo>
                  <a:lnTo>
                    <a:pt x="0" y="0"/>
                  </a:lnTo>
                  <a:lnTo>
                    <a:pt x="260" y="0"/>
                  </a:lnTo>
                  <a:lnTo>
                    <a:pt x="26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0" name="Freeform 254"/>
            <p:cNvSpPr>
              <a:spLocks/>
            </p:cNvSpPr>
            <p:nvPr/>
          </p:nvSpPr>
          <p:spPr bwMode="auto">
            <a:xfrm>
              <a:off x="3082" y="2186"/>
              <a:ext cx="2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0" y="0"/>
                </a:cxn>
                <a:cxn ang="0">
                  <a:pos x="0" y="0"/>
                </a:cxn>
              </a:cxnLst>
              <a:rect l="0" t="0" r="r" b="b"/>
              <a:pathLst>
                <a:path w="260">
                  <a:moveTo>
                    <a:pt x="0" y="0"/>
                  </a:moveTo>
                  <a:lnTo>
                    <a:pt x="2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1" name="Freeform 255"/>
            <p:cNvSpPr>
              <a:spLocks/>
            </p:cNvSpPr>
            <p:nvPr/>
          </p:nvSpPr>
          <p:spPr bwMode="auto">
            <a:xfrm>
              <a:off x="3082" y="2186"/>
              <a:ext cx="260" cy="1"/>
            </a:xfrm>
            <a:custGeom>
              <a:avLst/>
              <a:gdLst/>
              <a:ahLst/>
              <a:cxnLst>
                <a:cxn ang="0">
                  <a:pos x="260" y="0"/>
                </a:cxn>
                <a:cxn ang="0">
                  <a:pos x="0" y="0"/>
                </a:cxn>
                <a:cxn ang="0">
                  <a:pos x="260" y="0"/>
                </a:cxn>
              </a:cxnLst>
              <a:rect l="0" t="0" r="r" b="b"/>
              <a:pathLst>
                <a:path w="260">
                  <a:moveTo>
                    <a:pt x="260" y="0"/>
                  </a:moveTo>
                  <a:lnTo>
                    <a:pt x="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2" name="Freeform 256"/>
            <p:cNvSpPr>
              <a:spLocks/>
            </p:cNvSpPr>
            <p:nvPr/>
          </p:nvSpPr>
          <p:spPr bwMode="auto">
            <a:xfrm>
              <a:off x="3082" y="2172"/>
              <a:ext cx="260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60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260" h="14">
                  <a:moveTo>
                    <a:pt x="0" y="14"/>
                  </a:moveTo>
                  <a:lnTo>
                    <a:pt x="260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3" name="Freeform 257"/>
            <p:cNvSpPr>
              <a:spLocks/>
            </p:cNvSpPr>
            <p:nvPr/>
          </p:nvSpPr>
          <p:spPr bwMode="auto">
            <a:xfrm>
              <a:off x="3082" y="2172"/>
              <a:ext cx="260" cy="14"/>
            </a:xfrm>
            <a:custGeom>
              <a:avLst/>
              <a:gdLst/>
              <a:ahLst/>
              <a:cxnLst>
                <a:cxn ang="0">
                  <a:pos x="260" y="14"/>
                </a:cxn>
                <a:cxn ang="0">
                  <a:pos x="0" y="0"/>
                </a:cxn>
                <a:cxn ang="0">
                  <a:pos x="251" y="0"/>
                </a:cxn>
                <a:cxn ang="0">
                  <a:pos x="260" y="14"/>
                </a:cxn>
              </a:cxnLst>
              <a:rect l="0" t="0" r="r" b="b"/>
              <a:pathLst>
                <a:path w="260" h="14">
                  <a:moveTo>
                    <a:pt x="260" y="14"/>
                  </a:moveTo>
                  <a:lnTo>
                    <a:pt x="0" y="0"/>
                  </a:lnTo>
                  <a:lnTo>
                    <a:pt x="251" y="0"/>
                  </a:lnTo>
                  <a:lnTo>
                    <a:pt x="26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4" name="Freeform 258"/>
            <p:cNvSpPr>
              <a:spLocks/>
            </p:cNvSpPr>
            <p:nvPr/>
          </p:nvSpPr>
          <p:spPr bwMode="auto">
            <a:xfrm>
              <a:off x="3082" y="2172"/>
              <a:ext cx="2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" y="0"/>
                </a:cxn>
                <a:cxn ang="0">
                  <a:pos x="0" y="0"/>
                </a:cxn>
              </a:cxnLst>
              <a:rect l="0" t="0" r="r" b="b"/>
              <a:pathLst>
                <a:path w="251">
                  <a:moveTo>
                    <a:pt x="0" y="0"/>
                  </a:move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5" name="Freeform 259"/>
            <p:cNvSpPr>
              <a:spLocks/>
            </p:cNvSpPr>
            <p:nvPr/>
          </p:nvSpPr>
          <p:spPr bwMode="auto">
            <a:xfrm>
              <a:off x="3082" y="2172"/>
              <a:ext cx="251" cy="1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251" y="0"/>
                </a:cxn>
              </a:cxnLst>
              <a:rect l="0" t="0" r="r" b="b"/>
              <a:pathLst>
                <a:path w="251">
                  <a:moveTo>
                    <a:pt x="251" y="0"/>
                  </a:moveTo>
                  <a:lnTo>
                    <a:pt x="0" y="0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6" name="Freeform 260"/>
            <p:cNvSpPr>
              <a:spLocks/>
            </p:cNvSpPr>
            <p:nvPr/>
          </p:nvSpPr>
          <p:spPr bwMode="auto">
            <a:xfrm>
              <a:off x="3082" y="2159"/>
              <a:ext cx="251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51" y="13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251" h="13">
                  <a:moveTo>
                    <a:pt x="0" y="13"/>
                  </a:moveTo>
                  <a:lnTo>
                    <a:pt x="251" y="1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7" name="Freeform 261"/>
            <p:cNvSpPr>
              <a:spLocks/>
            </p:cNvSpPr>
            <p:nvPr/>
          </p:nvSpPr>
          <p:spPr bwMode="auto">
            <a:xfrm>
              <a:off x="3082" y="2159"/>
              <a:ext cx="251" cy="13"/>
            </a:xfrm>
            <a:custGeom>
              <a:avLst/>
              <a:gdLst/>
              <a:ahLst/>
              <a:cxnLst>
                <a:cxn ang="0">
                  <a:pos x="251" y="13"/>
                </a:cxn>
                <a:cxn ang="0">
                  <a:pos x="0" y="0"/>
                </a:cxn>
                <a:cxn ang="0">
                  <a:pos x="243" y="0"/>
                </a:cxn>
                <a:cxn ang="0">
                  <a:pos x="251" y="13"/>
                </a:cxn>
              </a:cxnLst>
              <a:rect l="0" t="0" r="r" b="b"/>
              <a:pathLst>
                <a:path w="251" h="13">
                  <a:moveTo>
                    <a:pt x="251" y="13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251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8" name="Freeform 262"/>
            <p:cNvSpPr>
              <a:spLocks/>
            </p:cNvSpPr>
            <p:nvPr/>
          </p:nvSpPr>
          <p:spPr bwMode="auto">
            <a:xfrm>
              <a:off x="3082" y="2154"/>
              <a:ext cx="24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4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43" h="5">
                  <a:moveTo>
                    <a:pt x="0" y="5"/>
                  </a:moveTo>
                  <a:lnTo>
                    <a:pt x="24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39" name="Freeform 263"/>
            <p:cNvSpPr>
              <a:spLocks/>
            </p:cNvSpPr>
            <p:nvPr/>
          </p:nvSpPr>
          <p:spPr bwMode="auto">
            <a:xfrm>
              <a:off x="3082" y="2154"/>
              <a:ext cx="243" cy="5"/>
            </a:xfrm>
            <a:custGeom>
              <a:avLst/>
              <a:gdLst/>
              <a:ahLst/>
              <a:cxnLst>
                <a:cxn ang="0">
                  <a:pos x="243" y="5"/>
                </a:cxn>
                <a:cxn ang="0">
                  <a:pos x="0" y="0"/>
                </a:cxn>
                <a:cxn ang="0">
                  <a:pos x="243" y="0"/>
                </a:cxn>
                <a:cxn ang="0">
                  <a:pos x="243" y="5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0" name="Freeform 264"/>
            <p:cNvSpPr>
              <a:spLocks/>
            </p:cNvSpPr>
            <p:nvPr/>
          </p:nvSpPr>
          <p:spPr bwMode="auto">
            <a:xfrm>
              <a:off x="3078" y="2150"/>
              <a:ext cx="247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47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247" h="4">
                  <a:moveTo>
                    <a:pt x="4" y="4"/>
                  </a:moveTo>
                  <a:lnTo>
                    <a:pt x="247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1" name="Freeform 265"/>
            <p:cNvSpPr>
              <a:spLocks/>
            </p:cNvSpPr>
            <p:nvPr/>
          </p:nvSpPr>
          <p:spPr bwMode="auto">
            <a:xfrm>
              <a:off x="3078" y="2150"/>
              <a:ext cx="247" cy="4"/>
            </a:xfrm>
            <a:custGeom>
              <a:avLst/>
              <a:gdLst/>
              <a:ahLst/>
              <a:cxnLst>
                <a:cxn ang="0">
                  <a:pos x="247" y="4"/>
                </a:cxn>
                <a:cxn ang="0">
                  <a:pos x="0" y="0"/>
                </a:cxn>
                <a:cxn ang="0">
                  <a:pos x="243" y="0"/>
                </a:cxn>
                <a:cxn ang="0">
                  <a:pos x="247" y="4"/>
                </a:cxn>
              </a:cxnLst>
              <a:rect l="0" t="0" r="r" b="b"/>
              <a:pathLst>
                <a:path w="247" h="4">
                  <a:moveTo>
                    <a:pt x="247" y="4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24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2" name="Freeform 266"/>
            <p:cNvSpPr>
              <a:spLocks/>
            </p:cNvSpPr>
            <p:nvPr/>
          </p:nvSpPr>
          <p:spPr bwMode="auto">
            <a:xfrm>
              <a:off x="3074" y="2141"/>
              <a:ext cx="247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47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247" h="9">
                  <a:moveTo>
                    <a:pt x="4" y="9"/>
                  </a:moveTo>
                  <a:lnTo>
                    <a:pt x="247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3" name="Freeform 267"/>
            <p:cNvSpPr>
              <a:spLocks/>
            </p:cNvSpPr>
            <p:nvPr/>
          </p:nvSpPr>
          <p:spPr bwMode="auto">
            <a:xfrm>
              <a:off x="3074" y="2141"/>
              <a:ext cx="247" cy="9"/>
            </a:xfrm>
            <a:custGeom>
              <a:avLst/>
              <a:gdLst/>
              <a:ahLst/>
              <a:cxnLst>
                <a:cxn ang="0">
                  <a:pos x="247" y="9"/>
                </a:cxn>
                <a:cxn ang="0">
                  <a:pos x="0" y="0"/>
                </a:cxn>
                <a:cxn ang="0">
                  <a:pos x="242" y="0"/>
                </a:cxn>
                <a:cxn ang="0">
                  <a:pos x="247" y="9"/>
                </a:cxn>
              </a:cxnLst>
              <a:rect l="0" t="0" r="r" b="b"/>
              <a:pathLst>
                <a:path w="247" h="9">
                  <a:moveTo>
                    <a:pt x="247" y="9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24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4" name="Freeform 268"/>
            <p:cNvSpPr>
              <a:spLocks/>
            </p:cNvSpPr>
            <p:nvPr/>
          </p:nvSpPr>
          <p:spPr bwMode="auto">
            <a:xfrm>
              <a:off x="3069" y="2136"/>
              <a:ext cx="247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247" y="5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247" h="5">
                  <a:moveTo>
                    <a:pt x="5" y="5"/>
                  </a:moveTo>
                  <a:lnTo>
                    <a:pt x="247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5" name="Freeform 269"/>
            <p:cNvSpPr>
              <a:spLocks/>
            </p:cNvSpPr>
            <p:nvPr/>
          </p:nvSpPr>
          <p:spPr bwMode="auto">
            <a:xfrm>
              <a:off x="3069" y="2136"/>
              <a:ext cx="247" cy="5"/>
            </a:xfrm>
            <a:custGeom>
              <a:avLst/>
              <a:gdLst/>
              <a:ahLst/>
              <a:cxnLst>
                <a:cxn ang="0">
                  <a:pos x="247" y="5"/>
                </a:cxn>
                <a:cxn ang="0">
                  <a:pos x="0" y="0"/>
                </a:cxn>
                <a:cxn ang="0">
                  <a:pos x="243" y="0"/>
                </a:cxn>
                <a:cxn ang="0">
                  <a:pos x="247" y="5"/>
                </a:cxn>
              </a:cxnLst>
              <a:rect l="0" t="0" r="r" b="b"/>
              <a:pathLst>
                <a:path w="247" h="5">
                  <a:moveTo>
                    <a:pt x="247" y="5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24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6" name="Freeform 270"/>
            <p:cNvSpPr>
              <a:spLocks/>
            </p:cNvSpPr>
            <p:nvPr/>
          </p:nvSpPr>
          <p:spPr bwMode="auto">
            <a:xfrm>
              <a:off x="3069" y="2132"/>
              <a:ext cx="24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4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43" h="4">
                  <a:moveTo>
                    <a:pt x="0" y="4"/>
                  </a:moveTo>
                  <a:lnTo>
                    <a:pt x="24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7" name="Freeform 271"/>
            <p:cNvSpPr>
              <a:spLocks/>
            </p:cNvSpPr>
            <p:nvPr/>
          </p:nvSpPr>
          <p:spPr bwMode="auto">
            <a:xfrm>
              <a:off x="3069" y="2132"/>
              <a:ext cx="243" cy="4"/>
            </a:xfrm>
            <a:custGeom>
              <a:avLst/>
              <a:gdLst/>
              <a:ahLst/>
              <a:cxnLst>
                <a:cxn ang="0">
                  <a:pos x="243" y="4"/>
                </a:cxn>
                <a:cxn ang="0">
                  <a:pos x="0" y="0"/>
                </a:cxn>
                <a:cxn ang="0">
                  <a:pos x="243" y="0"/>
                </a:cxn>
                <a:cxn ang="0">
                  <a:pos x="243" y="4"/>
                </a:cxn>
              </a:cxnLst>
              <a:rect l="0" t="0" r="r" b="b"/>
              <a:pathLst>
                <a:path w="243" h="4">
                  <a:moveTo>
                    <a:pt x="243" y="4"/>
                  </a:moveTo>
                  <a:lnTo>
                    <a:pt x="0" y="0"/>
                  </a:lnTo>
                  <a:lnTo>
                    <a:pt x="243" y="0"/>
                  </a:lnTo>
                  <a:lnTo>
                    <a:pt x="24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8" name="Freeform 272"/>
            <p:cNvSpPr>
              <a:spLocks/>
            </p:cNvSpPr>
            <p:nvPr/>
          </p:nvSpPr>
          <p:spPr bwMode="auto">
            <a:xfrm>
              <a:off x="2920" y="2231"/>
              <a:ext cx="9" cy="23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0" y="23"/>
                </a:cxn>
              </a:cxnLst>
              <a:rect l="0" t="0" r="r" b="b"/>
              <a:pathLst>
                <a:path w="9" h="23">
                  <a:moveTo>
                    <a:pt x="0" y="23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49" name="Freeform 273"/>
            <p:cNvSpPr>
              <a:spLocks/>
            </p:cNvSpPr>
            <p:nvPr/>
          </p:nvSpPr>
          <p:spPr bwMode="auto">
            <a:xfrm>
              <a:off x="2929" y="2213"/>
              <a:ext cx="8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0" y="18"/>
                </a:cxn>
                <a:cxn ang="0">
                  <a:pos x="8" y="0"/>
                </a:cxn>
                <a:cxn ang="0">
                  <a:pos x="0" y="18"/>
                </a:cxn>
              </a:cxnLst>
              <a:rect l="0" t="0" r="r" b="b"/>
              <a:pathLst>
                <a:path w="8" h="18">
                  <a:moveTo>
                    <a:pt x="0" y="18"/>
                  </a:moveTo>
                  <a:lnTo>
                    <a:pt x="0" y="18"/>
                  </a:lnTo>
                  <a:lnTo>
                    <a:pt x="8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0" name="Freeform 274"/>
            <p:cNvSpPr>
              <a:spLocks/>
            </p:cNvSpPr>
            <p:nvPr/>
          </p:nvSpPr>
          <p:spPr bwMode="auto">
            <a:xfrm>
              <a:off x="3683" y="2241"/>
              <a:ext cx="4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7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7" h="9">
                  <a:moveTo>
                    <a:pt x="0" y="9"/>
                  </a:moveTo>
                  <a:lnTo>
                    <a:pt x="47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1" name="Freeform 275"/>
            <p:cNvSpPr>
              <a:spLocks/>
            </p:cNvSpPr>
            <p:nvPr/>
          </p:nvSpPr>
          <p:spPr bwMode="auto">
            <a:xfrm>
              <a:off x="3683" y="2241"/>
              <a:ext cx="55" cy="9"/>
            </a:xfrm>
            <a:custGeom>
              <a:avLst/>
              <a:gdLst/>
              <a:ahLst/>
              <a:cxnLst>
                <a:cxn ang="0">
                  <a:pos x="47" y="9"/>
                </a:cxn>
                <a:cxn ang="0">
                  <a:pos x="0" y="0"/>
                </a:cxn>
                <a:cxn ang="0">
                  <a:pos x="55" y="0"/>
                </a:cxn>
                <a:cxn ang="0">
                  <a:pos x="47" y="9"/>
                </a:cxn>
              </a:cxnLst>
              <a:rect l="0" t="0" r="r" b="b"/>
              <a:pathLst>
                <a:path w="55" h="9">
                  <a:moveTo>
                    <a:pt x="47" y="9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2" name="Freeform 276"/>
            <p:cNvSpPr>
              <a:spLocks/>
            </p:cNvSpPr>
            <p:nvPr/>
          </p:nvSpPr>
          <p:spPr bwMode="auto">
            <a:xfrm>
              <a:off x="3678" y="2236"/>
              <a:ext cx="17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7" y="5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17" h="5">
                  <a:moveTo>
                    <a:pt x="5" y="5"/>
                  </a:moveTo>
                  <a:lnTo>
                    <a:pt x="17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3" name="Freeform 277"/>
            <p:cNvSpPr>
              <a:spLocks/>
            </p:cNvSpPr>
            <p:nvPr/>
          </p:nvSpPr>
          <p:spPr bwMode="auto">
            <a:xfrm>
              <a:off x="3695" y="2236"/>
              <a:ext cx="4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3" h="5">
                  <a:moveTo>
                    <a:pt x="0" y="5"/>
                  </a:moveTo>
                  <a:lnTo>
                    <a:pt x="4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4" name="Freeform 278"/>
            <p:cNvSpPr>
              <a:spLocks/>
            </p:cNvSpPr>
            <p:nvPr/>
          </p:nvSpPr>
          <p:spPr bwMode="auto">
            <a:xfrm>
              <a:off x="3695" y="2236"/>
              <a:ext cx="43" cy="5"/>
            </a:xfrm>
            <a:custGeom>
              <a:avLst/>
              <a:gdLst/>
              <a:ahLst/>
              <a:cxnLst>
                <a:cxn ang="0">
                  <a:pos x="43" y="5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43" y="5"/>
                </a:cxn>
              </a:cxnLst>
              <a:rect l="0" t="0" r="r" b="b"/>
              <a:pathLst>
                <a:path w="43" h="5">
                  <a:moveTo>
                    <a:pt x="43" y="5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5" name="Freeform 279"/>
            <p:cNvSpPr>
              <a:spLocks/>
            </p:cNvSpPr>
            <p:nvPr/>
          </p:nvSpPr>
          <p:spPr bwMode="auto">
            <a:xfrm>
              <a:off x="3695" y="2227"/>
              <a:ext cx="4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3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3" h="9">
                  <a:moveTo>
                    <a:pt x="0" y="9"/>
                  </a:moveTo>
                  <a:lnTo>
                    <a:pt x="43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6" name="Freeform 280"/>
            <p:cNvSpPr>
              <a:spLocks/>
            </p:cNvSpPr>
            <p:nvPr/>
          </p:nvSpPr>
          <p:spPr bwMode="auto">
            <a:xfrm>
              <a:off x="3695" y="2227"/>
              <a:ext cx="52" cy="9"/>
            </a:xfrm>
            <a:custGeom>
              <a:avLst/>
              <a:gdLst/>
              <a:ahLst/>
              <a:cxnLst>
                <a:cxn ang="0">
                  <a:pos x="43" y="9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43" y="9"/>
                </a:cxn>
              </a:cxnLst>
              <a:rect l="0" t="0" r="r" b="b"/>
              <a:pathLst>
                <a:path w="52" h="9">
                  <a:moveTo>
                    <a:pt x="43" y="9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4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7" name="Freeform 281"/>
            <p:cNvSpPr>
              <a:spLocks/>
            </p:cNvSpPr>
            <p:nvPr/>
          </p:nvSpPr>
          <p:spPr bwMode="auto">
            <a:xfrm>
              <a:off x="3695" y="2222"/>
              <a:ext cx="5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2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2" h="5">
                  <a:moveTo>
                    <a:pt x="0" y="5"/>
                  </a:moveTo>
                  <a:lnTo>
                    <a:pt x="52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8" name="Freeform 282"/>
            <p:cNvSpPr>
              <a:spLocks/>
            </p:cNvSpPr>
            <p:nvPr/>
          </p:nvSpPr>
          <p:spPr bwMode="auto">
            <a:xfrm>
              <a:off x="3695" y="2222"/>
              <a:ext cx="52" cy="5"/>
            </a:xfrm>
            <a:custGeom>
              <a:avLst/>
              <a:gdLst/>
              <a:ahLst/>
              <a:cxnLst>
                <a:cxn ang="0">
                  <a:pos x="52" y="5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52" y="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59" name="Freeform 283"/>
            <p:cNvSpPr>
              <a:spLocks/>
            </p:cNvSpPr>
            <p:nvPr/>
          </p:nvSpPr>
          <p:spPr bwMode="auto">
            <a:xfrm>
              <a:off x="3695" y="2222"/>
              <a:ext cx="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0"/>
                </a:cxn>
                <a:cxn ang="0">
                  <a:pos x="0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0" name="Freeform 284"/>
            <p:cNvSpPr>
              <a:spLocks/>
            </p:cNvSpPr>
            <p:nvPr/>
          </p:nvSpPr>
          <p:spPr bwMode="auto">
            <a:xfrm>
              <a:off x="3695" y="2222"/>
              <a:ext cx="56" cy="1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52" y="0"/>
                </a:cxn>
              </a:cxnLst>
              <a:rect l="0" t="0" r="r" b="b"/>
              <a:pathLst>
                <a:path w="56">
                  <a:moveTo>
                    <a:pt x="52" y="0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1" name="Freeform 285"/>
            <p:cNvSpPr>
              <a:spLocks/>
            </p:cNvSpPr>
            <p:nvPr/>
          </p:nvSpPr>
          <p:spPr bwMode="auto">
            <a:xfrm>
              <a:off x="3695" y="2218"/>
              <a:ext cx="5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6" h="4">
                  <a:moveTo>
                    <a:pt x="0" y="4"/>
                  </a:moveTo>
                  <a:lnTo>
                    <a:pt x="5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2" name="Freeform 286"/>
            <p:cNvSpPr>
              <a:spLocks/>
            </p:cNvSpPr>
            <p:nvPr/>
          </p:nvSpPr>
          <p:spPr bwMode="auto">
            <a:xfrm>
              <a:off x="3695" y="2218"/>
              <a:ext cx="56" cy="4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56" y="4"/>
                </a:cxn>
              </a:cxnLst>
              <a:rect l="0" t="0" r="r" b="b"/>
              <a:pathLst>
                <a:path w="56" h="4">
                  <a:moveTo>
                    <a:pt x="56" y="4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3" name="Freeform 287"/>
            <p:cNvSpPr>
              <a:spLocks/>
            </p:cNvSpPr>
            <p:nvPr/>
          </p:nvSpPr>
          <p:spPr bwMode="auto">
            <a:xfrm>
              <a:off x="3695" y="2213"/>
              <a:ext cx="5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6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lnTo>
                    <a:pt x="5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4" name="Freeform 288"/>
            <p:cNvSpPr>
              <a:spLocks/>
            </p:cNvSpPr>
            <p:nvPr/>
          </p:nvSpPr>
          <p:spPr bwMode="auto">
            <a:xfrm>
              <a:off x="3695" y="2213"/>
              <a:ext cx="56" cy="5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56" y="5"/>
                </a:cxn>
              </a:cxnLst>
              <a:rect l="0" t="0" r="r" b="b"/>
              <a:pathLst>
                <a:path w="56" h="5">
                  <a:moveTo>
                    <a:pt x="56" y="5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5" name="Freeform 289"/>
            <p:cNvSpPr>
              <a:spLocks/>
            </p:cNvSpPr>
            <p:nvPr/>
          </p:nvSpPr>
          <p:spPr bwMode="auto">
            <a:xfrm>
              <a:off x="3695" y="2209"/>
              <a:ext cx="5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56" h="4">
                  <a:moveTo>
                    <a:pt x="0" y="4"/>
                  </a:moveTo>
                  <a:lnTo>
                    <a:pt x="56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6" name="Freeform 290"/>
            <p:cNvSpPr>
              <a:spLocks/>
            </p:cNvSpPr>
            <p:nvPr/>
          </p:nvSpPr>
          <p:spPr bwMode="auto">
            <a:xfrm>
              <a:off x="3700" y="2209"/>
              <a:ext cx="51" cy="4"/>
            </a:xfrm>
            <a:custGeom>
              <a:avLst/>
              <a:gdLst/>
              <a:ahLst/>
              <a:cxnLst>
                <a:cxn ang="0">
                  <a:pos x="51" y="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4"/>
                </a:cxn>
              </a:cxnLst>
              <a:rect l="0" t="0" r="r" b="b"/>
              <a:pathLst>
                <a:path w="51" h="4">
                  <a:moveTo>
                    <a:pt x="51" y="4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7" name="Freeform 291"/>
            <p:cNvSpPr>
              <a:spLocks/>
            </p:cNvSpPr>
            <p:nvPr/>
          </p:nvSpPr>
          <p:spPr bwMode="auto">
            <a:xfrm>
              <a:off x="3700" y="2209"/>
              <a:ext cx="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>
                  <a:moveTo>
                    <a:pt x="0" y="0"/>
                  </a:move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8" name="Freeform 292"/>
            <p:cNvSpPr>
              <a:spLocks/>
            </p:cNvSpPr>
            <p:nvPr/>
          </p:nvSpPr>
          <p:spPr bwMode="auto">
            <a:xfrm>
              <a:off x="3700" y="2209"/>
              <a:ext cx="51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51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69" name="Freeform 293"/>
            <p:cNvSpPr>
              <a:spLocks/>
            </p:cNvSpPr>
            <p:nvPr/>
          </p:nvSpPr>
          <p:spPr bwMode="auto">
            <a:xfrm>
              <a:off x="3700" y="2209"/>
              <a:ext cx="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>
                  <a:moveTo>
                    <a:pt x="0" y="0"/>
                  </a:move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0" name="Freeform 294"/>
            <p:cNvSpPr>
              <a:spLocks/>
            </p:cNvSpPr>
            <p:nvPr/>
          </p:nvSpPr>
          <p:spPr bwMode="auto">
            <a:xfrm>
              <a:off x="3700" y="2209"/>
              <a:ext cx="51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51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1" name="Freeform 295"/>
            <p:cNvSpPr>
              <a:spLocks/>
            </p:cNvSpPr>
            <p:nvPr/>
          </p:nvSpPr>
          <p:spPr bwMode="auto">
            <a:xfrm>
              <a:off x="3700" y="2204"/>
              <a:ext cx="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lnTo>
                    <a:pt x="5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2" name="Freeform 296"/>
            <p:cNvSpPr>
              <a:spLocks/>
            </p:cNvSpPr>
            <p:nvPr/>
          </p:nvSpPr>
          <p:spPr bwMode="auto">
            <a:xfrm>
              <a:off x="3700" y="2204"/>
              <a:ext cx="51" cy="5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1" y="5"/>
                </a:cxn>
              </a:cxnLst>
              <a:rect l="0" t="0" r="r" b="b"/>
              <a:pathLst>
                <a:path w="51" h="5">
                  <a:moveTo>
                    <a:pt x="51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3" name="Freeform 297"/>
            <p:cNvSpPr>
              <a:spLocks/>
            </p:cNvSpPr>
            <p:nvPr/>
          </p:nvSpPr>
          <p:spPr bwMode="auto">
            <a:xfrm>
              <a:off x="3695" y="2204"/>
              <a:ext cx="52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2">
                  <a:moveTo>
                    <a:pt x="5" y="0"/>
                  </a:moveTo>
                  <a:lnTo>
                    <a:pt x="5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4" name="Freeform 298"/>
            <p:cNvSpPr>
              <a:spLocks/>
            </p:cNvSpPr>
            <p:nvPr/>
          </p:nvSpPr>
          <p:spPr bwMode="auto">
            <a:xfrm>
              <a:off x="3695" y="2204"/>
              <a:ext cx="52" cy="1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5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5" name="Freeform 299"/>
            <p:cNvSpPr>
              <a:spLocks/>
            </p:cNvSpPr>
            <p:nvPr/>
          </p:nvSpPr>
          <p:spPr bwMode="auto">
            <a:xfrm>
              <a:off x="3695" y="2200"/>
              <a:ext cx="5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2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2" h="4">
                  <a:moveTo>
                    <a:pt x="0" y="4"/>
                  </a:moveTo>
                  <a:lnTo>
                    <a:pt x="52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6" name="Freeform 300"/>
            <p:cNvSpPr>
              <a:spLocks/>
            </p:cNvSpPr>
            <p:nvPr/>
          </p:nvSpPr>
          <p:spPr bwMode="auto">
            <a:xfrm>
              <a:off x="3695" y="2200"/>
              <a:ext cx="52" cy="4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2" y="4"/>
                </a:cxn>
              </a:cxnLst>
              <a:rect l="0" t="0" r="r" b="b"/>
              <a:pathLst>
                <a:path w="52" h="4">
                  <a:moveTo>
                    <a:pt x="52" y="4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7" name="Freeform 301"/>
            <p:cNvSpPr>
              <a:spLocks/>
            </p:cNvSpPr>
            <p:nvPr/>
          </p:nvSpPr>
          <p:spPr bwMode="auto">
            <a:xfrm>
              <a:off x="3695" y="2195"/>
              <a:ext cx="4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7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7" h="5">
                  <a:moveTo>
                    <a:pt x="0" y="5"/>
                  </a:moveTo>
                  <a:lnTo>
                    <a:pt x="47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8" name="Freeform 302"/>
            <p:cNvSpPr>
              <a:spLocks/>
            </p:cNvSpPr>
            <p:nvPr/>
          </p:nvSpPr>
          <p:spPr bwMode="auto">
            <a:xfrm>
              <a:off x="3695" y="2195"/>
              <a:ext cx="47" cy="5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47" y="5"/>
                </a:cxn>
              </a:cxnLst>
              <a:rect l="0" t="0" r="r" b="b"/>
              <a:pathLst>
                <a:path w="47" h="5">
                  <a:moveTo>
                    <a:pt x="47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79" name="Freeform 303"/>
            <p:cNvSpPr>
              <a:spLocks/>
            </p:cNvSpPr>
            <p:nvPr/>
          </p:nvSpPr>
          <p:spPr bwMode="auto">
            <a:xfrm>
              <a:off x="3695" y="2186"/>
              <a:ext cx="4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7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47" h="9">
                  <a:moveTo>
                    <a:pt x="0" y="9"/>
                  </a:moveTo>
                  <a:lnTo>
                    <a:pt x="47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0" name="Freeform 304"/>
            <p:cNvSpPr>
              <a:spLocks/>
            </p:cNvSpPr>
            <p:nvPr/>
          </p:nvSpPr>
          <p:spPr bwMode="auto">
            <a:xfrm>
              <a:off x="3700" y="2186"/>
              <a:ext cx="42" cy="9"/>
            </a:xfrm>
            <a:custGeom>
              <a:avLst/>
              <a:gdLst/>
              <a:ahLst/>
              <a:cxnLst>
                <a:cxn ang="0">
                  <a:pos x="42" y="9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9"/>
                </a:cxn>
              </a:cxnLst>
              <a:rect l="0" t="0" r="r" b="b"/>
              <a:pathLst>
                <a:path w="42" h="9">
                  <a:moveTo>
                    <a:pt x="42" y="9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1" name="Freeform 305"/>
            <p:cNvSpPr>
              <a:spLocks/>
            </p:cNvSpPr>
            <p:nvPr/>
          </p:nvSpPr>
          <p:spPr bwMode="auto">
            <a:xfrm>
              <a:off x="3700" y="2182"/>
              <a:ext cx="4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2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2" h="4">
                  <a:moveTo>
                    <a:pt x="0" y="4"/>
                  </a:moveTo>
                  <a:lnTo>
                    <a:pt x="42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2" name="Freeform 306"/>
            <p:cNvSpPr>
              <a:spLocks/>
            </p:cNvSpPr>
            <p:nvPr/>
          </p:nvSpPr>
          <p:spPr bwMode="auto">
            <a:xfrm>
              <a:off x="3700" y="2182"/>
              <a:ext cx="47" cy="4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42" y="4"/>
                </a:cxn>
              </a:cxnLst>
              <a:rect l="0" t="0" r="r" b="b"/>
              <a:pathLst>
                <a:path w="47" h="4">
                  <a:moveTo>
                    <a:pt x="42" y="4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3" name="Freeform 307"/>
            <p:cNvSpPr>
              <a:spLocks/>
            </p:cNvSpPr>
            <p:nvPr/>
          </p:nvSpPr>
          <p:spPr bwMode="auto">
            <a:xfrm>
              <a:off x="3700" y="2177"/>
              <a:ext cx="4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7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7" h="5">
                  <a:moveTo>
                    <a:pt x="0" y="5"/>
                  </a:moveTo>
                  <a:lnTo>
                    <a:pt x="47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4" name="Freeform 308"/>
            <p:cNvSpPr>
              <a:spLocks/>
            </p:cNvSpPr>
            <p:nvPr/>
          </p:nvSpPr>
          <p:spPr bwMode="auto">
            <a:xfrm>
              <a:off x="3700" y="2177"/>
              <a:ext cx="47" cy="5"/>
            </a:xfrm>
            <a:custGeom>
              <a:avLst/>
              <a:gdLst/>
              <a:ahLst/>
              <a:cxnLst>
                <a:cxn ang="0">
                  <a:pos x="47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47" y="5"/>
                </a:cxn>
              </a:cxnLst>
              <a:rect l="0" t="0" r="r" b="b"/>
              <a:pathLst>
                <a:path w="47" h="5">
                  <a:moveTo>
                    <a:pt x="47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5" name="Freeform 309"/>
            <p:cNvSpPr>
              <a:spLocks/>
            </p:cNvSpPr>
            <p:nvPr/>
          </p:nvSpPr>
          <p:spPr bwMode="auto">
            <a:xfrm>
              <a:off x="3700" y="2172"/>
              <a:ext cx="3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8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38" h="5">
                  <a:moveTo>
                    <a:pt x="0" y="5"/>
                  </a:moveTo>
                  <a:lnTo>
                    <a:pt x="38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6" name="Freeform 310"/>
            <p:cNvSpPr>
              <a:spLocks/>
            </p:cNvSpPr>
            <p:nvPr/>
          </p:nvSpPr>
          <p:spPr bwMode="auto">
            <a:xfrm>
              <a:off x="3704" y="2172"/>
              <a:ext cx="34" cy="5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34" y="5"/>
                </a:cxn>
              </a:cxnLst>
              <a:rect l="0" t="0" r="r" b="b"/>
              <a:pathLst>
                <a:path w="34" h="5">
                  <a:moveTo>
                    <a:pt x="34" y="5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7" name="Freeform 311"/>
            <p:cNvSpPr>
              <a:spLocks/>
            </p:cNvSpPr>
            <p:nvPr/>
          </p:nvSpPr>
          <p:spPr bwMode="auto">
            <a:xfrm>
              <a:off x="3704" y="2168"/>
              <a:ext cx="2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1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4">
                  <a:moveTo>
                    <a:pt x="0" y="4"/>
                  </a:moveTo>
                  <a:lnTo>
                    <a:pt x="21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8" name="Freeform 312"/>
            <p:cNvSpPr>
              <a:spLocks/>
            </p:cNvSpPr>
            <p:nvPr/>
          </p:nvSpPr>
          <p:spPr bwMode="auto">
            <a:xfrm>
              <a:off x="3704" y="2168"/>
              <a:ext cx="21" cy="4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21" y="4"/>
                </a:cxn>
              </a:cxnLst>
              <a:rect l="0" t="0" r="r" b="b"/>
              <a:pathLst>
                <a:path w="21" h="4">
                  <a:moveTo>
                    <a:pt x="21" y="4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89" name="Freeform 313"/>
            <p:cNvSpPr>
              <a:spLocks/>
            </p:cNvSpPr>
            <p:nvPr/>
          </p:nvSpPr>
          <p:spPr bwMode="auto">
            <a:xfrm>
              <a:off x="3704" y="2163"/>
              <a:ext cx="1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5"/>
                </a:cxn>
                <a:cxn ang="0">
                  <a:pos x="13" y="0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lnTo>
                    <a:pt x="13" y="5"/>
                  </a:lnTo>
                  <a:lnTo>
                    <a:pt x="1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0" name="Freeform 314"/>
            <p:cNvSpPr>
              <a:spLocks/>
            </p:cNvSpPr>
            <p:nvPr/>
          </p:nvSpPr>
          <p:spPr bwMode="auto">
            <a:xfrm>
              <a:off x="3738" y="2168"/>
              <a:ext cx="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9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9" y="9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1" name="Freeform 315"/>
            <p:cNvSpPr>
              <a:spLocks/>
            </p:cNvSpPr>
            <p:nvPr/>
          </p:nvSpPr>
          <p:spPr bwMode="auto">
            <a:xfrm>
              <a:off x="3010" y="2154"/>
              <a:ext cx="17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3" y="5"/>
                </a:cxn>
              </a:cxnLst>
              <a:rect l="0" t="0" r="r" b="b"/>
              <a:pathLst>
                <a:path w="17" h="5">
                  <a:moveTo>
                    <a:pt x="13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2" name="Freeform 316"/>
            <p:cNvSpPr>
              <a:spLocks/>
            </p:cNvSpPr>
            <p:nvPr/>
          </p:nvSpPr>
          <p:spPr bwMode="auto">
            <a:xfrm>
              <a:off x="3001" y="2150"/>
              <a:ext cx="26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26" y="4"/>
                </a:cxn>
                <a:cxn ang="0">
                  <a:pos x="0" y="0"/>
                </a:cxn>
                <a:cxn ang="0">
                  <a:pos x="9" y="4"/>
                </a:cxn>
              </a:cxnLst>
              <a:rect l="0" t="0" r="r" b="b"/>
              <a:pathLst>
                <a:path w="26" h="4">
                  <a:moveTo>
                    <a:pt x="9" y="4"/>
                  </a:moveTo>
                  <a:lnTo>
                    <a:pt x="26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3" name="Freeform 317"/>
            <p:cNvSpPr>
              <a:spLocks/>
            </p:cNvSpPr>
            <p:nvPr/>
          </p:nvSpPr>
          <p:spPr bwMode="auto">
            <a:xfrm>
              <a:off x="3001" y="2150"/>
              <a:ext cx="34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6" y="4"/>
                </a:cxn>
              </a:cxnLst>
              <a:rect l="0" t="0" r="r" b="b"/>
              <a:pathLst>
                <a:path w="34" h="4">
                  <a:moveTo>
                    <a:pt x="26" y="4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4" name="Freeform 318"/>
            <p:cNvSpPr>
              <a:spLocks/>
            </p:cNvSpPr>
            <p:nvPr/>
          </p:nvSpPr>
          <p:spPr bwMode="auto">
            <a:xfrm>
              <a:off x="3001" y="2150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5" name="Freeform 319"/>
            <p:cNvSpPr>
              <a:spLocks/>
            </p:cNvSpPr>
            <p:nvPr/>
          </p:nvSpPr>
          <p:spPr bwMode="auto">
            <a:xfrm>
              <a:off x="3001" y="2150"/>
              <a:ext cx="34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4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6" name="Freeform 320"/>
            <p:cNvSpPr>
              <a:spLocks/>
            </p:cNvSpPr>
            <p:nvPr/>
          </p:nvSpPr>
          <p:spPr bwMode="auto">
            <a:xfrm>
              <a:off x="2997" y="2145"/>
              <a:ext cx="38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38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38" h="5">
                  <a:moveTo>
                    <a:pt x="4" y="5"/>
                  </a:moveTo>
                  <a:lnTo>
                    <a:pt x="38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7" name="Freeform 321"/>
            <p:cNvSpPr>
              <a:spLocks/>
            </p:cNvSpPr>
            <p:nvPr/>
          </p:nvSpPr>
          <p:spPr bwMode="auto">
            <a:xfrm>
              <a:off x="2997" y="2145"/>
              <a:ext cx="51" cy="5"/>
            </a:xfrm>
            <a:custGeom>
              <a:avLst/>
              <a:gdLst/>
              <a:ahLst/>
              <a:cxnLst>
                <a:cxn ang="0">
                  <a:pos x="38" y="5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38" y="5"/>
                </a:cxn>
              </a:cxnLst>
              <a:rect l="0" t="0" r="r" b="b"/>
              <a:pathLst>
                <a:path w="51" h="5">
                  <a:moveTo>
                    <a:pt x="38" y="5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8" name="Freeform 322"/>
            <p:cNvSpPr>
              <a:spLocks/>
            </p:cNvSpPr>
            <p:nvPr/>
          </p:nvSpPr>
          <p:spPr bwMode="auto">
            <a:xfrm>
              <a:off x="2993" y="2141"/>
              <a:ext cx="55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55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55" h="4">
                  <a:moveTo>
                    <a:pt x="4" y="4"/>
                  </a:moveTo>
                  <a:lnTo>
                    <a:pt x="55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499" name="Freeform 323"/>
            <p:cNvSpPr>
              <a:spLocks/>
            </p:cNvSpPr>
            <p:nvPr/>
          </p:nvSpPr>
          <p:spPr bwMode="auto">
            <a:xfrm>
              <a:off x="2993" y="2141"/>
              <a:ext cx="68" cy="4"/>
            </a:xfrm>
            <a:custGeom>
              <a:avLst/>
              <a:gdLst/>
              <a:ahLst/>
              <a:cxnLst>
                <a:cxn ang="0">
                  <a:pos x="55" y="4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55" y="4"/>
                </a:cxn>
              </a:cxnLst>
              <a:rect l="0" t="0" r="r" b="b"/>
              <a:pathLst>
                <a:path w="68" h="4">
                  <a:moveTo>
                    <a:pt x="55" y="4"/>
                  </a:moveTo>
                  <a:lnTo>
                    <a:pt x="0" y="0"/>
                  </a:lnTo>
                  <a:lnTo>
                    <a:pt x="68" y="0"/>
                  </a:lnTo>
                  <a:lnTo>
                    <a:pt x="5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0" name="Freeform 324"/>
            <p:cNvSpPr>
              <a:spLocks/>
            </p:cNvSpPr>
            <p:nvPr/>
          </p:nvSpPr>
          <p:spPr bwMode="auto">
            <a:xfrm>
              <a:off x="2993" y="2141"/>
              <a:ext cx="6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0"/>
                </a:cxn>
                <a:cxn ang="0">
                  <a:pos x="0" y="0"/>
                </a:cxn>
              </a:cxnLst>
              <a:rect l="0" t="0" r="r" b="b"/>
              <a:pathLst>
                <a:path w="68">
                  <a:moveTo>
                    <a:pt x="0" y="0"/>
                  </a:move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1" name="Freeform 325"/>
            <p:cNvSpPr>
              <a:spLocks/>
            </p:cNvSpPr>
            <p:nvPr/>
          </p:nvSpPr>
          <p:spPr bwMode="auto">
            <a:xfrm>
              <a:off x="2993" y="2141"/>
              <a:ext cx="68" cy="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0"/>
                </a:cxn>
                <a:cxn ang="0">
                  <a:pos x="68" y="0"/>
                </a:cxn>
              </a:cxnLst>
              <a:rect l="0" t="0" r="r" b="b"/>
              <a:pathLst>
                <a:path w="68">
                  <a:moveTo>
                    <a:pt x="68" y="0"/>
                  </a:move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2" name="Freeform 326"/>
            <p:cNvSpPr>
              <a:spLocks/>
            </p:cNvSpPr>
            <p:nvPr/>
          </p:nvSpPr>
          <p:spPr bwMode="auto">
            <a:xfrm>
              <a:off x="2993" y="2132"/>
              <a:ext cx="6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8" h="9">
                  <a:moveTo>
                    <a:pt x="0" y="9"/>
                  </a:moveTo>
                  <a:lnTo>
                    <a:pt x="6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3" name="Freeform 327"/>
            <p:cNvSpPr>
              <a:spLocks/>
            </p:cNvSpPr>
            <p:nvPr/>
          </p:nvSpPr>
          <p:spPr bwMode="auto">
            <a:xfrm>
              <a:off x="2997" y="2132"/>
              <a:ext cx="72" cy="9"/>
            </a:xfrm>
            <a:custGeom>
              <a:avLst/>
              <a:gdLst/>
              <a:ahLst/>
              <a:cxnLst>
                <a:cxn ang="0">
                  <a:pos x="64" y="9"/>
                </a:cxn>
                <a:cxn ang="0">
                  <a:pos x="0" y="0"/>
                </a:cxn>
                <a:cxn ang="0">
                  <a:pos x="72" y="0"/>
                </a:cxn>
                <a:cxn ang="0">
                  <a:pos x="64" y="9"/>
                </a:cxn>
              </a:cxnLst>
              <a:rect l="0" t="0" r="r" b="b"/>
              <a:pathLst>
                <a:path w="72" h="9">
                  <a:moveTo>
                    <a:pt x="64" y="9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6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4" name="Freeform 328"/>
            <p:cNvSpPr>
              <a:spLocks/>
            </p:cNvSpPr>
            <p:nvPr/>
          </p:nvSpPr>
          <p:spPr bwMode="auto">
            <a:xfrm>
              <a:off x="3402" y="2154"/>
              <a:ext cx="12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12">
                  <a:moveTo>
                    <a:pt x="8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5" name="Freeform 329"/>
            <p:cNvSpPr>
              <a:spLocks/>
            </p:cNvSpPr>
            <p:nvPr/>
          </p:nvSpPr>
          <p:spPr bwMode="auto">
            <a:xfrm>
              <a:off x="3402" y="2150"/>
              <a:ext cx="25" cy="4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4"/>
                </a:cxn>
                <a:cxn ang="0">
                  <a:pos x="25" y="0"/>
                </a:cxn>
                <a:cxn ang="0">
                  <a:pos x="12" y="4"/>
                </a:cxn>
              </a:cxnLst>
              <a:rect l="0" t="0" r="r" b="b"/>
              <a:pathLst>
                <a:path w="25" h="4">
                  <a:moveTo>
                    <a:pt x="12" y="4"/>
                  </a:moveTo>
                  <a:lnTo>
                    <a:pt x="0" y="4"/>
                  </a:lnTo>
                  <a:lnTo>
                    <a:pt x="25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6" name="Freeform 330"/>
            <p:cNvSpPr>
              <a:spLocks/>
            </p:cNvSpPr>
            <p:nvPr/>
          </p:nvSpPr>
          <p:spPr bwMode="auto">
            <a:xfrm>
              <a:off x="3393" y="2150"/>
              <a:ext cx="34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9" y="4"/>
                </a:cxn>
              </a:cxnLst>
              <a:rect l="0" t="0" r="r" b="b"/>
              <a:pathLst>
                <a:path w="34" h="4">
                  <a:moveTo>
                    <a:pt x="9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7" name="Freeform 331"/>
            <p:cNvSpPr>
              <a:spLocks/>
            </p:cNvSpPr>
            <p:nvPr/>
          </p:nvSpPr>
          <p:spPr bwMode="auto">
            <a:xfrm>
              <a:off x="3393" y="2145"/>
              <a:ext cx="38" cy="5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0" y="5"/>
                </a:cxn>
                <a:cxn ang="0">
                  <a:pos x="38" y="0"/>
                </a:cxn>
                <a:cxn ang="0">
                  <a:pos x="34" y="5"/>
                </a:cxn>
              </a:cxnLst>
              <a:rect l="0" t="0" r="r" b="b"/>
              <a:pathLst>
                <a:path w="38" h="5">
                  <a:moveTo>
                    <a:pt x="34" y="5"/>
                  </a:moveTo>
                  <a:lnTo>
                    <a:pt x="0" y="5"/>
                  </a:lnTo>
                  <a:lnTo>
                    <a:pt x="38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8" name="Freeform 332"/>
            <p:cNvSpPr>
              <a:spLocks/>
            </p:cNvSpPr>
            <p:nvPr/>
          </p:nvSpPr>
          <p:spPr bwMode="auto">
            <a:xfrm>
              <a:off x="3389" y="2145"/>
              <a:ext cx="42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42" h="5">
                  <a:moveTo>
                    <a:pt x="4" y="5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09" name="Freeform 333"/>
            <p:cNvSpPr>
              <a:spLocks/>
            </p:cNvSpPr>
            <p:nvPr/>
          </p:nvSpPr>
          <p:spPr bwMode="auto">
            <a:xfrm>
              <a:off x="3389" y="2141"/>
              <a:ext cx="47" cy="4"/>
            </a:xfrm>
            <a:custGeom>
              <a:avLst/>
              <a:gdLst/>
              <a:ahLst/>
              <a:cxnLst>
                <a:cxn ang="0">
                  <a:pos x="42" y="4"/>
                </a:cxn>
                <a:cxn ang="0">
                  <a:pos x="0" y="4"/>
                </a:cxn>
                <a:cxn ang="0">
                  <a:pos x="47" y="0"/>
                </a:cxn>
                <a:cxn ang="0">
                  <a:pos x="42" y="4"/>
                </a:cxn>
              </a:cxnLst>
              <a:rect l="0" t="0" r="r" b="b"/>
              <a:pathLst>
                <a:path w="47" h="4">
                  <a:moveTo>
                    <a:pt x="42" y="4"/>
                  </a:moveTo>
                  <a:lnTo>
                    <a:pt x="0" y="4"/>
                  </a:lnTo>
                  <a:lnTo>
                    <a:pt x="47" y="0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0" name="Freeform 334"/>
            <p:cNvSpPr>
              <a:spLocks/>
            </p:cNvSpPr>
            <p:nvPr/>
          </p:nvSpPr>
          <p:spPr bwMode="auto">
            <a:xfrm>
              <a:off x="3389" y="2141"/>
              <a:ext cx="4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7" h="4">
                  <a:moveTo>
                    <a:pt x="0" y="4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1" name="Freeform 335"/>
            <p:cNvSpPr>
              <a:spLocks/>
            </p:cNvSpPr>
            <p:nvPr/>
          </p:nvSpPr>
          <p:spPr bwMode="auto">
            <a:xfrm>
              <a:off x="3389" y="2132"/>
              <a:ext cx="51" cy="9"/>
            </a:xfrm>
            <a:custGeom>
              <a:avLst/>
              <a:gdLst/>
              <a:ahLst/>
              <a:cxnLst>
                <a:cxn ang="0">
                  <a:pos x="47" y="9"/>
                </a:cxn>
                <a:cxn ang="0">
                  <a:pos x="0" y="9"/>
                </a:cxn>
                <a:cxn ang="0">
                  <a:pos x="51" y="0"/>
                </a:cxn>
                <a:cxn ang="0">
                  <a:pos x="47" y="9"/>
                </a:cxn>
              </a:cxnLst>
              <a:rect l="0" t="0" r="r" b="b"/>
              <a:pathLst>
                <a:path w="51" h="9">
                  <a:moveTo>
                    <a:pt x="47" y="9"/>
                  </a:moveTo>
                  <a:lnTo>
                    <a:pt x="0" y="9"/>
                  </a:lnTo>
                  <a:lnTo>
                    <a:pt x="51" y="0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2" name="Freeform 336"/>
            <p:cNvSpPr>
              <a:spLocks/>
            </p:cNvSpPr>
            <p:nvPr/>
          </p:nvSpPr>
          <p:spPr bwMode="auto">
            <a:xfrm>
              <a:off x="3389" y="2132"/>
              <a:ext cx="5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51" h="9">
                  <a:moveTo>
                    <a:pt x="0" y="9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3" name="Freeform 337"/>
            <p:cNvSpPr>
              <a:spLocks/>
            </p:cNvSpPr>
            <p:nvPr/>
          </p:nvSpPr>
          <p:spPr bwMode="auto">
            <a:xfrm>
              <a:off x="3389" y="2127"/>
              <a:ext cx="51" cy="5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0" y="5"/>
                </a:cxn>
                <a:cxn ang="0">
                  <a:pos x="51" y="0"/>
                </a:cxn>
                <a:cxn ang="0">
                  <a:pos x="51" y="5"/>
                </a:cxn>
              </a:cxnLst>
              <a:rect l="0" t="0" r="r" b="b"/>
              <a:pathLst>
                <a:path w="51" h="5">
                  <a:moveTo>
                    <a:pt x="51" y="5"/>
                  </a:moveTo>
                  <a:lnTo>
                    <a:pt x="0" y="5"/>
                  </a:lnTo>
                  <a:lnTo>
                    <a:pt x="51" y="0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4" name="Freeform 338"/>
            <p:cNvSpPr>
              <a:spLocks/>
            </p:cNvSpPr>
            <p:nvPr/>
          </p:nvSpPr>
          <p:spPr bwMode="auto">
            <a:xfrm>
              <a:off x="3389" y="2127"/>
              <a:ext cx="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5" name="Freeform 339"/>
            <p:cNvSpPr>
              <a:spLocks/>
            </p:cNvSpPr>
            <p:nvPr/>
          </p:nvSpPr>
          <p:spPr bwMode="auto">
            <a:xfrm>
              <a:off x="3389" y="2118"/>
              <a:ext cx="59" cy="9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0" y="9"/>
                </a:cxn>
                <a:cxn ang="0">
                  <a:pos x="59" y="0"/>
                </a:cxn>
                <a:cxn ang="0">
                  <a:pos x="51" y="9"/>
                </a:cxn>
              </a:cxnLst>
              <a:rect l="0" t="0" r="r" b="b"/>
              <a:pathLst>
                <a:path w="59" h="9">
                  <a:moveTo>
                    <a:pt x="51" y="9"/>
                  </a:moveTo>
                  <a:lnTo>
                    <a:pt x="0" y="9"/>
                  </a:lnTo>
                  <a:lnTo>
                    <a:pt x="59" y="0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6" name="Freeform 340"/>
            <p:cNvSpPr>
              <a:spLocks/>
            </p:cNvSpPr>
            <p:nvPr/>
          </p:nvSpPr>
          <p:spPr bwMode="auto">
            <a:xfrm>
              <a:off x="3389" y="2118"/>
              <a:ext cx="5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9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59" h="9">
                  <a:moveTo>
                    <a:pt x="0" y="9"/>
                  </a:moveTo>
                  <a:lnTo>
                    <a:pt x="59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7" name="Freeform 341"/>
            <p:cNvSpPr>
              <a:spLocks/>
            </p:cNvSpPr>
            <p:nvPr/>
          </p:nvSpPr>
          <p:spPr bwMode="auto">
            <a:xfrm>
              <a:off x="2997" y="2127"/>
              <a:ext cx="31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15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315" h="5">
                  <a:moveTo>
                    <a:pt x="0" y="5"/>
                  </a:moveTo>
                  <a:lnTo>
                    <a:pt x="315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8" name="Freeform 342"/>
            <p:cNvSpPr>
              <a:spLocks/>
            </p:cNvSpPr>
            <p:nvPr/>
          </p:nvSpPr>
          <p:spPr bwMode="auto">
            <a:xfrm>
              <a:off x="3001" y="2127"/>
              <a:ext cx="311" cy="5"/>
            </a:xfrm>
            <a:custGeom>
              <a:avLst/>
              <a:gdLst/>
              <a:ahLst/>
              <a:cxnLst>
                <a:cxn ang="0">
                  <a:pos x="311" y="5"/>
                </a:cxn>
                <a:cxn ang="0">
                  <a:pos x="0" y="0"/>
                </a:cxn>
                <a:cxn ang="0">
                  <a:pos x="307" y="0"/>
                </a:cxn>
                <a:cxn ang="0">
                  <a:pos x="311" y="5"/>
                </a:cxn>
              </a:cxnLst>
              <a:rect l="0" t="0" r="r" b="b"/>
              <a:pathLst>
                <a:path w="311" h="5">
                  <a:moveTo>
                    <a:pt x="311" y="5"/>
                  </a:moveTo>
                  <a:lnTo>
                    <a:pt x="0" y="0"/>
                  </a:lnTo>
                  <a:lnTo>
                    <a:pt x="307" y="0"/>
                  </a:lnTo>
                  <a:lnTo>
                    <a:pt x="31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19" name="Freeform 343"/>
            <p:cNvSpPr>
              <a:spLocks/>
            </p:cNvSpPr>
            <p:nvPr/>
          </p:nvSpPr>
          <p:spPr bwMode="auto">
            <a:xfrm>
              <a:off x="3001" y="2118"/>
              <a:ext cx="30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7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307" h="9">
                  <a:moveTo>
                    <a:pt x="0" y="9"/>
                  </a:moveTo>
                  <a:lnTo>
                    <a:pt x="307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0" name="Freeform 344"/>
            <p:cNvSpPr>
              <a:spLocks/>
            </p:cNvSpPr>
            <p:nvPr/>
          </p:nvSpPr>
          <p:spPr bwMode="auto">
            <a:xfrm>
              <a:off x="3006" y="2118"/>
              <a:ext cx="302" cy="9"/>
            </a:xfrm>
            <a:custGeom>
              <a:avLst/>
              <a:gdLst/>
              <a:ahLst/>
              <a:cxnLst>
                <a:cxn ang="0">
                  <a:pos x="302" y="9"/>
                </a:cxn>
                <a:cxn ang="0">
                  <a:pos x="0" y="0"/>
                </a:cxn>
                <a:cxn ang="0">
                  <a:pos x="302" y="0"/>
                </a:cxn>
                <a:cxn ang="0">
                  <a:pos x="302" y="9"/>
                </a:cxn>
              </a:cxnLst>
              <a:rect l="0" t="0" r="r" b="b"/>
              <a:pathLst>
                <a:path w="302" h="9">
                  <a:moveTo>
                    <a:pt x="302" y="9"/>
                  </a:moveTo>
                  <a:lnTo>
                    <a:pt x="0" y="0"/>
                  </a:lnTo>
                  <a:lnTo>
                    <a:pt x="302" y="0"/>
                  </a:lnTo>
                  <a:lnTo>
                    <a:pt x="30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1" name="Freeform 345"/>
            <p:cNvSpPr>
              <a:spLocks/>
            </p:cNvSpPr>
            <p:nvPr/>
          </p:nvSpPr>
          <p:spPr bwMode="auto">
            <a:xfrm>
              <a:off x="3006" y="2109"/>
              <a:ext cx="30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2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02" h="9">
                  <a:moveTo>
                    <a:pt x="0" y="9"/>
                  </a:moveTo>
                  <a:lnTo>
                    <a:pt x="302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2" name="Freeform 346"/>
            <p:cNvSpPr>
              <a:spLocks/>
            </p:cNvSpPr>
            <p:nvPr/>
          </p:nvSpPr>
          <p:spPr bwMode="auto">
            <a:xfrm>
              <a:off x="3010" y="2109"/>
              <a:ext cx="298" cy="9"/>
            </a:xfrm>
            <a:custGeom>
              <a:avLst/>
              <a:gdLst/>
              <a:ahLst/>
              <a:cxnLst>
                <a:cxn ang="0">
                  <a:pos x="298" y="9"/>
                </a:cxn>
                <a:cxn ang="0">
                  <a:pos x="0" y="0"/>
                </a:cxn>
                <a:cxn ang="0">
                  <a:pos x="298" y="0"/>
                </a:cxn>
                <a:cxn ang="0">
                  <a:pos x="298" y="9"/>
                </a:cxn>
              </a:cxnLst>
              <a:rect l="0" t="0" r="r" b="b"/>
              <a:pathLst>
                <a:path w="298" h="9">
                  <a:moveTo>
                    <a:pt x="298" y="9"/>
                  </a:moveTo>
                  <a:lnTo>
                    <a:pt x="0" y="0"/>
                  </a:lnTo>
                  <a:lnTo>
                    <a:pt x="298" y="0"/>
                  </a:lnTo>
                  <a:lnTo>
                    <a:pt x="29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3" name="Freeform 347"/>
            <p:cNvSpPr>
              <a:spLocks/>
            </p:cNvSpPr>
            <p:nvPr/>
          </p:nvSpPr>
          <p:spPr bwMode="auto">
            <a:xfrm>
              <a:off x="3010" y="2104"/>
              <a:ext cx="29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9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98" h="5">
                  <a:moveTo>
                    <a:pt x="0" y="5"/>
                  </a:moveTo>
                  <a:lnTo>
                    <a:pt x="29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4" name="Freeform 348"/>
            <p:cNvSpPr>
              <a:spLocks/>
            </p:cNvSpPr>
            <p:nvPr/>
          </p:nvSpPr>
          <p:spPr bwMode="auto">
            <a:xfrm>
              <a:off x="3010" y="2104"/>
              <a:ext cx="302" cy="5"/>
            </a:xfrm>
            <a:custGeom>
              <a:avLst/>
              <a:gdLst/>
              <a:ahLst/>
              <a:cxnLst>
                <a:cxn ang="0">
                  <a:pos x="298" y="5"/>
                </a:cxn>
                <a:cxn ang="0">
                  <a:pos x="0" y="0"/>
                </a:cxn>
                <a:cxn ang="0">
                  <a:pos x="302" y="0"/>
                </a:cxn>
                <a:cxn ang="0">
                  <a:pos x="298" y="5"/>
                </a:cxn>
              </a:cxnLst>
              <a:rect l="0" t="0" r="r" b="b"/>
              <a:pathLst>
                <a:path w="302" h="5">
                  <a:moveTo>
                    <a:pt x="298" y="5"/>
                  </a:moveTo>
                  <a:lnTo>
                    <a:pt x="0" y="0"/>
                  </a:lnTo>
                  <a:lnTo>
                    <a:pt x="302" y="0"/>
                  </a:lnTo>
                  <a:lnTo>
                    <a:pt x="29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5" name="Freeform 349"/>
            <p:cNvSpPr>
              <a:spLocks/>
            </p:cNvSpPr>
            <p:nvPr/>
          </p:nvSpPr>
          <p:spPr bwMode="auto">
            <a:xfrm>
              <a:off x="3010" y="2095"/>
              <a:ext cx="30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2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02" h="9">
                  <a:moveTo>
                    <a:pt x="0" y="9"/>
                  </a:moveTo>
                  <a:lnTo>
                    <a:pt x="302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6" name="Freeform 350"/>
            <p:cNvSpPr>
              <a:spLocks/>
            </p:cNvSpPr>
            <p:nvPr/>
          </p:nvSpPr>
          <p:spPr bwMode="auto">
            <a:xfrm>
              <a:off x="3010" y="2095"/>
              <a:ext cx="306" cy="9"/>
            </a:xfrm>
            <a:custGeom>
              <a:avLst/>
              <a:gdLst/>
              <a:ahLst/>
              <a:cxnLst>
                <a:cxn ang="0">
                  <a:pos x="302" y="9"/>
                </a:cxn>
                <a:cxn ang="0">
                  <a:pos x="0" y="0"/>
                </a:cxn>
                <a:cxn ang="0">
                  <a:pos x="306" y="0"/>
                </a:cxn>
                <a:cxn ang="0">
                  <a:pos x="302" y="9"/>
                </a:cxn>
              </a:cxnLst>
              <a:rect l="0" t="0" r="r" b="b"/>
              <a:pathLst>
                <a:path w="306" h="9">
                  <a:moveTo>
                    <a:pt x="302" y="9"/>
                  </a:moveTo>
                  <a:lnTo>
                    <a:pt x="0" y="0"/>
                  </a:lnTo>
                  <a:lnTo>
                    <a:pt x="306" y="0"/>
                  </a:lnTo>
                  <a:lnTo>
                    <a:pt x="30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7" name="Freeform 351"/>
            <p:cNvSpPr>
              <a:spLocks/>
            </p:cNvSpPr>
            <p:nvPr/>
          </p:nvSpPr>
          <p:spPr bwMode="auto">
            <a:xfrm>
              <a:off x="3010" y="2091"/>
              <a:ext cx="30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6" h="4">
                  <a:moveTo>
                    <a:pt x="0" y="4"/>
                  </a:moveTo>
                  <a:lnTo>
                    <a:pt x="30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8" name="Freeform 352"/>
            <p:cNvSpPr>
              <a:spLocks/>
            </p:cNvSpPr>
            <p:nvPr/>
          </p:nvSpPr>
          <p:spPr bwMode="auto">
            <a:xfrm>
              <a:off x="3010" y="2091"/>
              <a:ext cx="311" cy="4"/>
            </a:xfrm>
            <a:custGeom>
              <a:avLst/>
              <a:gdLst/>
              <a:ahLst/>
              <a:cxnLst>
                <a:cxn ang="0">
                  <a:pos x="306" y="4"/>
                </a:cxn>
                <a:cxn ang="0">
                  <a:pos x="0" y="0"/>
                </a:cxn>
                <a:cxn ang="0">
                  <a:pos x="311" y="0"/>
                </a:cxn>
                <a:cxn ang="0">
                  <a:pos x="306" y="4"/>
                </a:cxn>
              </a:cxnLst>
              <a:rect l="0" t="0" r="r" b="b"/>
              <a:pathLst>
                <a:path w="311" h="4">
                  <a:moveTo>
                    <a:pt x="306" y="4"/>
                  </a:moveTo>
                  <a:lnTo>
                    <a:pt x="0" y="0"/>
                  </a:lnTo>
                  <a:lnTo>
                    <a:pt x="311" y="0"/>
                  </a:lnTo>
                  <a:lnTo>
                    <a:pt x="30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29" name="Freeform 353"/>
            <p:cNvSpPr>
              <a:spLocks/>
            </p:cNvSpPr>
            <p:nvPr/>
          </p:nvSpPr>
          <p:spPr bwMode="auto">
            <a:xfrm>
              <a:off x="3010" y="2082"/>
              <a:ext cx="31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11" h="9">
                  <a:moveTo>
                    <a:pt x="0" y="9"/>
                  </a:moveTo>
                  <a:lnTo>
                    <a:pt x="31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0" name="Freeform 354"/>
            <p:cNvSpPr>
              <a:spLocks/>
            </p:cNvSpPr>
            <p:nvPr/>
          </p:nvSpPr>
          <p:spPr bwMode="auto">
            <a:xfrm>
              <a:off x="3010" y="2082"/>
              <a:ext cx="323" cy="9"/>
            </a:xfrm>
            <a:custGeom>
              <a:avLst/>
              <a:gdLst/>
              <a:ahLst/>
              <a:cxnLst>
                <a:cxn ang="0">
                  <a:pos x="311" y="9"/>
                </a:cxn>
                <a:cxn ang="0">
                  <a:pos x="0" y="0"/>
                </a:cxn>
                <a:cxn ang="0">
                  <a:pos x="323" y="0"/>
                </a:cxn>
                <a:cxn ang="0">
                  <a:pos x="311" y="9"/>
                </a:cxn>
              </a:cxnLst>
              <a:rect l="0" t="0" r="r" b="b"/>
              <a:pathLst>
                <a:path w="323" h="9">
                  <a:moveTo>
                    <a:pt x="311" y="9"/>
                  </a:moveTo>
                  <a:lnTo>
                    <a:pt x="0" y="0"/>
                  </a:lnTo>
                  <a:lnTo>
                    <a:pt x="323" y="0"/>
                  </a:lnTo>
                  <a:lnTo>
                    <a:pt x="31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1" name="Freeform 355"/>
            <p:cNvSpPr>
              <a:spLocks/>
            </p:cNvSpPr>
            <p:nvPr/>
          </p:nvSpPr>
          <p:spPr bwMode="auto">
            <a:xfrm>
              <a:off x="3010" y="2077"/>
              <a:ext cx="32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2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23" h="5">
                  <a:moveTo>
                    <a:pt x="0" y="5"/>
                  </a:moveTo>
                  <a:lnTo>
                    <a:pt x="32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2" name="Freeform 356"/>
            <p:cNvSpPr>
              <a:spLocks/>
            </p:cNvSpPr>
            <p:nvPr/>
          </p:nvSpPr>
          <p:spPr bwMode="auto">
            <a:xfrm>
              <a:off x="3010" y="2077"/>
              <a:ext cx="328" cy="5"/>
            </a:xfrm>
            <a:custGeom>
              <a:avLst/>
              <a:gdLst/>
              <a:ahLst/>
              <a:cxnLst>
                <a:cxn ang="0">
                  <a:pos x="323" y="5"/>
                </a:cxn>
                <a:cxn ang="0">
                  <a:pos x="0" y="0"/>
                </a:cxn>
                <a:cxn ang="0">
                  <a:pos x="328" y="0"/>
                </a:cxn>
                <a:cxn ang="0">
                  <a:pos x="323" y="5"/>
                </a:cxn>
              </a:cxnLst>
              <a:rect l="0" t="0" r="r" b="b"/>
              <a:pathLst>
                <a:path w="328" h="5">
                  <a:moveTo>
                    <a:pt x="323" y="5"/>
                  </a:moveTo>
                  <a:lnTo>
                    <a:pt x="0" y="0"/>
                  </a:lnTo>
                  <a:lnTo>
                    <a:pt x="328" y="0"/>
                  </a:lnTo>
                  <a:lnTo>
                    <a:pt x="32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3" name="Freeform 357"/>
            <p:cNvSpPr>
              <a:spLocks/>
            </p:cNvSpPr>
            <p:nvPr/>
          </p:nvSpPr>
          <p:spPr bwMode="auto">
            <a:xfrm>
              <a:off x="3010" y="2072"/>
              <a:ext cx="32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2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28" h="5">
                  <a:moveTo>
                    <a:pt x="0" y="5"/>
                  </a:moveTo>
                  <a:lnTo>
                    <a:pt x="32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4" name="Freeform 358"/>
            <p:cNvSpPr>
              <a:spLocks/>
            </p:cNvSpPr>
            <p:nvPr/>
          </p:nvSpPr>
          <p:spPr bwMode="auto">
            <a:xfrm>
              <a:off x="3010" y="2072"/>
              <a:ext cx="332" cy="5"/>
            </a:xfrm>
            <a:custGeom>
              <a:avLst/>
              <a:gdLst/>
              <a:ahLst/>
              <a:cxnLst>
                <a:cxn ang="0">
                  <a:pos x="328" y="5"/>
                </a:cxn>
                <a:cxn ang="0">
                  <a:pos x="0" y="0"/>
                </a:cxn>
                <a:cxn ang="0">
                  <a:pos x="332" y="0"/>
                </a:cxn>
                <a:cxn ang="0">
                  <a:pos x="328" y="5"/>
                </a:cxn>
              </a:cxnLst>
              <a:rect l="0" t="0" r="r" b="b"/>
              <a:pathLst>
                <a:path w="332" h="5">
                  <a:moveTo>
                    <a:pt x="328" y="5"/>
                  </a:moveTo>
                  <a:lnTo>
                    <a:pt x="0" y="0"/>
                  </a:lnTo>
                  <a:lnTo>
                    <a:pt x="332" y="0"/>
                  </a:lnTo>
                  <a:lnTo>
                    <a:pt x="32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5" name="Freeform 359"/>
            <p:cNvSpPr>
              <a:spLocks/>
            </p:cNvSpPr>
            <p:nvPr/>
          </p:nvSpPr>
          <p:spPr bwMode="auto">
            <a:xfrm>
              <a:off x="3010" y="2063"/>
              <a:ext cx="3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32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32" h="9">
                  <a:moveTo>
                    <a:pt x="0" y="9"/>
                  </a:moveTo>
                  <a:lnTo>
                    <a:pt x="332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6" name="Freeform 360"/>
            <p:cNvSpPr>
              <a:spLocks/>
            </p:cNvSpPr>
            <p:nvPr/>
          </p:nvSpPr>
          <p:spPr bwMode="auto">
            <a:xfrm>
              <a:off x="3010" y="2063"/>
              <a:ext cx="345" cy="9"/>
            </a:xfrm>
            <a:custGeom>
              <a:avLst/>
              <a:gdLst/>
              <a:ahLst/>
              <a:cxnLst>
                <a:cxn ang="0">
                  <a:pos x="332" y="9"/>
                </a:cxn>
                <a:cxn ang="0">
                  <a:pos x="0" y="0"/>
                </a:cxn>
                <a:cxn ang="0">
                  <a:pos x="345" y="0"/>
                </a:cxn>
                <a:cxn ang="0">
                  <a:pos x="332" y="9"/>
                </a:cxn>
              </a:cxnLst>
              <a:rect l="0" t="0" r="r" b="b"/>
              <a:pathLst>
                <a:path w="345" h="9">
                  <a:moveTo>
                    <a:pt x="332" y="9"/>
                  </a:moveTo>
                  <a:lnTo>
                    <a:pt x="0" y="0"/>
                  </a:lnTo>
                  <a:lnTo>
                    <a:pt x="345" y="0"/>
                  </a:lnTo>
                  <a:lnTo>
                    <a:pt x="33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7" name="Freeform 361"/>
            <p:cNvSpPr>
              <a:spLocks/>
            </p:cNvSpPr>
            <p:nvPr/>
          </p:nvSpPr>
          <p:spPr bwMode="auto">
            <a:xfrm>
              <a:off x="3010" y="2059"/>
              <a:ext cx="345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45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45" h="4">
                  <a:moveTo>
                    <a:pt x="0" y="4"/>
                  </a:moveTo>
                  <a:lnTo>
                    <a:pt x="345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8" name="Freeform 362"/>
            <p:cNvSpPr>
              <a:spLocks/>
            </p:cNvSpPr>
            <p:nvPr/>
          </p:nvSpPr>
          <p:spPr bwMode="auto">
            <a:xfrm>
              <a:off x="3010" y="2059"/>
              <a:ext cx="353" cy="4"/>
            </a:xfrm>
            <a:custGeom>
              <a:avLst/>
              <a:gdLst/>
              <a:ahLst/>
              <a:cxnLst>
                <a:cxn ang="0">
                  <a:pos x="345" y="4"/>
                </a:cxn>
                <a:cxn ang="0">
                  <a:pos x="0" y="0"/>
                </a:cxn>
                <a:cxn ang="0">
                  <a:pos x="353" y="0"/>
                </a:cxn>
                <a:cxn ang="0">
                  <a:pos x="345" y="4"/>
                </a:cxn>
              </a:cxnLst>
              <a:rect l="0" t="0" r="r" b="b"/>
              <a:pathLst>
                <a:path w="353" h="4">
                  <a:moveTo>
                    <a:pt x="345" y="4"/>
                  </a:moveTo>
                  <a:lnTo>
                    <a:pt x="0" y="0"/>
                  </a:lnTo>
                  <a:lnTo>
                    <a:pt x="353" y="0"/>
                  </a:lnTo>
                  <a:lnTo>
                    <a:pt x="34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39" name="Freeform 363"/>
            <p:cNvSpPr>
              <a:spLocks/>
            </p:cNvSpPr>
            <p:nvPr/>
          </p:nvSpPr>
          <p:spPr bwMode="auto">
            <a:xfrm>
              <a:off x="3001" y="2059"/>
              <a:ext cx="362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62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362">
                  <a:moveTo>
                    <a:pt x="9" y="0"/>
                  </a:moveTo>
                  <a:lnTo>
                    <a:pt x="362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0" name="Freeform 364"/>
            <p:cNvSpPr>
              <a:spLocks/>
            </p:cNvSpPr>
            <p:nvPr/>
          </p:nvSpPr>
          <p:spPr bwMode="auto">
            <a:xfrm>
              <a:off x="3001" y="2059"/>
              <a:ext cx="367" cy="1"/>
            </a:xfrm>
            <a:custGeom>
              <a:avLst/>
              <a:gdLst/>
              <a:ahLst/>
              <a:cxnLst>
                <a:cxn ang="0">
                  <a:pos x="362" y="0"/>
                </a:cxn>
                <a:cxn ang="0">
                  <a:pos x="0" y="0"/>
                </a:cxn>
                <a:cxn ang="0">
                  <a:pos x="367" y="0"/>
                </a:cxn>
                <a:cxn ang="0">
                  <a:pos x="362" y="0"/>
                </a:cxn>
              </a:cxnLst>
              <a:rect l="0" t="0" r="r" b="b"/>
              <a:pathLst>
                <a:path w="367">
                  <a:moveTo>
                    <a:pt x="362" y="0"/>
                  </a:moveTo>
                  <a:lnTo>
                    <a:pt x="0" y="0"/>
                  </a:lnTo>
                  <a:lnTo>
                    <a:pt x="367" y="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1" name="Freeform 365"/>
            <p:cNvSpPr>
              <a:spLocks/>
            </p:cNvSpPr>
            <p:nvPr/>
          </p:nvSpPr>
          <p:spPr bwMode="auto">
            <a:xfrm>
              <a:off x="3001" y="2059"/>
              <a:ext cx="36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7" y="0"/>
                </a:cxn>
                <a:cxn ang="0">
                  <a:pos x="0" y="0"/>
                </a:cxn>
              </a:cxnLst>
              <a:rect l="0" t="0" r="r" b="b"/>
              <a:pathLst>
                <a:path w="367">
                  <a:moveTo>
                    <a:pt x="0" y="0"/>
                  </a:moveTo>
                  <a:lnTo>
                    <a:pt x="3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2" name="Freeform 366"/>
            <p:cNvSpPr>
              <a:spLocks/>
            </p:cNvSpPr>
            <p:nvPr/>
          </p:nvSpPr>
          <p:spPr bwMode="auto">
            <a:xfrm>
              <a:off x="3001" y="2059"/>
              <a:ext cx="367" cy="1"/>
            </a:xfrm>
            <a:custGeom>
              <a:avLst/>
              <a:gdLst/>
              <a:ahLst/>
              <a:cxnLst>
                <a:cxn ang="0">
                  <a:pos x="367" y="0"/>
                </a:cxn>
                <a:cxn ang="0">
                  <a:pos x="0" y="0"/>
                </a:cxn>
                <a:cxn ang="0">
                  <a:pos x="367" y="0"/>
                </a:cxn>
              </a:cxnLst>
              <a:rect l="0" t="0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3" name="Freeform 367"/>
            <p:cNvSpPr>
              <a:spLocks/>
            </p:cNvSpPr>
            <p:nvPr/>
          </p:nvSpPr>
          <p:spPr bwMode="auto">
            <a:xfrm>
              <a:off x="2997" y="2050"/>
              <a:ext cx="371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371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371" h="9">
                  <a:moveTo>
                    <a:pt x="4" y="9"/>
                  </a:moveTo>
                  <a:lnTo>
                    <a:pt x="371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4" name="Freeform 368"/>
            <p:cNvSpPr>
              <a:spLocks/>
            </p:cNvSpPr>
            <p:nvPr/>
          </p:nvSpPr>
          <p:spPr bwMode="auto">
            <a:xfrm>
              <a:off x="2997" y="2050"/>
              <a:ext cx="383" cy="9"/>
            </a:xfrm>
            <a:custGeom>
              <a:avLst/>
              <a:gdLst/>
              <a:ahLst/>
              <a:cxnLst>
                <a:cxn ang="0">
                  <a:pos x="371" y="9"/>
                </a:cxn>
                <a:cxn ang="0">
                  <a:pos x="0" y="0"/>
                </a:cxn>
                <a:cxn ang="0">
                  <a:pos x="383" y="0"/>
                </a:cxn>
                <a:cxn ang="0">
                  <a:pos x="371" y="9"/>
                </a:cxn>
              </a:cxnLst>
              <a:rect l="0" t="0" r="r" b="b"/>
              <a:pathLst>
                <a:path w="383" h="9">
                  <a:moveTo>
                    <a:pt x="371" y="9"/>
                  </a:moveTo>
                  <a:lnTo>
                    <a:pt x="0" y="0"/>
                  </a:lnTo>
                  <a:lnTo>
                    <a:pt x="383" y="0"/>
                  </a:lnTo>
                  <a:lnTo>
                    <a:pt x="37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5" name="Freeform 369"/>
            <p:cNvSpPr>
              <a:spLocks/>
            </p:cNvSpPr>
            <p:nvPr/>
          </p:nvSpPr>
          <p:spPr bwMode="auto">
            <a:xfrm>
              <a:off x="3389" y="2118"/>
              <a:ext cx="5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59">
                  <a:moveTo>
                    <a:pt x="0" y="0"/>
                  </a:moveTo>
                  <a:lnTo>
                    <a:pt x="5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6" name="Freeform 370"/>
            <p:cNvSpPr>
              <a:spLocks/>
            </p:cNvSpPr>
            <p:nvPr/>
          </p:nvSpPr>
          <p:spPr bwMode="auto">
            <a:xfrm>
              <a:off x="3393" y="2118"/>
              <a:ext cx="60" cy="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55" y="0"/>
                </a:cxn>
              </a:cxnLst>
              <a:rect l="0" t="0" r="r" b="b"/>
              <a:pathLst>
                <a:path w="60">
                  <a:moveTo>
                    <a:pt x="55" y="0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7" name="Freeform 371"/>
            <p:cNvSpPr>
              <a:spLocks/>
            </p:cNvSpPr>
            <p:nvPr/>
          </p:nvSpPr>
          <p:spPr bwMode="auto">
            <a:xfrm>
              <a:off x="3393" y="2113"/>
              <a:ext cx="6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0" y="5"/>
                </a:cxn>
                <a:cxn ang="0">
                  <a:pos x="9" y="0"/>
                </a:cxn>
                <a:cxn ang="0">
                  <a:pos x="0" y="5"/>
                </a:cxn>
              </a:cxnLst>
              <a:rect l="0" t="0" r="r" b="b"/>
              <a:pathLst>
                <a:path w="60" h="5">
                  <a:moveTo>
                    <a:pt x="0" y="5"/>
                  </a:moveTo>
                  <a:lnTo>
                    <a:pt x="60" y="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8" name="Freeform 372"/>
            <p:cNvSpPr>
              <a:spLocks/>
            </p:cNvSpPr>
            <p:nvPr/>
          </p:nvSpPr>
          <p:spPr bwMode="auto">
            <a:xfrm>
              <a:off x="3402" y="2113"/>
              <a:ext cx="51" cy="5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1" y="5"/>
                </a:cxn>
              </a:cxnLst>
              <a:rect l="0" t="0" r="r" b="b"/>
              <a:pathLst>
                <a:path w="51" h="5">
                  <a:moveTo>
                    <a:pt x="51" y="5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49" name="Freeform 373"/>
            <p:cNvSpPr>
              <a:spLocks/>
            </p:cNvSpPr>
            <p:nvPr/>
          </p:nvSpPr>
          <p:spPr bwMode="auto">
            <a:xfrm>
              <a:off x="3402" y="2104"/>
              <a:ext cx="5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1" y="9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51" h="9">
                  <a:moveTo>
                    <a:pt x="0" y="9"/>
                  </a:moveTo>
                  <a:lnTo>
                    <a:pt x="51" y="9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0" name="Freeform 374"/>
            <p:cNvSpPr>
              <a:spLocks/>
            </p:cNvSpPr>
            <p:nvPr/>
          </p:nvSpPr>
          <p:spPr bwMode="auto">
            <a:xfrm>
              <a:off x="3410" y="2104"/>
              <a:ext cx="43" cy="9"/>
            </a:xfrm>
            <a:custGeom>
              <a:avLst/>
              <a:gdLst/>
              <a:ahLst/>
              <a:cxnLst>
                <a:cxn ang="0">
                  <a:pos x="43" y="9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43" y="9"/>
                </a:cxn>
              </a:cxnLst>
              <a:rect l="0" t="0" r="r" b="b"/>
              <a:pathLst>
                <a:path w="43" h="9">
                  <a:moveTo>
                    <a:pt x="43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4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1" name="Freeform 375"/>
            <p:cNvSpPr>
              <a:spLocks/>
            </p:cNvSpPr>
            <p:nvPr/>
          </p:nvSpPr>
          <p:spPr bwMode="auto">
            <a:xfrm>
              <a:off x="3410" y="2104"/>
              <a:ext cx="4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3">
                  <a:moveTo>
                    <a:pt x="0" y="0"/>
                  </a:moveTo>
                  <a:lnTo>
                    <a:pt x="4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2" name="Freeform 376"/>
            <p:cNvSpPr>
              <a:spLocks/>
            </p:cNvSpPr>
            <p:nvPr/>
          </p:nvSpPr>
          <p:spPr bwMode="auto">
            <a:xfrm>
              <a:off x="3414" y="2104"/>
              <a:ext cx="39" cy="1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9" y="0"/>
                </a:cxn>
              </a:cxnLst>
              <a:rect l="0" t="0" r="r" b="b"/>
              <a:pathLst>
                <a:path w="39">
                  <a:moveTo>
                    <a:pt x="39" y="0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3" name="Freeform 377"/>
            <p:cNvSpPr>
              <a:spLocks/>
            </p:cNvSpPr>
            <p:nvPr/>
          </p:nvSpPr>
          <p:spPr bwMode="auto">
            <a:xfrm>
              <a:off x="3414" y="2104"/>
              <a:ext cx="2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0" y="0"/>
                </a:cxn>
              </a:cxnLst>
              <a:rect l="0" t="0" r="r" b="b"/>
              <a:pathLst>
                <a:path w="26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4" name="Freeform 378"/>
            <p:cNvSpPr>
              <a:spLocks/>
            </p:cNvSpPr>
            <p:nvPr/>
          </p:nvSpPr>
          <p:spPr bwMode="auto">
            <a:xfrm>
              <a:off x="3414" y="2104"/>
              <a:ext cx="26" cy="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6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5" name="Freeform 379"/>
            <p:cNvSpPr>
              <a:spLocks/>
            </p:cNvSpPr>
            <p:nvPr/>
          </p:nvSpPr>
          <p:spPr bwMode="auto">
            <a:xfrm>
              <a:off x="3414" y="2104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22">
                  <a:moveTo>
                    <a:pt x="0" y="0"/>
                  </a:moveTo>
                  <a:lnTo>
                    <a:pt x="22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6" name="Freeform 380"/>
            <p:cNvSpPr>
              <a:spLocks/>
            </p:cNvSpPr>
            <p:nvPr/>
          </p:nvSpPr>
          <p:spPr bwMode="auto">
            <a:xfrm>
              <a:off x="3423" y="2095"/>
              <a:ext cx="13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13">
                  <a:moveTo>
                    <a:pt x="8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7" name="Freeform 381"/>
            <p:cNvSpPr>
              <a:spLocks/>
            </p:cNvSpPr>
            <p:nvPr/>
          </p:nvSpPr>
          <p:spPr bwMode="auto">
            <a:xfrm>
              <a:off x="3423" y="2091"/>
              <a:ext cx="17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4"/>
                </a:cxn>
                <a:cxn ang="0">
                  <a:pos x="17" y="0"/>
                </a:cxn>
                <a:cxn ang="0">
                  <a:pos x="13" y="4"/>
                </a:cxn>
              </a:cxnLst>
              <a:rect l="0" t="0" r="r" b="b"/>
              <a:pathLst>
                <a:path w="17" h="4">
                  <a:moveTo>
                    <a:pt x="13" y="4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8" name="Freeform 382"/>
            <p:cNvSpPr>
              <a:spLocks/>
            </p:cNvSpPr>
            <p:nvPr/>
          </p:nvSpPr>
          <p:spPr bwMode="auto">
            <a:xfrm>
              <a:off x="3423" y="2091"/>
              <a:ext cx="1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59" name="Freeform 383"/>
            <p:cNvSpPr>
              <a:spLocks/>
            </p:cNvSpPr>
            <p:nvPr/>
          </p:nvSpPr>
          <p:spPr bwMode="auto">
            <a:xfrm>
              <a:off x="3423" y="2082"/>
              <a:ext cx="17" cy="9"/>
            </a:xfrm>
            <a:custGeom>
              <a:avLst/>
              <a:gdLst/>
              <a:ahLst/>
              <a:cxnLst>
                <a:cxn ang="0">
                  <a:pos x="17" y="9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17" y="9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lnTo>
                    <a:pt x="0" y="9"/>
                  </a:lnTo>
                  <a:lnTo>
                    <a:pt x="13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0" name="Freeform 384"/>
            <p:cNvSpPr>
              <a:spLocks/>
            </p:cNvSpPr>
            <p:nvPr/>
          </p:nvSpPr>
          <p:spPr bwMode="auto">
            <a:xfrm>
              <a:off x="3423" y="2082"/>
              <a:ext cx="1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1" name="Freeform 385"/>
            <p:cNvSpPr>
              <a:spLocks/>
            </p:cNvSpPr>
            <p:nvPr/>
          </p:nvSpPr>
          <p:spPr bwMode="auto">
            <a:xfrm>
              <a:off x="3423" y="2077"/>
              <a:ext cx="13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13" y="0"/>
                </a:cxn>
                <a:cxn ang="0">
                  <a:pos x="13" y="5"/>
                </a:cxn>
              </a:cxnLst>
              <a:rect l="0" t="0" r="r" b="b"/>
              <a:pathLst>
                <a:path w="13" h="5">
                  <a:moveTo>
                    <a:pt x="13" y="5"/>
                  </a:moveTo>
                  <a:lnTo>
                    <a:pt x="0" y="5"/>
                  </a:lnTo>
                  <a:lnTo>
                    <a:pt x="13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2" name="Freeform 386"/>
            <p:cNvSpPr>
              <a:spLocks/>
            </p:cNvSpPr>
            <p:nvPr/>
          </p:nvSpPr>
          <p:spPr bwMode="auto">
            <a:xfrm>
              <a:off x="3419" y="2077"/>
              <a:ext cx="17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17" h="5">
                  <a:moveTo>
                    <a:pt x="4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3" name="Freeform 387"/>
            <p:cNvSpPr>
              <a:spLocks/>
            </p:cNvSpPr>
            <p:nvPr/>
          </p:nvSpPr>
          <p:spPr bwMode="auto">
            <a:xfrm>
              <a:off x="3419" y="2072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4" name="Freeform 388"/>
            <p:cNvSpPr>
              <a:spLocks/>
            </p:cNvSpPr>
            <p:nvPr/>
          </p:nvSpPr>
          <p:spPr bwMode="auto">
            <a:xfrm>
              <a:off x="3419" y="2072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5" name="Freeform 389"/>
            <p:cNvSpPr>
              <a:spLocks/>
            </p:cNvSpPr>
            <p:nvPr/>
          </p:nvSpPr>
          <p:spPr bwMode="auto">
            <a:xfrm>
              <a:off x="3419" y="2068"/>
              <a:ext cx="21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4"/>
                </a:cxn>
                <a:cxn ang="0">
                  <a:pos x="21" y="0"/>
                </a:cxn>
                <a:cxn ang="0">
                  <a:pos x="17" y="4"/>
                </a:cxn>
              </a:cxnLst>
              <a:rect l="0" t="0" r="r" b="b"/>
              <a:pathLst>
                <a:path w="21" h="4">
                  <a:moveTo>
                    <a:pt x="17" y="4"/>
                  </a:moveTo>
                  <a:lnTo>
                    <a:pt x="0" y="4"/>
                  </a:lnTo>
                  <a:lnTo>
                    <a:pt x="21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6" name="Freeform 390"/>
            <p:cNvSpPr>
              <a:spLocks/>
            </p:cNvSpPr>
            <p:nvPr/>
          </p:nvSpPr>
          <p:spPr bwMode="auto">
            <a:xfrm>
              <a:off x="3419" y="2068"/>
              <a:ext cx="2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1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1" h="4">
                  <a:moveTo>
                    <a:pt x="0" y="4"/>
                  </a:moveTo>
                  <a:lnTo>
                    <a:pt x="21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7" name="Freeform 391"/>
            <p:cNvSpPr>
              <a:spLocks/>
            </p:cNvSpPr>
            <p:nvPr/>
          </p:nvSpPr>
          <p:spPr bwMode="auto">
            <a:xfrm>
              <a:off x="3423" y="2063"/>
              <a:ext cx="30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5"/>
                </a:cxn>
                <a:cxn ang="0">
                  <a:pos x="30" y="0"/>
                </a:cxn>
                <a:cxn ang="0">
                  <a:pos x="17" y="5"/>
                </a:cxn>
              </a:cxnLst>
              <a:rect l="0" t="0" r="r" b="b"/>
              <a:pathLst>
                <a:path w="30" h="5">
                  <a:moveTo>
                    <a:pt x="17" y="5"/>
                  </a:moveTo>
                  <a:lnTo>
                    <a:pt x="0" y="5"/>
                  </a:lnTo>
                  <a:lnTo>
                    <a:pt x="30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8" name="Freeform 392"/>
            <p:cNvSpPr>
              <a:spLocks/>
            </p:cNvSpPr>
            <p:nvPr/>
          </p:nvSpPr>
          <p:spPr bwMode="auto">
            <a:xfrm>
              <a:off x="3423" y="2063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69" name="Freeform 393"/>
            <p:cNvSpPr>
              <a:spLocks/>
            </p:cNvSpPr>
            <p:nvPr/>
          </p:nvSpPr>
          <p:spPr bwMode="auto">
            <a:xfrm>
              <a:off x="3423" y="2063"/>
              <a:ext cx="47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30" y="0"/>
                </a:cxn>
              </a:cxnLst>
              <a:rect l="0" t="0" r="r" b="b"/>
              <a:pathLst>
                <a:path w="47">
                  <a:moveTo>
                    <a:pt x="30" y="0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0" name="Freeform 394"/>
            <p:cNvSpPr>
              <a:spLocks/>
            </p:cNvSpPr>
            <p:nvPr/>
          </p:nvSpPr>
          <p:spPr bwMode="auto">
            <a:xfrm>
              <a:off x="3423" y="2063"/>
              <a:ext cx="4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0"/>
                </a:cxn>
                <a:cxn ang="0">
                  <a:pos x="0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1" name="Freeform 395"/>
            <p:cNvSpPr>
              <a:spLocks/>
            </p:cNvSpPr>
            <p:nvPr/>
          </p:nvSpPr>
          <p:spPr bwMode="auto">
            <a:xfrm>
              <a:off x="3423" y="2059"/>
              <a:ext cx="51" cy="4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0" y="4"/>
                </a:cxn>
                <a:cxn ang="0">
                  <a:pos x="51" y="0"/>
                </a:cxn>
                <a:cxn ang="0">
                  <a:pos x="47" y="4"/>
                </a:cxn>
              </a:cxnLst>
              <a:rect l="0" t="0" r="r" b="b"/>
              <a:pathLst>
                <a:path w="51" h="4">
                  <a:moveTo>
                    <a:pt x="47" y="4"/>
                  </a:moveTo>
                  <a:lnTo>
                    <a:pt x="0" y="4"/>
                  </a:lnTo>
                  <a:lnTo>
                    <a:pt x="51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2" name="Freeform 396"/>
            <p:cNvSpPr>
              <a:spLocks/>
            </p:cNvSpPr>
            <p:nvPr/>
          </p:nvSpPr>
          <p:spPr bwMode="auto">
            <a:xfrm>
              <a:off x="3423" y="2059"/>
              <a:ext cx="5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1" h="4">
                  <a:moveTo>
                    <a:pt x="0" y="4"/>
                  </a:moveTo>
                  <a:lnTo>
                    <a:pt x="5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3" name="Freeform 397"/>
            <p:cNvSpPr>
              <a:spLocks/>
            </p:cNvSpPr>
            <p:nvPr/>
          </p:nvSpPr>
          <p:spPr bwMode="auto">
            <a:xfrm>
              <a:off x="3423" y="2059"/>
              <a:ext cx="55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55" y="0"/>
                </a:cxn>
                <a:cxn ang="0">
                  <a:pos x="51" y="0"/>
                </a:cxn>
              </a:cxnLst>
              <a:rect l="0" t="0" r="r" b="b"/>
              <a:pathLst>
                <a:path w="55">
                  <a:moveTo>
                    <a:pt x="51" y="0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4" name="Freeform 398"/>
            <p:cNvSpPr>
              <a:spLocks/>
            </p:cNvSpPr>
            <p:nvPr/>
          </p:nvSpPr>
          <p:spPr bwMode="auto">
            <a:xfrm>
              <a:off x="3414" y="2059"/>
              <a:ext cx="64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64">
                  <a:moveTo>
                    <a:pt x="9" y="0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5" name="Freeform 399"/>
            <p:cNvSpPr>
              <a:spLocks/>
            </p:cNvSpPr>
            <p:nvPr/>
          </p:nvSpPr>
          <p:spPr bwMode="auto">
            <a:xfrm>
              <a:off x="3414" y="2054"/>
              <a:ext cx="69" cy="5"/>
            </a:xfrm>
            <a:custGeom>
              <a:avLst/>
              <a:gdLst/>
              <a:ahLst/>
              <a:cxnLst>
                <a:cxn ang="0">
                  <a:pos x="64" y="5"/>
                </a:cxn>
                <a:cxn ang="0">
                  <a:pos x="0" y="5"/>
                </a:cxn>
                <a:cxn ang="0">
                  <a:pos x="69" y="0"/>
                </a:cxn>
                <a:cxn ang="0">
                  <a:pos x="64" y="5"/>
                </a:cxn>
              </a:cxnLst>
              <a:rect l="0" t="0" r="r" b="b"/>
              <a:pathLst>
                <a:path w="69" h="5">
                  <a:moveTo>
                    <a:pt x="64" y="5"/>
                  </a:moveTo>
                  <a:lnTo>
                    <a:pt x="0" y="5"/>
                  </a:lnTo>
                  <a:lnTo>
                    <a:pt x="69" y="0"/>
                  </a:lnTo>
                  <a:lnTo>
                    <a:pt x="6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6" name="Freeform 400"/>
            <p:cNvSpPr>
              <a:spLocks/>
            </p:cNvSpPr>
            <p:nvPr/>
          </p:nvSpPr>
          <p:spPr bwMode="auto">
            <a:xfrm>
              <a:off x="3410" y="2054"/>
              <a:ext cx="73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73" h="5">
                  <a:moveTo>
                    <a:pt x="4" y="5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7" name="Freeform 401"/>
            <p:cNvSpPr>
              <a:spLocks/>
            </p:cNvSpPr>
            <p:nvPr/>
          </p:nvSpPr>
          <p:spPr bwMode="auto">
            <a:xfrm>
              <a:off x="3410" y="2054"/>
              <a:ext cx="85" cy="1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73" y="0"/>
                </a:cxn>
              </a:cxnLst>
              <a:rect l="0" t="0" r="r" b="b"/>
              <a:pathLst>
                <a:path w="85">
                  <a:moveTo>
                    <a:pt x="73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8" name="Freeform 402"/>
            <p:cNvSpPr>
              <a:spLocks/>
            </p:cNvSpPr>
            <p:nvPr/>
          </p:nvSpPr>
          <p:spPr bwMode="auto">
            <a:xfrm>
              <a:off x="3410" y="2054"/>
              <a:ext cx="8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0" y="0"/>
                </a:cxn>
              </a:cxnLst>
              <a:rect l="0" t="0" r="r" b="b"/>
              <a:pathLst>
                <a:path w="85">
                  <a:moveTo>
                    <a:pt x="0" y="0"/>
                  </a:move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79" name="Freeform 403"/>
            <p:cNvSpPr>
              <a:spLocks/>
            </p:cNvSpPr>
            <p:nvPr/>
          </p:nvSpPr>
          <p:spPr bwMode="auto">
            <a:xfrm>
              <a:off x="3410" y="2050"/>
              <a:ext cx="98" cy="4"/>
            </a:xfrm>
            <a:custGeom>
              <a:avLst/>
              <a:gdLst/>
              <a:ahLst/>
              <a:cxnLst>
                <a:cxn ang="0">
                  <a:pos x="85" y="4"/>
                </a:cxn>
                <a:cxn ang="0">
                  <a:pos x="0" y="4"/>
                </a:cxn>
                <a:cxn ang="0">
                  <a:pos x="98" y="0"/>
                </a:cxn>
                <a:cxn ang="0">
                  <a:pos x="85" y="4"/>
                </a:cxn>
              </a:cxnLst>
              <a:rect l="0" t="0" r="r" b="b"/>
              <a:pathLst>
                <a:path w="98" h="4">
                  <a:moveTo>
                    <a:pt x="85" y="4"/>
                  </a:moveTo>
                  <a:lnTo>
                    <a:pt x="0" y="4"/>
                  </a:lnTo>
                  <a:lnTo>
                    <a:pt x="98" y="0"/>
                  </a:lnTo>
                  <a:lnTo>
                    <a:pt x="8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0" name="Freeform 404"/>
            <p:cNvSpPr>
              <a:spLocks/>
            </p:cNvSpPr>
            <p:nvPr/>
          </p:nvSpPr>
          <p:spPr bwMode="auto">
            <a:xfrm>
              <a:off x="3406" y="2050"/>
              <a:ext cx="102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02" h="4">
                  <a:moveTo>
                    <a:pt x="4" y="4"/>
                  </a:moveTo>
                  <a:lnTo>
                    <a:pt x="102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1" name="Freeform 405"/>
            <p:cNvSpPr>
              <a:spLocks/>
            </p:cNvSpPr>
            <p:nvPr/>
          </p:nvSpPr>
          <p:spPr bwMode="auto">
            <a:xfrm>
              <a:off x="3406" y="2050"/>
              <a:ext cx="102" cy="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0"/>
                </a:cxn>
                <a:cxn ang="0">
                  <a:pos x="102" y="0"/>
                </a:cxn>
              </a:cxnLst>
              <a:rect l="0" t="0" r="r" b="b"/>
              <a:pathLst>
                <a:path w="102">
                  <a:moveTo>
                    <a:pt x="102" y="0"/>
                  </a:moveTo>
                  <a:lnTo>
                    <a:pt x="0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8783" name="Group 607"/>
          <p:cNvGrpSpPr>
            <a:grpSpLocks/>
          </p:cNvGrpSpPr>
          <p:nvPr/>
        </p:nvGrpSpPr>
        <p:grpSpPr bwMode="auto">
          <a:xfrm>
            <a:off x="4643438" y="2576513"/>
            <a:ext cx="1662113" cy="698500"/>
            <a:chOff x="2925" y="1623"/>
            <a:chExt cx="1047" cy="440"/>
          </a:xfrm>
        </p:grpSpPr>
        <p:sp>
          <p:nvSpPr>
            <p:cNvPr id="178583" name="Freeform 407"/>
            <p:cNvSpPr>
              <a:spLocks/>
            </p:cNvSpPr>
            <p:nvPr/>
          </p:nvSpPr>
          <p:spPr bwMode="auto">
            <a:xfrm>
              <a:off x="3406" y="2050"/>
              <a:ext cx="10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0"/>
                </a:cxn>
                <a:cxn ang="0">
                  <a:pos x="0" y="0"/>
                </a:cxn>
              </a:cxnLst>
              <a:rect l="0" t="0" r="r" b="b"/>
              <a:pathLst>
                <a:path w="102">
                  <a:moveTo>
                    <a:pt x="0" y="0"/>
                  </a:move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4" name="Freeform 408"/>
            <p:cNvSpPr>
              <a:spLocks/>
            </p:cNvSpPr>
            <p:nvPr/>
          </p:nvSpPr>
          <p:spPr bwMode="auto">
            <a:xfrm>
              <a:off x="3406" y="2050"/>
              <a:ext cx="102" cy="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0"/>
                </a:cxn>
                <a:cxn ang="0">
                  <a:pos x="102" y="0"/>
                </a:cxn>
              </a:cxnLst>
              <a:rect l="0" t="0" r="r" b="b"/>
              <a:pathLst>
                <a:path w="102">
                  <a:moveTo>
                    <a:pt x="102" y="0"/>
                  </a:moveTo>
                  <a:lnTo>
                    <a:pt x="0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5" name="Freeform 409"/>
            <p:cNvSpPr>
              <a:spLocks/>
            </p:cNvSpPr>
            <p:nvPr/>
          </p:nvSpPr>
          <p:spPr bwMode="auto">
            <a:xfrm>
              <a:off x="3393" y="2050"/>
              <a:ext cx="115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15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15">
                  <a:moveTo>
                    <a:pt x="13" y="0"/>
                  </a:moveTo>
                  <a:lnTo>
                    <a:pt x="115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6" name="Freeform 410"/>
            <p:cNvSpPr>
              <a:spLocks/>
            </p:cNvSpPr>
            <p:nvPr/>
          </p:nvSpPr>
          <p:spPr bwMode="auto">
            <a:xfrm>
              <a:off x="3704" y="2050"/>
              <a:ext cx="9" cy="13"/>
            </a:xfrm>
            <a:custGeom>
              <a:avLst/>
              <a:gdLst/>
              <a:ahLst/>
              <a:cxnLst>
                <a:cxn ang="0">
                  <a:pos x="4" y="1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4" y="13"/>
                </a:cxn>
              </a:cxnLst>
              <a:rect l="0" t="0" r="r" b="b"/>
              <a:pathLst>
                <a:path w="9" h="13">
                  <a:moveTo>
                    <a:pt x="4" y="13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7" name="Freeform 411"/>
            <p:cNvSpPr>
              <a:spLocks/>
            </p:cNvSpPr>
            <p:nvPr/>
          </p:nvSpPr>
          <p:spPr bwMode="auto">
            <a:xfrm>
              <a:off x="3704" y="2045"/>
              <a:ext cx="9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0" y="5"/>
                </a:cxn>
                <a:cxn ang="0">
                  <a:pos x="9" y="0"/>
                </a:cxn>
                <a:cxn ang="0">
                  <a:pos x="9" y="5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lnTo>
                    <a:pt x="0" y="5"/>
                  </a:lnTo>
                  <a:lnTo>
                    <a:pt x="9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8" name="Freeform 412"/>
            <p:cNvSpPr>
              <a:spLocks/>
            </p:cNvSpPr>
            <p:nvPr/>
          </p:nvSpPr>
          <p:spPr bwMode="auto">
            <a:xfrm>
              <a:off x="3700" y="2045"/>
              <a:ext cx="13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13" h="5">
                  <a:moveTo>
                    <a:pt x="4" y="5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89" name="Freeform 413"/>
            <p:cNvSpPr>
              <a:spLocks/>
            </p:cNvSpPr>
            <p:nvPr/>
          </p:nvSpPr>
          <p:spPr bwMode="auto">
            <a:xfrm>
              <a:off x="3700" y="2045"/>
              <a:ext cx="17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3" y="0"/>
                </a:cxn>
              </a:cxnLst>
              <a:rect l="0" t="0" r="r" b="b"/>
              <a:pathLst>
                <a:path w="17">
                  <a:moveTo>
                    <a:pt x="13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0" name="Freeform 414"/>
            <p:cNvSpPr>
              <a:spLocks/>
            </p:cNvSpPr>
            <p:nvPr/>
          </p:nvSpPr>
          <p:spPr bwMode="auto">
            <a:xfrm>
              <a:off x="3695" y="2045"/>
              <a:ext cx="22" cy="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22">
                  <a:moveTo>
                    <a:pt x="5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1" name="Freeform 415"/>
            <p:cNvSpPr>
              <a:spLocks/>
            </p:cNvSpPr>
            <p:nvPr/>
          </p:nvSpPr>
          <p:spPr bwMode="auto">
            <a:xfrm>
              <a:off x="3695" y="2032"/>
              <a:ext cx="26" cy="13"/>
            </a:xfrm>
            <a:custGeom>
              <a:avLst/>
              <a:gdLst/>
              <a:ahLst/>
              <a:cxnLst>
                <a:cxn ang="0">
                  <a:pos x="22" y="13"/>
                </a:cxn>
                <a:cxn ang="0">
                  <a:pos x="0" y="13"/>
                </a:cxn>
                <a:cxn ang="0">
                  <a:pos x="26" y="0"/>
                </a:cxn>
                <a:cxn ang="0">
                  <a:pos x="22" y="13"/>
                </a:cxn>
              </a:cxnLst>
              <a:rect l="0" t="0" r="r" b="b"/>
              <a:pathLst>
                <a:path w="26" h="13">
                  <a:moveTo>
                    <a:pt x="22" y="13"/>
                  </a:moveTo>
                  <a:lnTo>
                    <a:pt x="0" y="13"/>
                  </a:lnTo>
                  <a:lnTo>
                    <a:pt x="26" y="0"/>
                  </a:lnTo>
                  <a:lnTo>
                    <a:pt x="22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2" name="Freeform 416"/>
            <p:cNvSpPr>
              <a:spLocks/>
            </p:cNvSpPr>
            <p:nvPr/>
          </p:nvSpPr>
          <p:spPr bwMode="auto">
            <a:xfrm>
              <a:off x="3695" y="2032"/>
              <a:ext cx="26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26" h="13">
                  <a:moveTo>
                    <a:pt x="0" y="13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3" name="Freeform 417"/>
            <p:cNvSpPr>
              <a:spLocks/>
            </p:cNvSpPr>
            <p:nvPr/>
          </p:nvSpPr>
          <p:spPr bwMode="auto">
            <a:xfrm>
              <a:off x="3695" y="2027"/>
              <a:ext cx="30" cy="5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0" y="5"/>
                </a:cxn>
                <a:cxn ang="0">
                  <a:pos x="30" y="0"/>
                </a:cxn>
                <a:cxn ang="0">
                  <a:pos x="26" y="5"/>
                </a:cxn>
              </a:cxnLst>
              <a:rect l="0" t="0" r="r" b="b"/>
              <a:pathLst>
                <a:path w="30" h="5">
                  <a:moveTo>
                    <a:pt x="26" y="5"/>
                  </a:moveTo>
                  <a:lnTo>
                    <a:pt x="0" y="5"/>
                  </a:lnTo>
                  <a:lnTo>
                    <a:pt x="30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4" name="Freeform 418"/>
            <p:cNvSpPr>
              <a:spLocks/>
            </p:cNvSpPr>
            <p:nvPr/>
          </p:nvSpPr>
          <p:spPr bwMode="auto">
            <a:xfrm>
              <a:off x="3695" y="2027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5" name="Freeform 419"/>
            <p:cNvSpPr>
              <a:spLocks/>
            </p:cNvSpPr>
            <p:nvPr/>
          </p:nvSpPr>
          <p:spPr bwMode="auto">
            <a:xfrm>
              <a:off x="3695" y="2018"/>
              <a:ext cx="35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9"/>
                </a:cxn>
                <a:cxn ang="0">
                  <a:pos x="35" y="0"/>
                </a:cxn>
                <a:cxn ang="0">
                  <a:pos x="30" y="9"/>
                </a:cxn>
              </a:cxnLst>
              <a:rect l="0" t="0" r="r" b="b"/>
              <a:pathLst>
                <a:path w="35" h="9">
                  <a:moveTo>
                    <a:pt x="30" y="9"/>
                  </a:moveTo>
                  <a:lnTo>
                    <a:pt x="0" y="9"/>
                  </a:lnTo>
                  <a:lnTo>
                    <a:pt x="35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6" name="Freeform 420"/>
            <p:cNvSpPr>
              <a:spLocks/>
            </p:cNvSpPr>
            <p:nvPr/>
          </p:nvSpPr>
          <p:spPr bwMode="auto">
            <a:xfrm>
              <a:off x="3695" y="2018"/>
              <a:ext cx="3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5" h="9">
                  <a:moveTo>
                    <a:pt x="0" y="9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7" name="Freeform 421"/>
            <p:cNvSpPr>
              <a:spLocks/>
            </p:cNvSpPr>
            <p:nvPr/>
          </p:nvSpPr>
          <p:spPr bwMode="auto">
            <a:xfrm>
              <a:off x="3695" y="2009"/>
              <a:ext cx="35" cy="9"/>
            </a:xfrm>
            <a:custGeom>
              <a:avLst/>
              <a:gdLst/>
              <a:ahLst/>
              <a:cxnLst>
                <a:cxn ang="0">
                  <a:pos x="35" y="9"/>
                </a:cxn>
                <a:cxn ang="0">
                  <a:pos x="0" y="9"/>
                </a:cxn>
                <a:cxn ang="0">
                  <a:pos x="35" y="0"/>
                </a:cxn>
                <a:cxn ang="0">
                  <a:pos x="35" y="9"/>
                </a:cxn>
              </a:cxnLst>
              <a:rect l="0" t="0" r="r" b="b"/>
              <a:pathLst>
                <a:path w="35" h="9">
                  <a:moveTo>
                    <a:pt x="35" y="9"/>
                  </a:moveTo>
                  <a:lnTo>
                    <a:pt x="0" y="9"/>
                  </a:lnTo>
                  <a:lnTo>
                    <a:pt x="35" y="0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8" name="Freeform 422"/>
            <p:cNvSpPr>
              <a:spLocks/>
            </p:cNvSpPr>
            <p:nvPr/>
          </p:nvSpPr>
          <p:spPr bwMode="auto">
            <a:xfrm>
              <a:off x="3695" y="2009"/>
              <a:ext cx="3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5" h="9">
                  <a:moveTo>
                    <a:pt x="0" y="9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599" name="Freeform 423"/>
            <p:cNvSpPr>
              <a:spLocks/>
            </p:cNvSpPr>
            <p:nvPr/>
          </p:nvSpPr>
          <p:spPr bwMode="auto">
            <a:xfrm>
              <a:off x="2997" y="2050"/>
              <a:ext cx="38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3" y="0"/>
                </a:cxn>
                <a:cxn ang="0">
                  <a:pos x="0" y="0"/>
                </a:cxn>
              </a:cxnLst>
              <a:rect l="0" t="0" r="r" b="b"/>
              <a:pathLst>
                <a:path w="383">
                  <a:moveTo>
                    <a:pt x="0" y="0"/>
                  </a:move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0" name="Freeform 424"/>
            <p:cNvSpPr>
              <a:spLocks/>
            </p:cNvSpPr>
            <p:nvPr/>
          </p:nvSpPr>
          <p:spPr bwMode="auto">
            <a:xfrm>
              <a:off x="2997" y="2050"/>
              <a:ext cx="396" cy="1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0" y="0"/>
                </a:cxn>
                <a:cxn ang="0">
                  <a:pos x="396" y="0"/>
                </a:cxn>
                <a:cxn ang="0">
                  <a:pos x="383" y="0"/>
                </a:cxn>
              </a:cxnLst>
              <a:rect l="0" t="0" r="r" b="b"/>
              <a:pathLst>
                <a:path w="396">
                  <a:moveTo>
                    <a:pt x="383" y="0"/>
                  </a:moveTo>
                  <a:lnTo>
                    <a:pt x="0" y="0"/>
                  </a:lnTo>
                  <a:lnTo>
                    <a:pt x="396" y="0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1" name="Freeform 425"/>
            <p:cNvSpPr>
              <a:spLocks/>
            </p:cNvSpPr>
            <p:nvPr/>
          </p:nvSpPr>
          <p:spPr bwMode="auto">
            <a:xfrm>
              <a:off x="2997" y="2045"/>
              <a:ext cx="51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1" h="5">
                  <a:moveTo>
                    <a:pt x="0" y="5"/>
                  </a:moveTo>
                  <a:lnTo>
                    <a:pt x="51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2" name="Freeform 426"/>
            <p:cNvSpPr>
              <a:spLocks/>
            </p:cNvSpPr>
            <p:nvPr/>
          </p:nvSpPr>
          <p:spPr bwMode="auto">
            <a:xfrm>
              <a:off x="2997" y="2045"/>
              <a:ext cx="511" cy="5"/>
            </a:xfrm>
            <a:custGeom>
              <a:avLst/>
              <a:gdLst/>
              <a:ahLst/>
              <a:cxnLst>
                <a:cxn ang="0">
                  <a:pos x="511" y="5"/>
                </a:cxn>
                <a:cxn ang="0">
                  <a:pos x="0" y="0"/>
                </a:cxn>
                <a:cxn ang="0">
                  <a:pos x="511" y="0"/>
                </a:cxn>
                <a:cxn ang="0">
                  <a:pos x="511" y="5"/>
                </a:cxn>
              </a:cxnLst>
              <a:rect l="0" t="0" r="r" b="b"/>
              <a:pathLst>
                <a:path w="511" h="5">
                  <a:moveTo>
                    <a:pt x="511" y="5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51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3" name="Freeform 427"/>
            <p:cNvSpPr>
              <a:spLocks/>
            </p:cNvSpPr>
            <p:nvPr/>
          </p:nvSpPr>
          <p:spPr bwMode="auto">
            <a:xfrm>
              <a:off x="2997" y="2036"/>
              <a:ext cx="51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11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511" h="9">
                  <a:moveTo>
                    <a:pt x="0" y="9"/>
                  </a:moveTo>
                  <a:lnTo>
                    <a:pt x="511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4" name="Freeform 428"/>
            <p:cNvSpPr>
              <a:spLocks/>
            </p:cNvSpPr>
            <p:nvPr/>
          </p:nvSpPr>
          <p:spPr bwMode="auto">
            <a:xfrm>
              <a:off x="3001" y="2036"/>
              <a:ext cx="511" cy="9"/>
            </a:xfrm>
            <a:custGeom>
              <a:avLst/>
              <a:gdLst/>
              <a:ahLst/>
              <a:cxnLst>
                <a:cxn ang="0">
                  <a:pos x="507" y="9"/>
                </a:cxn>
                <a:cxn ang="0">
                  <a:pos x="0" y="0"/>
                </a:cxn>
                <a:cxn ang="0">
                  <a:pos x="511" y="0"/>
                </a:cxn>
                <a:cxn ang="0">
                  <a:pos x="507" y="9"/>
                </a:cxn>
              </a:cxnLst>
              <a:rect l="0" t="0" r="r" b="b"/>
              <a:pathLst>
                <a:path w="511" h="9">
                  <a:moveTo>
                    <a:pt x="507" y="9"/>
                  </a:moveTo>
                  <a:lnTo>
                    <a:pt x="0" y="0"/>
                  </a:lnTo>
                  <a:lnTo>
                    <a:pt x="511" y="0"/>
                  </a:lnTo>
                  <a:lnTo>
                    <a:pt x="50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5" name="Freeform 429"/>
            <p:cNvSpPr>
              <a:spLocks/>
            </p:cNvSpPr>
            <p:nvPr/>
          </p:nvSpPr>
          <p:spPr bwMode="auto">
            <a:xfrm>
              <a:off x="3001" y="2036"/>
              <a:ext cx="51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1" y="0"/>
                </a:cxn>
                <a:cxn ang="0">
                  <a:pos x="0" y="0"/>
                </a:cxn>
              </a:cxnLst>
              <a:rect l="0" t="0" r="r" b="b"/>
              <a:pathLst>
                <a:path w="511">
                  <a:moveTo>
                    <a:pt x="0" y="0"/>
                  </a:moveTo>
                  <a:lnTo>
                    <a:pt x="5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6" name="Freeform 430"/>
            <p:cNvSpPr>
              <a:spLocks/>
            </p:cNvSpPr>
            <p:nvPr/>
          </p:nvSpPr>
          <p:spPr bwMode="auto">
            <a:xfrm>
              <a:off x="3001" y="2036"/>
              <a:ext cx="511" cy="1"/>
            </a:xfrm>
            <a:custGeom>
              <a:avLst/>
              <a:gdLst/>
              <a:ahLst/>
              <a:cxnLst>
                <a:cxn ang="0">
                  <a:pos x="511" y="0"/>
                </a:cxn>
                <a:cxn ang="0">
                  <a:pos x="0" y="0"/>
                </a:cxn>
                <a:cxn ang="0">
                  <a:pos x="511" y="0"/>
                </a:cxn>
              </a:cxnLst>
              <a:rect l="0" t="0" r="r" b="b"/>
              <a:pathLst>
                <a:path w="511">
                  <a:moveTo>
                    <a:pt x="511" y="0"/>
                  </a:moveTo>
                  <a:lnTo>
                    <a:pt x="0" y="0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7" name="Freeform 431"/>
            <p:cNvSpPr>
              <a:spLocks/>
            </p:cNvSpPr>
            <p:nvPr/>
          </p:nvSpPr>
          <p:spPr bwMode="auto">
            <a:xfrm>
              <a:off x="3512" y="2036"/>
              <a:ext cx="13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13" h="9">
                  <a:moveTo>
                    <a:pt x="9" y="9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8" name="Freeform 432"/>
            <p:cNvSpPr>
              <a:spLocks/>
            </p:cNvSpPr>
            <p:nvPr/>
          </p:nvSpPr>
          <p:spPr bwMode="auto">
            <a:xfrm>
              <a:off x="3529" y="2036"/>
              <a:ext cx="17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17" h="9">
                  <a:moveTo>
                    <a:pt x="9" y="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09" name="Freeform 433"/>
            <p:cNvSpPr>
              <a:spLocks/>
            </p:cNvSpPr>
            <p:nvPr/>
          </p:nvSpPr>
          <p:spPr bwMode="auto">
            <a:xfrm>
              <a:off x="3001" y="2032"/>
              <a:ext cx="52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2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24" h="4">
                  <a:moveTo>
                    <a:pt x="0" y="4"/>
                  </a:moveTo>
                  <a:lnTo>
                    <a:pt x="52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0" name="Freeform 434"/>
            <p:cNvSpPr>
              <a:spLocks/>
            </p:cNvSpPr>
            <p:nvPr/>
          </p:nvSpPr>
          <p:spPr bwMode="auto">
            <a:xfrm>
              <a:off x="3001" y="2032"/>
              <a:ext cx="524" cy="4"/>
            </a:xfrm>
            <a:custGeom>
              <a:avLst/>
              <a:gdLst/>
              <a:ahLst/>
              <a:cxnLst>
                <a:cxn ang="0">
                  <a:pos x="524" y="4"/>
                </a:cxn>
                <a:cxn ang="0">
                  <a:pos x="0" y="0"/>
                </a:cxn>
                <a:cxn ang="0">
                  <a:pos x="524" y="0"/>
                </a:cxn>
                <a:cxn ang="0">
                  <a:pos x="524" y="4"/>
                </a:cxn>
              </a:cxnLst>
              <a:rect l="0" t="0" r="r" b="b"/>
              <a:pathLst>
                <a:path w="524" h="4">
                  <a:moveTo>
                    <a:pt x="524" y="4"/>
                  </a:moveTo>
                  <a:lnTo>
                    <a:pt x="0" y="0"/>
                  </a:lnTo>
                  <a:lnTo>
                    <a:pt x="524" y="0"/>
                  </a:lnTo>
                  <a:lnTo>
                    <a:pt x="52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1" name="Freeform 435"/>
            <p:cNvSpPr>
              <a:spLocks/>
            </p:cNvSpPr>
            <p:nvPr/>
          </p:nvSpPr>
          <p:spPr bwMode="auto">
            <a:xfrm>
              <a:off x="3546" y="2036"/>
              <a:ext cx="22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22">
                  <a:moveTo>
                    <a:pt x="13" y="0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2" name="Freeform 436"/>
            <p:cNvSpPr>
              <a:spLocks/>
            </p:cNvSpPr>
            <p:nvPr/>
          </p:nvSpPr>
          <p:spPr bwMode="auto">
            <a:xfrm>
              <a:off x="3529" y="2032"/>
              <a:ext cx="3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9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9" h="4">
                  <a:moveTo>
                    <a:pt x="0" y="4"/>
                  </a:moveTo>
                  <a:lnTo>
                    <a:pt x="39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3" name="Freeform 437"/>
            <p:cNvSpPr>
              <a:spLocks/>
            </p:cNvSpPr>
            <p:nvPr/>
          </p:nvSpPr>
          <p:spPr bwMode="auto">
            <a:xfrm>
              <a:off x="3529" y="2032"/>
              <a:ext cx="43" cy="4"/>
            </a:xfrm>
            <a:custGeom>
              <a:avLst/>
              <a:gdLst/>
              <a:ahLst/>
              <a:cxnLst>
                <a:cxn ang="0">
                  <a:pos x="39" y="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39" y="4"/>
                </a:cxn>
              </a:cxnLst>
              <a:rect l="0" t="0" r="r" b="b"/>
              <a:pathLst>
                <a:path w="43" h="4">
                  <a:moveTo>
                    <a:pt x="39" y="4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4" name="Freeform 438"/>
            <p:cNvSpPr>
              <a:spLocks/>
            </p:cNvSpPr>
            <p:nvPr/>
          </p:nvSpPr>
          <p:spPr bwMode="auto">
            <a:xfrm>
              <a:off x="3525" y="2032"/>
              <a:ext cx="47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7">
                  <a:moveTo>
                    <a:pt x="4" y="0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5" name="Freeform 439"/>
            <p:cNvSpPr>
              <a:spLocks/>
            </p:cNvSpPr>
            <p:nvPr/>
          </p:nvSpPr>
          <p:spPr bwMode="auto">
            <a:xfrm>
              <a:off x="3525" y="2032"/>
              <a:ext cx="55" cy="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0"/>
                </a:cxn>
                <a:cxn ang="0">
                  <a:pos x="55" y="0"/>
                </a:cxn>
                <a:cxn ang="0">
                  <a:pos x="47" y="0"/>
                </a:cxn>
              </a:cxnLst>
              <a:rect l="0" t="0" r="r" b="b"/>
              <a:pathLst>
                <a:path w="55">
                  <a:moveTo>
                    <a:pt x="47" y="0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6" name="Freeform 440"/>
            <p:cNvSpPr>
              <a:spLocks/>
            </p:cNvSpPr>
            <p:nvPr/>
          </p:nvSpPr>
          <p:spPr bwMode="auto">
            <a:xfrm>
              <a:off x="3001" y="2032"/>
              <a:ext cx="57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9" y="0"/>
                </a:cxn>
                <a:cxn ang="0">
                  <a:pos x="0" y="0"/>
                </a:cxn>
              </a:cxnLst>
              <a:rect l="0" t="0" r="r" b="b"/>
              <a:pathLst>
                <a:path w="579">
                  <a:moveTo>
                    <a:pt x="0" y="0"/>
                  </a:moveTo>
                  <a:lnTo>
                    <a:pt x="5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7" name="Freeform 441"/>
            <p:cNvSpPr>
              <a:spLocks/>
            </p:cNvSpPr>
            <p:nvPr/>
          </p:nvSpPr>
          <p:spPr bwMode="auto">
            <a:xfrm>
              <a:off x="3001" y="2032"/>
              <a:ext cx="588" cy="1"/>
            </a:xfrm>
            <a:custGeom>
              <a:avLst/>
              <a:gdLst/>
              <a:ahLst/>
              <a:cxnLst>
                <a:cxn ang="0">
                  <a:pos x="579" y="0"/>
                </a:cxn>
                <a:cxn ang="0">
                  <a:pos x="0" y="0"/>
                </a:cxn>
                <a:cxn ang="0">
                  <a:pos x="588" y="0"/>
                </a:cxn>
                <a:cxn ang="0">
                  <a:pos x="579" y="0"/>
                </a:cxn>
              </a:cxnLst>
              <a:rect l="0" t="0" r="r" b="b"/>
              <a:pathLst>
                <a:path w="588">
                  <a:moveTo>
                    <a:pt x="579" y="0"/>
                  </a:moveTo>
                  <a:lnTo>
                    <a:pt x="0" y="0"/>
                  </a:lnTo>
                  <a:lnTo>
                    <a:pt x="588" y="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8" name="Freeform 442"/>
            <p:cNvSpPr>
              <a:spLocks/>
            </p:cNvSpPr>
            <p:nvPr/>
          </p:nvSpPr>
          <p:spPr bwMode="auto">
            <a:xfrm>
              <a:off x="3001" y="2027"/>
              <a:ext cx="58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8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88" h="5">
                  <a:moveTo>
                    <a:pt x="0" y="5"/>
                  </a:moveTo>
                  <a:lnTo>
                    <a:pt x="58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19" name="Freeform 443"/>
            <p:cNvSpPr>
              <a:spLocks/>
            </p:cNvSpPr>
            <p:nvPr/>
          </p:nvSpPr>
          <p:spPr bwMode="auto">
            <a:xfrm>
              <a:off x="3001" y="2027"/>
              <a:ext cx="601" cy="5"/>
            </a:xfrm>
            <a:custGeom>
              <a:avLst/>
              <a:gdLst/>
              <a:ahLst/>
              <a:cxnLst>
                <a:cxn ang="0">
                  <a:pos x="588" y="5"/>
                </a:cxn>
                <a:cxn ang="0">
                  <a:pos x="0" y="0"/>
                </a:cxn>
                <a:cxn ang="0">
                  <a:pos x="601" y="0"/>
                </a:cxn>
                <a:cxn ang="0">
                  <a:pos x="588" y="5"/>
                </a:cxn>
              </a:cxnLst>
              <a:rect l="0" t="0" r="r" b="b"/>
              <a:pathLst>
                <a:path w="601" h="5">
                  <a:moveTo>
                    <a:pt x="588" y="5"/>
                  </a:moveTo>
                  <a:lnTo>
                    <a:pt x="0" y="0"/>
                  </a:lnTo>
                  <a:lnTo>
                    <a:pt x="601" y="0"/>
                  </a:lnTo>
                  <a:lnTo>
                    <a:pt x="58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0" name="Freeform 444"/>
            <p:cNvSpPr>
              <a:spLocks/>
            </p:cNvSpPr>
            <p:nvPr/>
          </p:nvSpPr>
          <p:spPr bwMode="auto">
            <a:xfrm>
              <a:off x="2997" y="2023"/>
              <a:ext cx="605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05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605" h="4">
                  <a:moveTo>
                    <a:pt x="4" y="4"/>
                  </a:moveTo>
                  <a:lnTo>
                    <a:pt x="605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1" name="Freeform 445"/>
            <p:cNvSpPr>
              <a:spLocks/>
            </p:cNvSpPr>
            <p:nvPr/>
          </p:nvSpPr>
          <p:spPr bwMode="auto">
            <a:xfrm>
              <a:off x="2997" y="2023"/>
              <a:ext cx="605" cy="4"/>
            </a:xfrm>
            <a:custGeom>
              <a:avLst/>
              <a:gdLst/>
              <a:ahLst/>
              <a:cxnLst>
                <a:cxn ang="0">
                  <a:pos x="605" y="4"/>
                </a:cxn>
                <a:cxn ang="0">
                  <a:pos x="0" y="0"/>
                </a:cxn>
                <a:cxn ang="0">
                  <a:pos x="605" y="0"/>
                </a:cxn>
                <a:cxn ang="0">
                  <a:pos x="605" y="4"/>
                </a:cxn>
              </a:cxnLst>
              <a:rect l="0" t="0" r="r" b="b"/>
              <a:pathLst>
                <a:path w="605" h="4">
                  <a:moveTo>
                    <a:pt x="605" y="4"/>
                  </a:moveTo>
                  <a:lnTo>
                    <a:pt x="0" y="0"/>
                  </a:lnTo>
                  <a:lnTo>
                    <a:pt x="605" y="0"/>
                  </a:lnTo>
                  <a:lnTo>
                    <a:pt x="60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2" name="Freeform 446"/>
            <p:cNvSpPr>
              <a:spLocks/>
            </p:cNvSpPr>
            <p:nvPr/>
          </p:nvSpPr>
          <p:spPr bwMode="auto">
            <a:xfrm>
              <a:off x="2988" y="2023"/>
              <a:ext cx="614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14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614">
                  <a:moveTo>
                    <a:pt x="9" y="0"/>
                  </a:moveTo>
                  <a:lnTo>
                    <a:pt x="614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3" name="Freeform 447"/>
            <p:cNvSpPr>
              <a:spLocks/>
            </p:cNvSpPr>
            <p:nvPr/>
          </p:nvSpPr>
          <p:spPr bwMode="auto">
            <a:xfrm>
              <a:off x="2988" y="2023"/>
              <a:ext cx="618" cy="1"/>
            </a:xfrm>
            <a:custGeom>
              <a:avLst/>
              <a:gdLst/>
              <a:ahLst/>
              <a:cxnLst>
                <a:cxn ang="0">
                  <a:pos x="614" y="0"/>
                </a:cxn>
                <a:cxn ang="0">
                  <a:pos x="0" y="0"/>
                </a:cxn>
                <a:cxn ang="0">
                  <a:pos x="618" y="0"/>
                </a:cxn>
                <a:cxn ang="0">
                  <a:pos x="614" y="0"/>
                </a:cxn>
              </a:cxnLst>
              <a:rect l="0" t="0" r="r" b="b"/>
              <a:pathLst>
                <a:path w="618">
                  <a:moveTo>
                    <a:pt x="614" y="0"/>
                  </a:moveTo>
                  <a:lnTo>
                    <a:pt x="0" y="0"/>
                  </a:lnTo>
                  <a:lnTo>
                    <a:pt x="618" y="0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4" name="Freeform 448"/>
            <p:cNvSpPr>
              <a:spLocks/>
            </p:cNvSpPr>
            <p:nvPr/>
          </p:nvSpPr>
          <p:spPr bwMode="auto">
            <a:xfrm>
              <a:off x="2988" y="2013"/>
              <a:ext cx="618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18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618" h="10">
                  <a:moveTo>
                    <a:pt x="0" y="10"/>
                  </a:moveTo>
                  <a:lnTo>
                    <a:pt x="618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5" name="Freeform 449"/>
            <p:cNvSpPr>
              <a:spLocks/>
            </p:cNvSpPr>
            <p:nvPr/>
          </p:nvSpPr>
          <p:spPr bwMode="auto">
            <a:xfrm>
              <a:off x="2988" y="2013"/>
              <a:ext cx="627" cy="10"/>
            </a:xfrm>
            <a:custGeom>
              <a:avLst/>
              <a:gdLst/>
              <a:ahLst/>
              <a:cxnLst>
                <a:cxn ang="0">
                  <a:pos x="618" y="10"/>
                </a:cxn>
                <a:cxn ang="0">
                  <a:pos x="0" y="0"/>
                </a:cxn>
                <a:cxn ang="0">
                  <a:pos x="627" y="0"/>
                </a:cxn>
                <a:cxn ang="0">
                  <a:pos x="618" y="10"/>
                </a:cxn>
              </a:cxnLst>
              <a:rect l="0" t="0" r="r" b="b"/>
              <a:pathLst>
                <a:path w="627" h="10">
                  <a:moveTo>
                    <a:pt x="618" y="10"/>
                  </a:moveTo>
                  <a:lnTo>
                    <a:pt x="0" y="0"/>
                  </a:lnTo>
                  <a:lnTo>
                    <a:pt x="627" y="0"/>
                  </a:lnTo>
                  <a:lnTo>
                    <a:pt x="618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6" name="Freeform 450"/>
            <p:cNvSpPr>
              <a:spLocks/>
            </p:cNvSpPr>
            <p:nvPr/>
          </p:nvSpPr>
          <p:spPr bwMode="auto">
            <a:xfrm>
              <a:off x="2988" y="2009"/>
              <a:ext cx="62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27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27" h="4">
                  <a:moveTo>
                    <a:pt x="0" y="4"/>
                  </a:moveTo>
                  <a:lnTo>
                    <a:pt x="627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7" name="Freeform 451"/>
            <p:cNvSpPr>
              <a:spLocks/>
            </p:cNvSpPr>
            <p:nvPr/>
          </p:nvSpPr>
          <p:spPr bwMode="auto">
            <a:xfrm>
              <a:off x="2988" y="2009"/>
              <a:ext cx="635" cy="4"/>
            </a:xfrm>
            <a:custGeom>
              <a:avLst/>
              <a:gdLst/>
              <a:ahLst/>
              <a:cxnLst>
                <a:cxn ang="0">
                  <a:pos x="627" y="4"/>
                </a:cxn>
                <a:cxn ang="0">
                  <a:pos x="0" y="0"/>
                </a:cxn>
                <a:cxn ang="0">
                  <a:pos x="635" y="0"/>
                </a:cxn>
                <a:cxn ang="0">
                  <a:pos x="627" y="4"/>
                </a:cxn>
              </a:cxnLst>
              <a:rect l="0" t="0" r="r" b="b"/>
              <a:pathLst>
                <a:path w="635" h="4">
                  <a:moveTo>
                    <a:pt x="627" y="4"/>
                  </a:moveTo>
                  <a:lnTo>
                    <a:pt x="0" y="0"/>
                  </a:lnTo>
                  <a:lnTo>
                    <a:pt x="635" y="0"/>
                  </a:lnTo>
                  <a:lnTo>
                    <a:pt x="62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8" name="Freeform 452"/>
            <p:cNvSpPr>
              <a:spLocks/>
            </p:cNvSpPr>
            <p:nvPr/>
          </p:nvSpPr>
          <p:spPr bwMode="auto">
            <a:xfrm>
              <a:off x="2984" y="2009"/>
              <a:ext cx="639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39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639">
                  <a:moveTo>
                    <a:pt x="4" y="0"/>
                  </a:moveTo>
                  <a:lnTo>
                    <a:pt x="639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29" name="Freeform 453"/>
            <p:cNvSpPr>
              <a:spLocks/>
            </p:cNvSpPr>
            <p:nvPr/>
          </p:nvSpPr>
          <p:spPr bwMode="auto">
            <a:xfrm>
              <a:off x="2984" y="2009"/>
              <a:ext cx="639" cy="1"/>
            </a:xfrm>
            <a:custGeom>
              <a:avLst/>
              <a:gdLst/>
              <a:ahLst/>
              <a:cxnLst>
                <a:cxn ang="0">
                  <a:pos x="639" y="0"/>
                </a:cxn>
                <a:cxn ang="0">
                  <a:pos x="0" y="0"/>
                </a:cxn>
                <a:cxn ang="0">
                  <a:pos x="639" y="0"/>
                </a:cxn>
              </a:cxnLst>
              <a:rect l="0" t="0" r="r" b="b"/>
              <a:pathLst>
                <a:path w="639">
                  <a:moveTo>
                    <a:pt x="639" y="0"/>
                  </a:moveTo>
                  <a:lnTo>
                    <a:pt x="0" y="0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0" name="Freeform 454"/>
            <p:cNvSpPr>
              <a:spLocks/>
            </p:cNvSpPr>
            <p:nvPr/>
          </p:nvSpPr>
          <p:spPr bwMode="auto">
            <a:xfrm>
              <a:off x="2980" y="2000"/>
              <a:ext cx="643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643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643" h="9">
                  <a:moveTo>
                    <a:pt x="4" y="9"/>
                  </a:moveTo>
                  <a:lnTo>
                    <a:pt x="643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1" name="Freeform 455"/>
            <p:cNvSpPr>
              <a:spLocks/>
            </p:cNvSpPr>
            <p:nvPr/>
          </p:nvSpPr>
          <p:spPr bwMode="auto">
            <a:xfrm>
              <a:off x="2980" y="2000"/>
              <a:ext cx="656" cy="9"/>
            </a:xfrm>
            <a:custGeom>
              <a:avLst/>
              <a:gdLst/>
              <a:ahLst/>
              <a:cxnLst>
                <a:cxn ang="0">
                  <a:pos x="643" y="9"/>
                </a:cxn>
                <a:cxn ang="0">
                  <a:pos x="0" y="0"/>
                </a:cxn>
                <a:cxn ang="0">
                  <a:pos x="656" y="0"/>
                </a:cxn>
                <a:cxn ang="0">
                  <a:pos x="643" y="9"/>
                </a:cxn>
              </a:cxnLst>
              <a:rect l="0" t="0" r="r" b="b"/>
              <a:pathLst>
                <a:path w="656" h="9">
                  <a:moveTo>
                    <a:pt x="643" y="9"/>
                  </a:moveTo>
                  <a:lnTo>
                    <a:pt x="0" y="0"/>
                  </a:lnTo>
                  <a:lnTo>
                    <a:pt x="656" y="0"/>
                  </a:lnTo>
                  <a:lnTo>
                    <a:pt x="64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2" name="Freeform 456"/>
            <p:cNvSpPr>
              <a:spLocks/>
            </p:cNvSpPr>
            <p:nvPr/>
          </p:nvSpPr>
          <p:spPr bwMode="auto">
            <a:xfrm>
              <a:off x="2980" y="1995"/>
              <a:ext cx="65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56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56" h="5">
                  <a:moveTo>
                    <a:pt x="0" y="5"/>
                  </a:moveTo>
                  <a:lnTo>
                    <a:pt x="656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3" name="Freeform 457"/>
            <p:cNvSpPr>
              <a:spLocks/>
            </p:cNvSpPr>
            <p:nvPr/>
          </p:nvSpPr>
          <p:spPr bwMode="auto">
            <a:xfrm>
              <a:off x="2980" y="1995"/>
              <a:ext cx="660" cy="5"/>
            </a:xfrm>
            <a:custGeom>
              <a:avLst/>
              <a:gdLst/>
              <a:ahLst/>
              <a:cxnLst>
                <a:cxn ang="0">
                  <a:pos x="656" y="5"/>
                </a:cxn>
                <a:cxn ang="0">
                  <a:pos x="0" y="0"/>
                </a:cxn>
                <a:cxn ang="0">
                  <a:pos x="660" y="0"/>
                </a:cxn>
                <a:cxn ang="0">
                  <a:pos x="656" y="5"/>
                </a:cxn>
              </a:cxnLst>
              <a:rect l="0" t="0" r="r" b="b"/>
              <a:pathLst>
                <a:path w="660" h="5">
                  <a:moveTo>
                    <a:pt x="656" y="5"/>
                  </a:moveTo>
                  <a:lnTo>
                    <a:pt x="0" y="0"/>
                  </a:lnTo>
                  <a:lnTo>
                    <a:pt x="660" y="0"/>
                  </a:lnTo>
                  <a:lnTo>
                    <a:pt x="65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4" name="Freeform 458"/>
            <p:cNvSpPr>
              <a:spLocks/>
            </p:cNvSpPr>
            <p:nvPr/>
          </p:nvSpPr>
          <p:spPr bwMode="auto">
            <a:xfrm>
              <a:off x="2980" y="1991"/>
              <a:ext cx="66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6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60" h="4">
                  <a:moveTo>
                    <a:pt x="0" y="4"/>
                  </a:moveTo>
                  <a:lnTo>
                    <a:pt x="66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5" name="Freeform 459"/>
            <p:cNvSpPr>
              <a:spLocks/>
            </p:cNvSpPr>
            <p:nvPr/>
          </p:nvSpPr>
          <p:spPr bwMode="auto">
            <a:xfrm>
              <a:off x="2980" y="1991"/>
              <a:ext cx="664" cy="4"/>
            </a:xfrm>
            <a:custGeom>
              <a:avLst/>
              <a:gdLst/>
              <a:ahLst/>
              <a:cxnLst>
                <a:cxn ang="0">
                  <a:pos x="660" y="4"/>
                </a:cxn>
                <a:cxn ang="0">
                  <a:pos x="0" y="0"/>
                </a:cxn>
                <a:cxn ang="0">
                  <a:pos x="664" y="0"/>
                </a:cxn>
                <a:cxn ang="0">
                  <a:pos x="660" y="4"/>
                </a:cxn>
              </a:cxnLst>
              <a:rect l="0" t="0" r="r" b="b"/>
              <a:pathLst>
                <a:path w="664" h="4">
                  <a:moveTo>
                    <a:pt x="660" y="4"/>
                  </a:moveTo>
                  <a:lnTo>
                    <a:pt x="0" y="0"/>
                  </a:lnTo>
                  <a:lnTo>
                    <a:pt x="664" y="0"/>
                  </a:lnTo>
                  <a:lnTo>
                    <a:pt x="66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6" name="Freeform 460"/>
            <p:cNvSpPr>
              <a:spLocks/>
            </p:cNvSpPr>
            <p:nvPr/>
          </p:nvSpPr>
          <p:spPr bwMode="auto">
            <a:xfrm>
              <a:off x="2976" y="1982"/>
              <a:ext cx="668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668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668" h="9">
                  <a:moveTo>
                    <a:pt x="4" y="9"/>
                  </a:moveTo>
                  <a:lnTo>
                    <a:pt x="668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7" name="Freeform 461"/>
            <p:cNvSpPr>
              <a:spLocks/>
            </p:cNvSpPr>
            <p:nvPr/>
          </p:nvSpPr>
          <p:spPr bwMode="auto">
            <a:xfrm>
              <a:off x="2976" y="1982"/>
              <a:ext cx="668" cy="9"/>
            </a:xfrm>
            <a:custGeom>
              <a:avLst/>
              <a:gdLst/>
              <a:ahLst/>
              <a:cxnLst>
                <a:cxn ang="0">
                  <a:pos x="668" y="9"/>
                </a:cxn>
                <a:cxn ang="0">
                  <a:pos x="0" y="0"/>
                </a:cxn>
                <a:cxn ang="0">
                  <a:pos x="668" y="0"/>
                </a:cxn>
                <a:cxn ang="0">
                  <a:pos x="668" y="9"/>
                </a:cxn>
              </a:cxnLst>
              <a:rect l="0" t="0" r="r" b="b"/>
              <a:pathLst>
                <a:path w="668" h="9">
                  <a:moveTo>
                    <a:pt x="668" y="9"/>
                  </a:moveTo>
                  <a:lnTo>
                    <a:pt x="0" y="0"/>
                  </a:lnTo>
                  <a:lnTo>
                    <a:pt x="668" y="0"/>
                  </a:lnTo>
                  <a:lnTo>
                    <a:pt x="66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8" name="Freeform 462"/>
            <p:cNvSpPr>
              <a:spLocks/>
            </p:cNvSpPr>
            <p:nvPr/>
          </p:nvSpPr>
          <p:spPr bwMode="auto">
            <a:xfrm>
              <a:off x="3695" y="2000"/>
              <a:ext cx="3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5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35" h="9">
                  <a:moveTo>
                    <a:pt x="0" y="9"/>
                  </a:moveTo>
                  <a:lnTo>
                    <a:pt x="35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39" name="Freeform 463"/>
            <p:cNvSpPr>
              <a:spLocks/>
            </p:cNvSpPr>
            <p:nvPr/>
          </p:nvSpPr>
          <p:spPr bwMode="auto">
            <a:xfrm>
              <a:off x="3700" y="2000"/>
              <a:ext cx="34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0" y="9"/>
                </a:cxn>
              </a:cxnLst>
              <a:rect l="0" t="0" r="r" b="b"/>
              <a:pathLst>
                <a:path w="34" h="9">
                  <a:moveTo>
                    <a:pt x="30" y="9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0" name="Freeform 464"/>
            <p:cNvSpPr>
              <a:spLocks/>
            </p:cNvSpPr>
            <p:nvPr/>
          </p:nvSpPr>
          <p:spPr bwMode="auto">
            <a:xfrm>
              <a:off x="3700" y="1995"/>
              <a:ext cx="3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4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34" h="5">
                  <a:moveTo>
                    <a:pt x="0" y="5"/>
                  </a:moveTo>
                  <a:lnTo>
                    <a:pt x="34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1" name="Freeform 465"/>
            <p:cNvSpPr>
              <a:spLocks/>
            </p:cNvSpPr>
            <p:nvPr/>
          </p:nvSpPr>
          <p:spPr bwMode="auto">
            <a:xfrm>
              <a:off x="3704" y="1995"/>
              <a:ext cx="30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5"/>
                </a:cxn>
              </a:cxnLst>
              <a:rect l="0" t="0" r="r" b="b"/>
              <a:pathLst>
                <a:path w="30" h="5">
                  <a:moveTo>
                    <a:pt x="30" y="5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2" name="Freeform 466"/>
            <p:cNvSpPr>
              <a:spLocks/>
            </p:cNvSpPr>
            <p:nvPr/>
          </p:nvSpPr>
          <p:spPr bwMode="auto">
            <a:xfrm>
              <a:off x="3704" y="1986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3" name="Freeform 467"/>
            <p:cNvSpPr>
              <a:spLocks/>
            </p:cNvSpPr>
            <p:nvPr/>
          </p:nvSpPr>
          <p:spPr bwMode="auto">
            <a:xfrm>
              <a:off x="3708" y="1986"/>
              <a:ext cx="30" cy="9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26" y="9"/>
                </a:cxn>
              </a:cxnLst>
              <a:rect l="0" t="0" r="r" b="b"/>
              <a:pathLst>
                <a:path w="30" h="9">
                  <a:moveTo>
                    <a:pt x="26" y="9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4" name="Freeform 468"/>
            <p:cNvSpPr>
              <a:spLocks/>
            </p:cNvSpPr>
            <p:nvPr/>
          </p:nvSpPr>
          <p:spPr bwMode="auto">
            <a:xfrm>
              <a:off x="3708" y="1982"/>
              <a:ext cx="3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5" name="Freeform 469"/>
            <p:cNvSpPr>
              <a:spLocks/>
            </p:cNvSpPr>
            <p:nvPr/>
          </p:nvSpPr>
          <p:spPr bwMode="auto">
            <a:xfrm>
              <a:off x="3708" y="1982"/>
              <a:ext cx="30" cy="4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4"/>
                </a:cxn>
              </a:cxnLst>
              <a:rect l="0" t="0" r="r" b="b"/>
              <a:pathLst>
                <a:path w="30" h="4">
                  <a:moveTo>
                    <a:pt x="30" y="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6" name="Freeform 470"/>
            <p:cNvSpPr>
              <a:spLocks/>
            </p:cNvSpPr>
            <p:nvPr/>
          </p:nvSpPr>
          <p:spPr bwMode="auto">
            <a:xfrm>
              <a:off x="3708" y="1973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9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9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7" name="Freeform 471"/>
            <p:cNvSpPr>
              <a:spLocks/>
            </p:cNvSpPr>
            <p:nvPr/>
          </p:nvSpPr>
          <p:spPr bwMode="auto">
            <a:xfrm>
              <a:off x="3717" y="1973"/>
              <a:ext cx="21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1" y="9"/>
                </a:cxn>
              </a:cxnLst>
              <a:rect l="0" t="0" r="r" b="b"/>
              <a:pathLst>
                <a:path w="21" h="9">
                  <a:moveTo>
                    <a:pt x="21" y="9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8" name="Freeform 472"/>
            <p:cNvSpPr>
              <a:spLocks/>
            </p:cNvSpPr>
            <p:nvPr/>
          </p:nvSpPr>
          <p:spPr bwMode="auto">
            <a:xfrm>
              <a:off x="3717" y="1968"/>
              <a:ext cx="2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1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21" h="5">
                  <a:moveTo>
                    <a:pt x="0" y="5"/>
                  </a:moveTo>
                  <a:lnTo>
                    <a:pt x="21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49" name="Freeform 473"/>
            <p:cNvSpPr>
              <a:spLocks/>
            </p:cNvSpPr>
            <p:nvPr/>
          </p:nvSpPr>
          <p:spPr bwMode="auto">
            <a:xfrm>
              <a:off x="3721" y="1968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0" name="Freeform 474"/>
            <p:cNvSpPr>
              <a:spLocks/>
            </p:cNvSpPr>
            <p:nvPr/>
          </p:nvSpPr>
          <p:spPr bwMode="auto">
            <a:xfrm>
              <a:off x="3721" y="1963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9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1" name="Freeform 475"/>
            <p:cNvSpPr>
              <a:spLocks/>
            </p:cNvSpPr>
            <p:nvPr/>
          </p:nvSpPr>
          <p:spPr bwMode="auto">
            <a:xfrm>
              <a:off x="3644" y="1982"/>
              <a:ext cx="13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2" name="Freeform 476"/>
            <p:cNvSpPr>
              <a:spLocks/>
            </p:cNvSpPr>
            <p:nvPr/>
          </p:nvSpPr>
          <p:spPr bwMode="auto">
            <a:xfrm>
              <a:off x="2976" y="1982"/>
              <a:ext cx="68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1" y="0"/>
                </a:cxn>
                <a:cxn ang="0">
                  <a:pos x="0" y="0"/>
                </a:cxn>
              </a:cxnLst>
              <a:rect l="0" t="0" r="r" b="b"/>
              <a:pathLst>
                <a:path w="681">
                  <a:moveTo>
                    <a:pt x="0" y="0"/>
                  </a:moveTo>
                  <a:lnTo>
                    <a:pt x="6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3" name="Freeform 477"/>
            <p:cNvSpPr>
              <a:spLocks/>
            </p:cNvSpPr>
            <p:nvPr/>
          </p:nvSpPr>
          <p:spPr bwMode="auto">
            <a:xfrm>
              <a:off x="2976" y="1982"/>
              <a:ext cx="681" cy="1"/>
            </a:xfrm>
            <a:custGeom>
              <a:avLst/>
              <a:gdLst/>
              <a:ahLst/>
              <a:cxnLst>
                <a:cxn ang="0">
                  <a:pos x="681" y="0"/>
                </a:cxn>
                <a:cxn ang="0">
                  <a:pos x="0" y="0"/>
                </a:cxn>
                <a:cxn ang="0">
                  <a:pos x="681" y="0"/>
                </a:cxn>
              </a:cxnLst>
              <a:rect l="0" t="0" r="r" b="b"/>
              <a:pathLst>
                <a:path w="681">
                  <a:moveTo>
                    <a:pt x="681" y="0"/>
                  </a:moveTo>
                  <a:lnTo>
                    <a:pt x="0" y="0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4" name="Freeform 478"/>
            <p:cNvSpPr>
              <a:spLocks/>
            </p:cNvSpPr>
            <p:nvPr/>
          </p:nvSpPr>
          <p:spPr bwMode="auto">
            <a:xfrm>
              <a:off x="2971" y="1968"/>
              <a:ext cx="686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686" y="14"/>
                </a:cxn>
                <a:cxn ang="0">
                  <a:pos x="0" y="0"/>
                </a:cxn>
                <a:cxn ang="0">
                  <a:pos x="5" y="14"/>
                </a:cxn>
              </a:cxnLst>
              <a:rect l="0" t="0" r="r" b="b"/>
              <a:pathLst>
                <a:path w="686" h="14">
                  <a:moveTo>
                    <a:pt x="5" y="14"/>
                  </a:moveTo>
                  <a:lnTo>
                    <a:pt x="686" y="14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5" name="Freeform 479"/>
            <p:cNvSpPr>
              <a:spLocks/>
            </p:cNvSpPr>
            <p:nvPr/>
          </p:nvSpPr>
          <p:spPr bwMode="auto">
            <a:xfrm>
              <a:off x="2971" y="1968"/>
              <a:ext cx="690" cy="14"/>
            </a:xfrm>
            <a:custGeom>
              <a:avLst/>
              <a:gdLst/>
              <a:ahLst/>
              <a:cxnLst>
                <a:cxn ang="0">
                  <a:pos x="686" y="14"/>
                </a:cxn>
                <a:cxn ang="0">
                  <a:pos x="0" y="0"/>
                </a:cxn>
                <a:cxn ang="0">
                  <a:pos x="690" y="0"/>
                </a:cxn>
                <a:cxn ang="0">
                  <a:pos x="686" y="14"/>
                </a:cxn>
              </a:cxnLst>
              <a:rect l="0" t="0" r="r" b="b"/>
              <a:pathLst>
                <a:path w="690" h="14">
                  <a:moveTo>
                    <a:pt x="686" y="14"/>
                  </a:moveTo>
                  <a:lnTo>
                    <a:pt x="0" y="0"/>
                  </a:lnTo>
                  <a:lnTo>
                    <a:pt x="690" y="0"/>
                  </a:lnTo>
                  <a:lnTo>
                    <a:pt x="686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6" name="Freeform 480"/>
            <p:cNvSpPr>
              <a:spLocks/>
            </p:cNvSpPr>
            <p:nvPr/>
          </p:nvSpPr>
          <p:spPr bwMode="auto">
            <a:xfrm>
              <a:off x="2971" y="1968"/>
              <a:ext cx="69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0" y="0"/>
                </a:cxn>
                <a:cxn ang="0">
                  <a:pos x="0" y="0"/>
                </a:cxn>
              </a:cxnLst>
              <a:rect l="0" t="0" r="r" b="b"/>
              <a:pathLst>
                <a:path w="690">
                  <a:moveTo>
                    <a:pt x="0" y="0"/>
                  </a:moveTo>
                  <a:lnTo>
                    <a:pt x="6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7" name="Freeform 481"/>
            <p:cNvSpPr>
              <a:spLocks/>
            </p:cNvSpPr>
            <p:nvPr/>
          </p:nvSpPr>
          <p:spPr bwMode="auto">
            <a:xfrm>
              <a:off x="2971" y="1968"/>
              <a:ext cx="695" cy="1"/>
            </a:xfrm>
            <a:custGeom>
              <a:avLst/>
              <a:gdLst/>
              <a:ahLst/>
              <a:cxnLst>
                <a:cxn ang="0">
                  <a:pos x="690" y="0"/>
                </a:cxn>
                <a:cxn ang="0">
                  <a:pos x="0" y="0"/>
                </a:cxn>
                <a:cxn ang="0">
                  <a:pos x="695" y="0"/>
                </a:cxn>
                <a:cxn ang="0">
                  <a:pos x="690" y="0"/>
                </a:cxn>
              </a:cxnLst>
              <a:rect l="0" t="0" r="r" b="b"/>
              <a:pathLst>
                <a:path w="695">
                  <a:moveTo>
                    <a:pt x="690" y="0"/>
                  </a:moveTo>
                  <a:lnTo>
                    <a:pt x="0" y="0"/>
                  </a:lnTo>
                  <a:lnTo>
                    <a:pt x="695" y="0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8" name="Freeform 482"/>
            <p:cNvSpPr>
              <a:spLocks/>
            </p:cNvSpPr>
            <p:nvPr/>
          </p:nvSpPr>
          <p:spPr bwMode="auto">
            <a:xfrm>
              <a:off x="2971" y="1963"/>
              <a:ext cx="69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95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95" h="5">
                  <a:moveTo>
                    <a:pt x="0" y="5"/>
                  </a:moveTo>
                  <a:lnTo>
                    <a:pt x="695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59" name="Freeform 483"/>
            <p:cNvSpPr>
              <a:spLocks/>
            </p:cNvSpPr>
            <p:nvPr/>
          </p:nvSpPr>
          <p:spPr bwMode="auto">
            <a:xfrm>
              <a:off x="2971" y="1963"/>
              <a:ext cx="699" cy="5"/>
            </a:xfrm>
            <a:custGeom>
              <a:avLst/>
              <a:gdLst/>
              <a:ahLst/>
              <a:cxnLst>
                <a:cxn ang="0">
                  <a:pos x="695" y="5"/>
                </a:cxn>
                <a:cxn ang="0">
                  <a:pos x="0" y="0"/>
                </a:cxn>
                <a:cxn ang="0">
                  <a:pos x="699" y="0"/>
                </a:cxn>
                <a:cxn ang="0">
                  <a:pos x="695" y="5"/>
                </a:cxn>
              </a:cxnLst>
              <a:rect l="0" t="0" r="r" b="b"/>
              <a:pathLst>
                <a:path w="699" h="5">
                  <a:moveTo>
                    <a:pt x="695" y="5"/>
                  </a:moveTo>
                  <a:lnTo>
                    <a:pt x="0" y="0"/>
                  </a:lnTo>
                  <a:lnTo>
                    <a:pt x="699" y="0"/>
                  </a:lnTo>
                  <a:lnTo>
                    <a:pt x="69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0" name="Freeform 484"/>
            <p:cNvSpPr>
              <a:spLocks/>
            </p:cNvSpPr>
            <p:nvPr/>
          </p:nvSpPr>
          <p:spPr bwMode="auto">
            <a:xfrm>
              <a:off x="2971" y="1954"/>
              <a:ext cx="69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99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99" h="9">
                  <a:moveTo>
                    <a:pt x="0" y="9"/>
                  </a:moveTo>
                  <a:lnTo>
                    <a:pt x="699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1" name="Freeform 485"/>
            <p:cNvSpPr>
              <a:spLocks/>
            </p:cNvSpPr>
            <p:nvPr/>
          </p:nvSpPr>
          <p:spPr bwMode="auto">
            <a:xfrm>
              <a:off x="2971" y="1954"/>
              <a:ext cx="703" cy="9"/>
            </a:xfrm>
            <a:custGeom>
              <a:avLst/>
              <a:gdLst/>
              <a:ahLst/>
              <a:cxnLst>
                <a:cxn ang="0">
                  <a:pos x="699" y="9"/>
                </a:cxn>
                <a:cxn ang="0">
                  <a:pos x="0" y="0"/>
                </a:cxn>
                <a:cxn ang="0">
                  <a:pos x="703" y="0"/>
                </a:cxn>
                <a:cxn ang="0">
                  <a:pos x="699" y="9"/>
                </a:cxn>
              </a:cxnLst>
              <a:rect l="0" t="0" r="r" b="b"/>
              <a:pathLst>
                <a:path w="703" h="9">
                  <a:moveTo>
                    <a:pt x="699" y="9"/>
                  </a:moveTo>
                  <a:lnTo>
                    <a:pt x="0" y="0"/>
                  </a:lnTo>
                  <a:lnTo>
                    <a:pt x="703" y="0"/>
                  </a:lnTo>
                  <a:lnTo>
                    <a:pt x="69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2" name="Freeform 486"/>
            <p:cNvSpPr>
              <a:spLocks/>
            </p:cNvSpPr>
            <p:nvPr/>
          </p:nvSpPr>
          <p:spPr bwMode="auto">
            <a:xfrm>
              <a:off x="2971" y="1954"/>
              <a:ext cx="70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3" y="0"/>
                </a:cxn>
                <a:cxn ang="0">
                  <a:pos x="0" y="0"/>
                </a:cxn>
              </a:cxnLst>
              <a:rect l="0" t="0" r="r" b="b"/>
              <a:pathLst>
                <a:path w="703">
                  <a:moveTo>
                    <a:pt x="0" y="0"/>
                  </a:moveTo>
                  <a:lnTo>
                    <a:pt x="7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3" name="Freeform 487"/>
            <p:cNvSpPr>
              <a:spLocks/>
            </p:cNvSpPr>
            <p:nvPr/>
          </p:nvSpPr>
          <p:spPr bwMode="auto">
            <a:xfrm>
              <a:off x="2971" y="1954"/>
              <a:ext cx="703" cy="1"/>
            </a:xfrm>
            <a:custGeom>
              <a:avLst/>
              <a:gdLst/>
              <a:ahLst/>
              <a:cxnLst>
                <a:cxn ang="0">
                  <a:pos x="703" y="0"/>
                </a:cxn>
                <a:cxn ang="0">
                  <a:pos x="0" y="0"/>
                </a:cxn>
                <a:cxn ang="0">
                  <a:pos x="703" y="0"/>
                </a:cxn>
              </a:cxnLst>
              <a:rect l="0" t="0" r="r" b="b"/>
              <a:pathLst>
                <a:path w="703">
                  <a:moveTo>
                    <a:pt x="703" y="0"/>
                  </a:moveTo>
                  <a:lnTo>
                    <a:pt x="0" y="0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4" name="Freeform 488"/>
            <p:cNvSpPr>
              <a:spLocks/>
            </p:cNvSpPr>
            <p:nvPr/>
          </p:nvSpPr>
          <p:spPr bwMode="auto">
            <a:xfrm>
              <a:off x="2971" y="1941"/>
              <a:ext cx="703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703" y="13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703" h="13">
                  <a:moveTo>
                    <a:pt x="0" y="13"/>
                  </a:moveTo>
                  <a:lnTo>
                    <a:pt x="703" y="1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5" name="Freeform 489"/>
            <p:cNvSpPr>
              <a:spLocks/>
            </p:cNvSpPr>
            <p:nvPr/>
          </p:nvSpPr>
          <p:spPr bwMode="auto">
            <a:xfrm>
              <a:off x="2971" y="1941"/>
              <a:ext cx="712" cy="13"/>
            </a:xfrm>
            <a:custGeom>
              <a:avLst/>
              <a:gdLst/>
              <a:ahLst/>
              <a:cxnLst>
                <a:cxn ang="0">
                  <a:pos x="703" y="13"/>
                </a:cxn>
                <a:cxn ang="0">
                  <a:pos x="0" y="0"/>
                </a:cxn>
                <a:cxn ang="0">
                  <a:pos x="712" y="0"/>
                </a:cxn>
                <a:cxn ang="0">
                  <a:pos x="703" y="13"/>
                </a:cxn>
              </a:cxnLst>
              <a:rect l="0" t="0" r="r" b="b"/>
              <a:pathLst>
                <a:path w="712" h="13">
                  <a:moveTo>
                    <a:pt x="703" y="13"/>
                  </a:moveTo>
                  <a:lnTo>
                    <a:pt x="0" y="0"/>
                  </a:lnTo>
                  <a:lnTo>
                    <a:pt x="712" y="0"/>
                  </a:lnTo>
                  <a:lnTo>
                    <a:pt x="70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6" name="Freeform 490"/>
            <p:cNvSpPr>
              <a:spLocks/>
            </p:cNvSpPr>
            <p:nvPr/>
          </p:nvSpPr>
          <p:spPr bwMode="auto">
            <a:xfrm>
              <a:off x="2971" y="1941"/>
              <a:ext cx="71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2" y="0"/>
                </a:cxn>
                <a:cxn ang="0">
                  <a:pos x="0" y="0"/>
                </a:cxn>
              </a:cxnLst>
              <a:rect l="0" t="0" r="r" b="b"/>
              <a:pathLst>
                <a:path w="712">
                  <a:moveTo>
                    <a:pt x="0" y="0"/>
                  </a:moveTo>
                  <a:lnTo>
                    <a:pt x="7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7" name="Freeform 491"/>
            <p:cNvSpPr>
              <a:spLocks/>
            </p:cNvSpPr>
            <p:nvPr/>
          </p:nvSpPr>
          <p:spPr bwMode="auto">
            <a:xfrm>
              <a:off x="2971" y="1941"/>
              <a:ext cx="712" cy="1"/>
            </a:xfrm>
            <a:custGeom>
              <a:avLst/>
              <a:gdLst/>
              <a:ahLst/>
              <a:cxnLst>
                <a:cxn ang="0">
                  <a:pos x="712" y="0"/>
                </a:cxn>
                <a:cxn ang="0">
                  <a:pos x="0" y="0"/>
                </a:cxn>
                <a:cxn ang="0">
                  <a:pos x="712" y="0"/>
                </a:cxn>
              </a:cxnLst>
              <a:rect l="0" t="0" r="r" b="b"/>
              <a:pathLst>
                <a:path w="712">
                  <a:moveTo>
                    <a:pt x="712" y="0"/>
                  </a:moveTo>
                  <a:lnTo>
                    <a:pt x="0" y="0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8" name="Freeform 492"/>
            <p:cNvSpPr>
              <a:spLocks/>
            </p:cNvSpPr>
            <p:nvPr/>
          </p:nvSpPr>
          <p:spPr bwMode="auto">
            <a:xfrm>
              <a:off x="2967" y="1932"/>
              <a:ext cx="716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716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716" h="9">
                  <a:moveTo>
                    <a:pt x="4" y="9"/>
                  </a:moveTo>
                  <a:lnTo>
                    <a:pt x="716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69" name="Freeform 493"/>
            <p:cNvSpPr>
              <a:spLocks/>
            </p:cNvSpPr>
            <p:nvPr/>
          </p:nvSpPr>
          <p:spPr bwMode="auto">
            <a:xfrm>
              <a:off x="2967" y="1932"/>
              <a:ext cx="720" cy="9"/>
            </a:xfrm>
            <a:custGeom>
              <a:avLst/>
              <a:gdLst/>
              <a:ahLst/>
              <a:cxnLst>
                <a:cxn ang="0">
                  <a:pos x="716" y="9"/>
                </a:cxn>
                <a:cxn ang="0">
                  <a:pos x="0" y="0"/>
                </a:cxn>
                <a:cxn ang="0">
                  <a:pos x="720" y="0"/>
                </a:cxn>
                <a:cxn ang="0">
                  <a:pos x="716" y="9"/>
                </a:cxn>
              </a:cxnLst>
              <a:rect l="0" t="0" r="r" b="b"/>
              <a:pathLst>
                <a:path w="720" h="9">
                  <a:moveTo>
                    <a:pt x="716" y="9"/>
                  </a:moveTo>
                  <a:lnTo>
                    <a:pt x="0" y="0"/>
                  </a:lnTo>
                  <a:lnTo>
                    <a:pt x="720" y="0"/>
                  </a:lnTo>
                  <a:lnTo>
                    <a:pt x="71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0" name="Freeform 494"/>
            <p:cNvSpPr>
              <a:spLocks/>
            </p:cNvSpPr>
            <p:nvPr/>
          </p:nvSpPr>
          <p:spPr bwMode="auto">
            <a:xfrm>
              <a:off x="2967" y="1927"/>
              <a:ext cx="72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2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20" h="5">
                  <a:moveTo>
                    <a:pt x="0" y="5"/>
                  </a:moveTo>
                  <a:lnTo>
                    <a:pt x="72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1" name="Freeform 495"/>
            <p:cNvSpPr>
              <a:spLocks/>
            </p:cNvSpPr>
            <p:nvPr/>
          </p:nvSpPr>
          <p:spPr bwMode="auto">
            <a:xfrm>
              <a:off x="2967" y="1927"/>
              <a:ext cx="720" cy="5"/>
            </a:xfrm>
            <a:custGeom>
              <a:avLst/>
              <a:gdLst/>
              <a:ahLst/>
              <a:cxnLst>
                <a:cxn ang="0">
                  <a:pos x="720" y="5"/>
                </a:cxn>
                <a:cxn ang="0">
                  <a:pos x="0" y="0"/>
                </a:cxn>
                <a:cxn ang="0">
                  <a:pos x="716" y="0"/>
                </a:cxn>
                <a:cxn ang="0">
                  <a:pos x="720" y="5"/>
                </a:cxn>
              </a:cxnLst>
              <a:rect l="0" t="0" r="r" b="b"/>
              <a:pathLst>
                <a:path w="720" h="5">
                  <a:moveTo>
                    <a:pt x="720" y="5"/>
                  </a:moveTo>
                  <a:lnTo>
                    <a:pt x="0" y="0"/>
                  </a:lnTo>
                  <a:lnTo>
                    <a:pt x="716" y="0"/>
                  </a:lnTo>
                  <a:lnTo>
                    <a:pt x="72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2" name="Freeform 496"/>
            <p:cNvSpPr>
              <a:spLocks/>
            </p:cNvSpPr>
            <p:nvPr/>
          </p:nvSpPr>
          <p:spPr bwMode="auto">
            <a:xfrm>
              <a:off x="2925" y="1945"/>
              <a:ext cx="8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3" name="Freeform 497"/>
            <p:cNvSpPr>
              <a:spLocks/>
            </p:cNvSpPr>
            <p:nvPr/>
          </p:nvSpPr>
          <p:spPr bwMode="auto">
            <a:xfrm>
              <a:off x="2925" y="1936"/>
              <a:ext cx="17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0" y="9"/>
                </a:cxn>
                <a:cxn ang="0">
                  <a:pos x="17" y="0"/>
                </a:cxn>
                <a:cxn ang="0">
                  <a:pos x="8" y="9"/>
                </a:cxn>
              </a:cxnLst>
              <a:rect l="0" t="0" r="r" b="b"/>
              <a:pathLst>
                <a:path w="17" h="9">
                  <a:moveTo>
                    <a:pt x="8" y="9"/>
                  </a:moveTo>
                  <a:lnTo>
                    <a:pt x="0" y="9"/>
                  </a:lnTo>
                  <a:lnTo>
                    <a:pt x="17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4" name="Freeform 498"/>
            <p:cNvSpPr>
              <a:spLocks/>
            </p:cNvSpPr>
            <p:nvPr/>
          </p:nvSpPr>
          <p:spPr bwMode="auto">
            <a:xfrm>
              <a:off x="2925" y="1936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5" name="Freeform 499"/>
            <p:cNvSpPr>
              <a:spLocks/>
            </p:cNvSpPr>
            <p:nvPr/>
          </p:nvSpPr>
          <p:spPr bwMode="auto">
            <a:xfrm>
              <a:off x="2925" y="1932"/>
              <a:ext cx="29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4"/>
                </a:cxn>
                <a:cxn ang="0">
                  <a:pos x="29" y="0"/>
                </a:cxn>
                <a:cxn ang="0">
                  <a:pos x="17" y="4"/>
                </a:cxn>
              </a:cxnLst>
              <a:rect l="0" t="0" r="r" b="b"/>
              <a:pathLst>
                <a:path w="29" h="4">
                  <a:moveTo>
                    <a:pt x="17" y="4"/>
                  </a:moveTo>
                  <a:lnTo>
                    <a:pt x="0" y="4"/>
                  </a:lnTo>
                  <a:lnTo>
                    <a:pt x="29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6" name="Freeform 500"/>
            <p:cNvSpPr>
              <a:spLocks/>
            </p:cNvSpPr>
            <p:nvPr/>
          </p:nvSpPr>
          <p:spPr bwMode="auto">
            <a:xfrm>
              <a:off x="2925" y="1932"/>
              <a:ext cx="2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9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29" h="4">
                  <a:moveTo>
                    <a:pt x="0" y="4"/>
                  </a:moveTo>
                  <a:lnTo>
                    <a:pt x="29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7" name="Freeform 501"/>
            <p:cNvSpPr>
              <a:spLocks/>
            </p:cNvSpPr>
            <p:nvPr/>
          </p:nvSpPr>
          <p:spPr bwMode="auto">
            <a:xfrm>
              <a:off x="2929" y="1927"/>
              <a:ext cx="38" cy="5"/>
            </a:xfrm>
            <a:custGeom>
              <a:avLst/>
              <a:gdLst/>
              <a:ahLst/>
              <a:cxnLst>
                <a:cxn ang="0">
                  <a:pos x="25" y="5"/>
                </a:cxn>
                <a:cxn ang="0">
                  <a:pos x="0" y="5"/>
                </a:cxn>
                <a:cxn ang="0">
                  <a:pos x="38" y="0"/>
                </a:cxn>
                <a:cxn ang="0">
                  <a:pos x="25" y="5"/>
                </a:cxn>
              </a:cxnLst>
              <a:rect l="0" t="0" r="r" b="b"/>
              <a:pathLst>
                <a:path w="38" h="5">
                  <a:moveTo>
                    <a:pt x="25" y="5"/>
                  </a:moveTo>
                  <a:lnTo>
                    <a:pt x="0" y="5"/>
                  </a:lnTo>
                  <a:lnTo>
                    <a:pt x="38" y="0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8" name="Freeform 502"/>
            <p:cNvSpPr>
              <a:spLocks/>
            </p:cNvSpPr>
            <p:nvPr/>
          </p:nvSpPr>
          <p:spPr bwMode="auto">
            <a:xfrm>
              <a:off x="2929" y="1927"/>
              <a:ext cx="3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8" h="5">
                  <a:moveTo>
                    <a:pt x="0" y="5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79" name="Freeform 503"/>
            <p:cNvSpPr>
              <a:spLocks/>
            </p:cNvSpPr>
            <p:nvPr/>
          </p:nvSpPr>
          <p:spPr bwMode="auto">
            <a:xfrm>
              <a:off x="3883" y="1927"/>
              <a:ext cx="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4" h="9">
                  <a:moveTo>
                    <a:pt x="0" y="9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0" name="Freeform 504"/>
            <p:cNvSpPr>
              <a:spLocks/>
            </p:cNvSpPr>
            <p:nvPr/>
          </p:nvSpPr>
          <p:spPr bwMode="auto">
            <a:xfrm>
              <a:off x="3883" y="1923"/>
              <a:ext cx="8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4" y="4"/>
                </a:cxn>
              </a:cxnLst>
              <a:rect l="0" t="0" r="r" b="b"/>
              <a:pathLst>
                <a:path w="8" h="4">
                  <a:moveTo>
                    <a:pt x="4" y="4"/>
                  </a:moveTo>
                  <a:lnTo>
                    <a:pt x="0" y="4"/>
                  </a:lnTo>
                  <a:lnTo>
                    <a:pt x="8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1" name="Freeform 505"/>
            <p:cNvSpPr>
              <a:spLocks/>
            </p:cNvSpPr>
            <p:nvPr/>
          </p:nvSpPr>
          <p:spPr bwMode="auto">
            <a:xfrm>
              <a:off x="2929" y="1918"/>
              <a:ext cx="75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54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54" h="9">
                  <a:moveTo>
                    <a:pt x="0" y="9"/>
                  </a:moveTo>
                  <a:lnTo>
                    <a:pt x="754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2" name="Freeform 506"/>
            <p:cNvSpPr>
              <a:spLocks/>
            </p:cNvSpPr>
            <p:nvPr/>
          </p:nvSpPr>
          <p:spPr bwMode="auto">
            <a:xfrm>
              <a:off x="2933" y="1918"/>
              <a:ext cx="750" cy="9"/>
            </a:xfrm>
            <a:custGeom>
              <a:avLst/>
              <a:gdLst/>
              <a:ahLst/>
              <a:cxnLst>
                <a:cxn ang="0">
                  <a:pos x="750" y="9"/>
                </a:cxn>
                <a:cxn ang="0">
                  <a:pos x="0" y="0"/>
                </a:cxn>
                <a:cxn ang="0">
                  <a:pos x="750" y="0"/>
                </a:cxn>
                <a:cxn ang="0">
                  <a:pos x="750" y="9"/>
                </a:cxn>
              </a:cxnLst>
              <a:rect l="0" t="0" r="r" b="b"/>
              <a:pathLst>
                <a:path w="750" h="9">
                  <a:moveTo>
                    <a:pt x="750" y="9"/>
                  </a:moveTo>
                  <a:lnTo>
                    <a:pt x="0" y="0"/>
                  </a:lnTo>
                  <a:lnTo>
                    <a:pt x="750" y="0"/>
                  </a:lnTo>
                  <a:lnTo>
                    <a:pt x="75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3" name="Rectangle 507"/>
            <p:cNvSpPr>
              <a:spLocks noChangeArrowheads="1"/>
            </p:cNvSpPr>
            <p:nvPr/>
          </p:nvSpPr>
          <p:spPr bwMode="auto">
            <a:xfrm>
              <a:off x="3891" y="1918"/>
              <a:ext cx="1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4" name="Freeform 508"/>
            <p:cNvSpPr>
              <a:spLocks/>
            </p:cNvSpPr>
            <p:nvPr/>
          </p:nvSpPr>
          <p:spPr bwMode="auto">
            <a:xfrm>
              <a:off x="3891" y="1913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5" name="Freeform 509"/>
            <p:cNvSpPr>
              <a:spLocks/>
            </p:cNvSpPr>
            <p:nvPr/>
          </p:nvSpPr>
          <p:spPr bwMode="auto">
            <a:xfrm>
              <a:off x="3683" y="1918"/>
              <a:ext cx="12" cy="5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8" y="5"/>
                </a:cxn>
              </a:cxnLst>
              <a:rect l="0" t="0" r="r" b="b"/>
              <a:pathLst>
                <a:path w="12" h="5">
                  <a:moveTo>
                    <a:pt x="8" y="5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6" name="Freeform 510"/>
            <p:cNvSpPr>
              <a:spLocks/>
            </p:cNvSpPr>
            <p:nvPr/>
          </p:nvSpPr>
          <p:spPr bwMode="auto">
            <a:xfrm>
              <a:off x="2933" y="1909"/>
              <a:ext cx="76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62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62" h="9">
                  <a:moveTo>
                    <a:pt x="0" y="9"/>
                  </a:moveTo>
                  <a:lnTo>
                    <a:pt x="762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7" name="Freeform 511"/>
            <p:cNvSpPr>
              <a:spLocks/>
            </p:cNvSpPr>
            <p:nvPr/>
          </p:nvSpPr>
          <p:spPr bwMode="auto">
            <a:xfrm>
              <a:off x="2933" y="1909"/>
              <a:ext cx="767" cy="9"/>
            </a:xfrm>
            <a:custGeom>
              <a:avLst/>
              <a:gdLst/>
              <a:ahLst/>
              <a:cxnLst>
                <a:cxn ang="0">
                  <a:pos x="762" y="9"/>
                </a:cxn>
                <a:cxn ang="0">
                  <a:pos x="0" y="0"/>
                </a:cxn>
                <a:cxn ang="0">
                  <a:pos x="767" y="0"/>
                </a:cxn>
                <a:cxn ang="0">
                  <a:pos x="762" y="9"/>
                </a:cxn>
              </a:cxnLst>
              <a:rect l="0" t="0" r="r" b="b"/>
              <a:pathLst>
                <a:path w="767" h="9">
                  <a:moveTo>
                    <a:pt x="762" y="9"/>
                  </a:moveTo>
                  <a:lnTo>
                    <a:pt x="0" y="0"/>
                  </a:lnTo>
                  <a:lnTo>
                    <a:pt x="767" y="0"/>
                  </a:lnTo>
                  <a:lnTo>
                    <a:pt x="76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8" name="Freeform 512"/>
            <p:cNvSpPr>
              <a:spLocks/>
            </p:cNvSpPr>
            <p:nvPr/>
          </p:nvSpPr>
          <p:spPr bwMode="auto">
            <a:xfrm>
              <a:off x="2933" y="1900"/>
              <a:ext cx="76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6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67" h="9">
                  <a:moveTo>
                    <a:pt x="0" y="9"/>
                  </a:moveTo>
                  <a:lnTo>
                    <a:pt x="76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89" name="Freeform 513"/>
            <p:cNvSpPr>
              <a:spLocks/>
            </p:cNvSpPr>
            <p:nvPr/>
          </p:nvSpPr>
          <p:spPr bwMode="auto">
            <a:xfrm>
              <a:off x="2937" y="1900"/>
              <a:ext cx="767" cy="9"/>
            </a:xfrm>
            <a:custGeom>
              <a:avLst/>
              <a:gdLst/>
              <a:ahLst/>
              <a:cxnLst>
                <a:cxn ang="0">
                  <a:pos x="763" y="9"/>
                </a:cxn>
                <a:cxn ang="0">
                  <a:pos x="0" y="0"/>
                </a:cxn>
                <a:cxn ang="0">
                  <a:pos x="767" y="0"/>
                </a:cxn>
                <a:cxn ang="0">
                  <a:pos x="763" y="9"/>
                </a:cxn>
              </a:cxnLst>
              <a:rect l="0" t="0" r="r" b="b"/>
              <a:pathLst>
                <a:path w="767" h="9">
                  <a:moveTo>
                    <a:pt x="763" y="9"/>
                  </a:moveTo>
                  <a:lnTo>
                    <a:pt x="0" y="0"/>
                  </a:lnTo>
                  <a:lnTo>
                    <a:pt x="767" y="0"/>
                  </a:lnTo>
                  <a:lnTo>
                    <a:pt x="76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0" name="Freeform 514"/>
            <p:cNvSpPr>
              <a:spLocks/>
            </p:cNvSpPr>
            <p:nvPr/>
          </p:nvSpPr>
          <p:spPr bwMode="auto">
            <a:xfrm>
              <a:off x="2937" y="1891"/>
              <a:ext cx="76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67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767" h="9">
                  <a:moveTo>
                    <a:pt x="0" y="9"/>
                  </a:moveTo>
                  <a:lnTo>
                    <a:pt x="767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1" name="Freeform 515"/>
            <p:cNvSpPr>
              <a:spLocks/>
            </p:cNvSpPr>
            <p:nvPr/>
          </p:nvSpPr>
          <p:spPr bwMode="auto">
            <a:xfrm>
              <a:off x="2942" y="1891"/>
              <a:ext cx="771" cy="9"/>
            </a:xfrm>
            <a:custGeom>
              <a:avLst/>
              <a:gdLst/>
              <a:ahLst/>
              <a:cxnLst>
                <a:cxn ang="0">
                  <a:pos x="762" y="9"/>
                </a:cxn>
                <a:cxn ang="0">
                  <a:pos x="0" y="0"/>
                </a:cxn>
                <a:cxn ang="0">
                  <a:pos x="771" y="0"/>
                </a:cxn>
                <a:cxn ang="0">
                  <a:pos x="762" y="9"/>
                </a:cxn>
              </a:cxnLst>
              <a:rect l="0" t="0" r="r" b="b"/>
              <a:pathLst>
                <a:path w="771" h="9">
                  <a:moveTo>
                    <a:pt x="762" y="9"/>
                  </a:moveTo>
                  <a:lnTo>
                    <a:pt x="0" y="0"/>
                  </a:lnTo>
                  <a:lnTo>
                    <a:pt x="771" y="0"/>
                  </a:lnTo>
                  <a:lnTo>
                    <a:pt x="76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2" name="Freeform 516"/>
            <p:cNvSpPr>
              <a:spLocks/>
            </p:cNvSpPr>
            <p:nvPr/>
          </p:nvSpPr>
          <p:spPr bwMode="auto">
            <a:xfrm>
              <a:off x="2942" y="1886"/>
              <a:ext cx="77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7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71" h="5">
                  <a:moveTo>
                    <a:pt x="0" y="5"/>
                  </a:moveTo>
                  <a:lnTo>
                    <a:pt x="77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3" name="Freeform 517"/>
            <p:cNvSpPr>
              <a:spLocks/>
            </p:cNvSpPr>
            <p:nvPr/>
          </p:nvSpPr>
          <p:spPr bwMode="auto">
            <a:xfrm>
              <a:off x="2942" y="1886"/>
              <a:ext cx="771" cy="5"/>
            </a:xfrm>
            <a:custGeom>
              <a:avLst/>
              <a:gdLst/>
              <a:ahLst/>
              <a:cxnLst>
                <a:cxn ang="0">
                  <a:pos x="771" y="5"/>
                </a:cxn>
                <a:cxn ang="0">
                  <a:pos x="0" y="0"/>
                </a:cxn>
                <a:cxn ang="0">
                  <a:pos x="771" y="0"/>
                </a:cxn>
                <a:cxn ang="0">
                  <a:pos x="771" y="5"/>
                </a:cxn>
              </a:cxnLst>
              <a:rect l="0" t="0" r="r" b="b"/>
              <a:pathLst>
                <a:path w="771" h="5">
                  <a:moveTo>
                    <a:pt x="771" y="5"/>
                  </a:moveTo>
                  <a:lnTo>
                    <a:pt x="0" y="0"/>
                  </a:lnTo>
                  <a:lnTo>
                    <a:pt x="771" y="0"/>
                  </a:lnTo>
                  <a:lnTo>
                    <a:pt x="77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4" name="Freeform 518"/>
            <p:cNvSpPr>
              <a:spLocks/>
            </p:cNvSpPr>
            <p:nvPr/>
          </p:nvSpPr>
          <p:spPr bwMode="auto">
            <a:xfrm>
              <a:off x="2942" y="1877"/>
              <a:ext cx="77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7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71" h="9">
                  <a:moveTo>
                    <a:pt x="0" y="9"/>
                  </a:moveTo>
                  <a:lnTo>
                    <a:pt x="77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5" name="Freeform 519"/>
            <p:cNvSpPr>
              <a:spLocks/>
            </p:cNvSpPr>
            <p:nvPr/>
          </p:nvSpPr>
          <p:spPr bwMode="auto">
            <a:xfrm>
              <a:off x="2942" y="1877"/>
              <a:ext cx="775" cy="9"/>
            </a:xfrm>
            <a:custGeom>
              <a:avLst/>
              <a:gdLst/>
              <a:ahLst/>
              <a:cxnLst>
                <a:cxn ang="0">
                  <a:pos x="771" y="9"/>
                </a:cxn>
                <a:cxn ang="0">
                  <a:pos x="0" y="0"/>
                </a:cxn>
                <a:cxn ang="0">
                  <a:pos x="775" y="0"/>
                </a:cxn>
                <a:cxn ang="0">
                  <a:pos x="771" y="9"/>
                </a:cxn>
              </a:cxnLst>
              <a:rect l="0" t="0" r="r" b="b"/>
              <a:pathLst>
                <a:path w="775" h="9">
                  <a:moveTo>
                    <a:pt x="771" y="9"/>
                  </a:moveTo>
                  <a:lnTo>
                    <a:pt x="0" y="0"/>
                  </a:lnTo>
                  <a:lnTo>
                    <a:pt x="775" y="0"/>
                  </a:lnTo>
                  <a:lnTo>
                    <a:pt x="77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6" name="Freeform 520"/>
            <p:cNvSpPr>
              <a:spLocks/>
            </p:cNvSpPr>
            <p:nvPr/>
          </p:nvSpPr>
          <p:spPr bwMode="auto">
            <a:xfrm>
              <a:off x="3717" y="1877"/>
              <a:ext cx="8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7" name="Freeform 521"/>
            <p:cNvSpPr>
              <a:spLocks/>
            </p:cNvSpPr>
            <p:nvPr/>
          </p:nvSpPr>
          <p:spPr bwMode="auto">
            <a:xfrm>
              <a:off x="2942" y="1868"/>
              <a:ext cx="78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83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83" h="9">
                  <a:moveTo>
                    <a:pt x="0" y="9"/>
                  </a:moveTo>
                  <a:lnTo>
                    <a:pt x="783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8" name="Freeform 522"/>
            <p:cNvSpPr>
              <a:spLocks/>
            </p:cNvSpPr>
            <p:nvPr/>
          </p:nvSpPr>
          <p:spPr bwMode="auto">
            <a:xfrm>
              <a:off x="2946" y="1868"/>
              <a:ext cx="784" cy="9"/>
            </a:xfrm>
            <a:custGeom>
              <a:avLst/>
              <a:gdLst/>
              <a:ahLst/>
              <a:cxnLst>
                <a:cxn ang="0">
                  <a:pos x="779" y="9"/>
                </a:cxn>
                <a:cxn ang="0">
                  <a:pos x="0" y="0"/>
                </a:cxn>
                <a:cxn ang="0">
                  <a:pos x="784" y="0"/>
                </a:cxn>
                <a:cxn ang="0">
                  <a:pos x="779" y="9"/>
                </a:cxn>
              </a:cxnLst>
              <a:rect l="0" t="0" r="r" b="b"/>
              <a:pathLst>
                <a:path w="784" h="9">
                  <a:moveTo>
                    <a:pt x="779" y="9"/>
                  </a:moveTo>
                  <a:lnTo>
                    <a:pt x="0" y="0"/>
                  </a:lnTo>
                  <a:lnTo>
                    <a:pt x="784" y="0"/>
                  </a:lnTo>
                  <a:lnTo>
                    <a:pt x="77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699" name="Freeform 523"/>
            <p:cNvSpPr>
              <a:spLocks/>
            </p:cNvSpPr>
            <p:nvPr/>
          </p:nvSpPr>
          <p:spPr bwMode="auto">
            <a:xfrm>
              <a:off x="2946" y="1859"/>
              <a:ext cx="78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84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84" h="9">
                  <a:moveTo>
                    <a:pt x="0" y="9"/>
                  </a:moveTo>
                  <a:lnTo>
                    <a:pt x="784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0" name="Freeform 524"/>
            <p:cNvSpPr>
              <a:spLocks/>
            </p:cNvSpPr>
            <p:nvPr/>
          </p:nvSpPr>
          <p:spPr bwMode="auto">
            <a:xfrm>
              <a:off x="2946" y="1859"/>
              <a:ext cx="784" cy="9"/>
            </a:xfrm>
            <a:custGeom>
              <a:avLst/>
              <a:gdLst/>
              <a:ahLst/>
              <a:cxnLst>
                <a:cxn ang="0">
                  <a:pos x="784" y="9"/>
                </a:cxn>
                <a:cxn ang="0">
                  <a:pos x="0" y="0"/>
                </a:cxn>
                <a:cxn ang="0">
                  <a:pos x="784" y="0"/>
                </a:cxn>
                <a:cxn ang="0">
                  <a:pos x="784" y="9"/>
                </a:cxn>
              </a:cxnLst>
              <a:rect l="0" t="0" r="r" b="b"/>
              <a:pathLst>
                <a:path w="784" h="9">
                  <a:moveTo>
                    <a:pt x="784" y="9"/>
                  </a:moveTo>
                  <a:lnTo>
                    <a:pt x="0" y="0"/>
                  </a:lnTo>
                  <a:lnTo>
                    <a:pt x="784" y="0"/>
                  </a:lnTo>
                  <a:lnTo>
                    <a:pt x="78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1" name="Freeform 525"/>
            <p:cNvSpPr>
              <a:spLocks/>
            </p:cNvSpPr>
            <p:nvPr/>
          </p:nvSpPr>
          <p:spPr bwMode="auto">
            <a:xfrm>
              <a:off x="2946" y="1845"/>
              <a:ext cx="78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84" y="14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784" h="14">
                  <a:moveTo>
                    <a:pt x="0" y="14"/>
                  </a:moveTo>
                  <a:lnTo>
                    <a:pt x="784" y="1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2" name="Freeform 526"/>
            <p:cNvSpPr>
              <a:spLocks/>
            </p:cNvSpPr>
            <p:nvPr/>
          </p:nvSpPr>
          <p:spPr bwMode="auto">
            <a:xfrm>
              <a:off x="2950" y="1845"/>
              <a:ext cx="784" cy="14"/>
            </a:xfrm>
            <a:custGeom>
              <a:avLst/>
              <a:gdLst/>
              <a:ahLst/>
              <a:cxnLst>
                <a:cxn ang="0">
                  <a:pos x="780" y="14"/>
                </a:cxn>
                <a:cxn ang="0">
                  <a:pos x="0" y="0"/>
                </a:cxn>
                <a:cxn ang="0">
                  <a:pos x="784" y="0"/>
                </a:cxn>
                <a:cxn ang="0">
                  <a:pos x="780" y="14"/>
                </a:cxn>
              </a:cxnLst>
              <a:rect l="0" t="0" r="r" b="b"/>
              <a:pathLst>
                <a:path w="784" h="14">
                  <a:moveTo>
                    <a:pt x="780" y="14"/>
                  </a:moveTo>
                  <a:lnTo>
                    <a:pt x="0" y="0"/>
                  </a:lnTo>
                  <a:lnTo>
                    <a:pt x="784" y="0"/>
                  </a:lnTo>
                  <a:lnTo>
                    <a:pt x="78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3" name="Freeform 527"/>
            <p:cNvSpPr>
              <a:spLocks/>
            </p:cNvSpPr>
            <p:nvPr/>
          </p:nvSpPr>
          <p:spPr bwMode="auto">
            <a:xfrm>
              <a:off x="3734" y="1845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4" name="Freeform 528"/>
            <p:cNvSpPr>
              <a:spLocks/>
            </p:cNvSpPr>
            <p:nvPr/>
          </p:nvSpPr>
          <p:spPr bwMode="auto">
            <a:xfrm>
              <a:off x="2950" y="1836"/>
              <a:ext cx="78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8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88" h="9">
                  <a:moveTo>
                    <a:pt x="0" y="9"/>
                  </a:moveTo>
                  <a:lnTo>
                    <a:pt x="78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5" name="Freeform 529"/>
            <p:cNvSpPr>
              <a:spLocks/>
            </p:cNvSpPr>
            <p:nvPr/>
          </p:nvSpPr>
          <p:spPr bwMode="auto">
            <a:xfrm>
              <a:off x="2954" y="1836"/>
              <a:ext cx="788" cy="9"/>
            </a:xfrm>
            <a:custGeom>
              <a:avLst/>
              <a:gdLst/>
              <a:ahLst/>
              <a:cxnLst>
                <a:cxn ang="0">
                  <a:pos x="784" y="9"/>
                </a:cxn>
                <a:cxn ang="0">
                  <a:pos x="0" y="0"/>
                </a:cxn>
                <a:cxn ang="0">
                  <a:pos x="788" y="0"/>
                </a:cxn>
                <a:cxn ang="0">
                  <a:pos x="784" y="9"/>
                </a:cxn>
              </a:cxnLst>
              <a:rect l="0" t="0" r="r" b="b"/>
              <a:pathLst>
                <a:path w="788" h="9">
                  <a:moveTo>
                    <a:pt x="784" y="9"/>
                  </a:moveTo>
                  <a:lnTo>
                    <a:pt x="0" y="0"/>
                  </a:lnTo>
                  <a:lnTo>
                    <a:pt x="788" y="0"/>
                  </a:lnTo>
                  <a:lnTo>
                    <a:pt x="78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6" name="Freeform 530"/>
            <p:cNvSpPr>
              <a:spLocks/>
            </p:cNvSpPr>
            <p:nvPr/>
          </p:nvSpPr>
          <p:spPr bwMode="auto">
            <a:xfrm>
              <a:off x="2954" y="1827"/>
              <a:ext cx="78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88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88" h="9">
                  <a:moveTo>
                    <a:pt x="0" y="9"/>
                  </a:moveTo>
                  <a:lnTo>
                    <a:pt x="788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7" name="Freeform 531"/>
            <p:cNvSpPr>
              <a:spLocks/>
            </p:cNvSpPr>
            <p:nvPr/>
          </p:nvSpPr>
          <p:spPr bwMode="auto">
            <a:xfrm>
              <a:off x="2954" y="1827"/>
              <a:ext cx="788" cy="9"/>
            </a:xfrm>
            <a:custGeom>
              <a:avLst/>
              <a:gdLst/>
              <a:ahLst/>
              <a:cxnLst>
                <a:cxn ang="0">
                  <a:pos x="788" y="9"/>
                </a:cxn>
                <a:cxn ang="0">
                  <a:pos x="0" y="0"/>
                </a:cxn>
                <a:cxn ang="0">
                  <a:pos x="788" y="0"/>
                </a:cxn>
                <a:cxn ang="0">
                  <a:pos x="788" y="9"/>
                </a:cxn>
              </a:cxnLst>
              <a:rect l="0" t="0" r="r" b="b"/>
              <a:pathLst>
                <a:path w="788" h="9">
                  <a:moveTo>
                    <a:pt x="788" y="9"/>
                  </a:moveTo>
                  <a:lnTo>
                    <a:pt x="0" y="0"/>
                  </a:lnTo>
                  <a:lnTo>
                    <a:pt x="788" y="0"/>
                  </a:lnTo>
                  <a:lnTo>
                    <a:pt x="78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8" name="Freeform 532"/>
            <p:cNvSpPr>
              <a:spLocks/>
            </p:cNvSpPr>
            <p:nvPr/>
          </p:nvSpPr>
          <p:spPr bwMode="auto">
            <a:xfrm>
              <a:off x="2954" y="1823"/>
              <a:ext cx="788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88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788" h="4">
                  <a:moveTo>
                    <a:pt x="0" y="4"/>
                  </a:moveTo>
                  <a:lnTo>
                    <a:pt x="788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09" name="Freeform 533"/>
            <p:cNvSpPr>
              <a:spLocks/>
            </p:cNvSpPr>
            <p:nvPr/>
          </p:nvSpPr>
          <p:spPr bwMode="auto">
            <a:xfrm>
              <a:off x="2959" y="1823"/>
              <a:ext cx="783" cy="4"/>
            </a:xfrm>
            <a:custGeom>
              <a:avLst/>
              <a:gdLst/>
              <a:ahLst/>
              <a:cxnLst>
                <a:cxn ang="0">
                  <a:pos x="783" y="4"/>
                </a:cxn>
                <a:cxn ang="0">
                  <a:pos x="0" y="0"/>
                </a:cxn>
                <a:cxn ang="0">
                  <a:pos x="783" y="0"/>
                </a:cxn>
                <a:cxn ang="0">
                  <a:pos x="783" y="4"/>
                </a:cxn>
              </a:cxnLst>
              <a:rect l="0" t="0" r="r" b="b"/>
              <a:pathLst>
                <a:path w="783" h="4">
                  <a:moveTo>
                    <a:pt x="783" y="4"/>
                  </a:moveTo>
                  <a:lnTo>
                    <a:pt x="0" y="0"/>
                  </a:lnTo>
                  <a:lnTo>
                    <a:pt x="783" y="0"/>
                  </a:lnTo>
                  <a:lnTo>
                    <a:pt x="78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0" name="Freeform 534"/>
            <p:cNvSpPr>
              <a:spLocks/>
            </p:cNvSpPr>
            <p:nvPr/>
          </p:nvSpPr>
          <p:spPr bwMode="auto">
            <a:xfrm>
              <a:off x="2959" y="1818"/>
              <a:ext cx="78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8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83" h="5">
                  <a:moveTo>
                    <a:pt x="0" y="5"/>
                  </a:moveTo>
                  <a:lnTo>
                    <a:pt x="78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1" name="Freeform 535"/>
            <p:cNvSpPr>
              <a:spLocks/>
            </p:cNvSpPr>
            <p:nvPr/>
          </p:nvSpPr>
          <p:spPr bwMode="auto">
            <a:xfrm>
              <a:off x="2959" y="1818"/>
              <a:ext cx="783" cy="5"/>
            </a:xfrm>
            <a:custGeom>
              <a:avLst/>
              <a:gdLst/>
              <a:ahLst/>
              <a:cxnLst>
                <a:cxn ang="0">
                  <a:pos x="783" y="5"/>
                </a:cxn>
                <a:cxn ang="0">
                  <a:pos x="0" y="0"/>
                </a:cxn>
                <a:cxn ang="0">
                  <a:pos x="775" y="0"/>
                </a:cxn>
                <a:cxn ang="0">
                  <a:pos x="783" y="5"/>
                </a:cxn>
              </a:cxnLst>
              <a:rect l="0" t="0" r="r" b="b"/>
              <a:pathLst>
                <a:path w="783" h="5">
                  <a:moveTo>
                    <a:pt x="783" y="5"/>
                  </a:moveTo>
                  <a:lnTo>
                    <a:pt x="0" y="0"/>
                  </a:lnTo>
                  <a:lnTo>
                    <a:pt x="775" y="0"/>
                  </a:lnTo>
                  <a:lnTo>
                    <a:pt x="78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2" name="Freeform 536"/>
            <p:cNvSpPr>
              <a:spLocks/>
            </p:cNvSpPr>
            <p:nvPr/>
          </p:nvSpPr>
          <p:spPr bwMode="auto">
            <a:xfrm>
              <a:off x="2959" y="1814"/>
              <a:ext cx="775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75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75" h="4">
                  <a:moveTo>
                    <a:pt x="0" y="4"/>
                  </a:moveTo>
                  <a:lnTo>
                    <a:pt x="775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3" name="Freeform 537"/>
            <p:cNvSpPr>
              <a:spLocks/>
            </p:cNvSpPr>
            <p:nvPr/>
          </p:nvSpPr>
          <p:spPr bwMode="auto">
            <a:xfrm>
              <a:off x="2959" y="1814"/>
              <a:ext cx="775" cy="4"/>
            </a:xfrm>
            <a:custGeom>
              <a:avLst/>
              <a:gdLst/>
              <a:ahLst/>
              <a:cxnLst>
                <a:cxn ang="0">
                  <a:pos x="775" y="4"/>
                </a:cxn>
                <a:cxn ang="0">
                  <a:pos x="0" y="0"/>
                </a:cxn>
                <a:cxn ang="0">
                  <a:pos x="771" y="0"/>
                </a:cxn>
                <a:cxn ang="0">
                  <a:pos x="775" y="4"/>
                </a:cxn>
              </a:cxnLst>
              <a:rect l="0" t="0" r="r" b="b"/>
              <a:pathLst>
                <a:path w="775" h="4">
                  <a:moveTo>
                    <a:pt x="775" y="4"/>
                  </a:moveTo>
                  <a:lnTo>
                    <a:pt x="0" y="0"/>
                  </a:lnTo>
                  <a:lnTo>
                    <a:pt x="771" y="0"/>
                  </a:lnTo>
                  <a:lnTo>
                    <a:pt x="77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4" name="Freeform 538"/>
            <p:cNvSpPr>
              <a:spLocks/>
            </p:cNvSpPr>
            <p:nvPr/>
          </p:nvSpPr>
          <p:spPr bwMode="auto">
            <a:xfrm>
              <a:off x="2959" y="1809"/>
              <a:ext cx="75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54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754" h="5">
                  <a:moveTo>
                    <a:pt x="0" y="5"/>
                  </a:moveTo>
                  <a:lnTo>
                    <a:pt x="754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5" name="Freeform 539"/>
            <p:cNvSpPr>
              <a:spLocks/>
            </p:cNvSpPr>
            <p:nvPr/>
          </p:nvSpPr>
          <p:spPr bwMode="auto">
            <a:xfrm>
              <a:off x="2963" y="1809"/>
              <a:ext cx="750" cy="5"/>
            </a:xfrm>
            <a:custGeom>
              <a:avLst/>
              <a:gdLst/>
              <a:ahLst/>
              <a:cxnLst>
                <a:cxn ang="0">
                  <a:pos x="750" y="5"/>
                </a:cxn>
                <a:cxn ang="0">
                  <a:pos x="0" y="0"/>
                </a:cxn>
                <a:cxn ang="0">
                  <a:pos x="741" y="0"/>
                </a:cxn>
                <a:cxn ang="0">
                  <a:pos x="750" y="5"/>
                </a:cxn>
              </a:cxnLst>
              <a:rect l="0" t="0" r="r" b="b"/>
              <a:pathLst>
                <a:path w="750" h="5">
                  <a:moveTo>
                    <a:pt x="750" y="5"/>
                  </a:moveTo>
                  <a:lnTo>
                    <a:pt x="0" y="0"/>
                  </a:lnTo>
                  <a:lnTo>
                    <a:pt x="741" y="0"/>
                  </a:lnTo>
                  <a:lnTo>
                    <a:pt x="75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6" name="Freeform 540"/>
            <p:cNvSpPr>
              <a:spLocks/>
            </p:cNvSpPr>
            <p:nvPr/>
          </p:nvSpPr>
          <p:spPr bwMode="auto">
            <a:xfrm>
              <a:off x="2963" y="1809"/>
              <a:ext cx="74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1" y="0"/>
                </a:cxn>
                <a:cxn ang="0">
                  <a:pos x="0" y="0"/>
                </a:cxn>
              </a:cxnLst>
              <a:rect l="0" t="0" r="r" b="b"/>
              <a:pathLst>
                <a:path w="741">
                  <a:moveTo>
                    <a:pt x="0" y="0"/>
                  </a:moveTo>
                  <a:lnTo>
                    <a:pt x="7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7" name="Freeform 541"/>
            <p:cNvSpPr>
              <a:spLocks/>
            </p:cNvSpPr>
            <p:nvPr/>
          </p:nvSpPr>
          <p:spPr bwMode="auto">
            <a:xfrm>
              <a:off x="2963" y="1809"/>
              <a:ext cx="754" cy="1"/>
            </a:xfrm>
            <a:custGeom>
              <a:avLst/>
              <a:gdLst/>
              <a:ahLst/>
              <a:cxnLst>
                <a:cxn ang="0">
                  <a:pos x="741" y="0"/>
                </a:cxn>
                <a:cxn ang="0">
                  <a:pos x="0" y="0"/>
                </a:cxn>
                <a:cxn ang="0">
                  <a:pos x="754" y="0"/>
                </a:cxn>
                <a:cxn ang="0">
                  <a:pos x="741" y="0"/>
                </a:cxn>
              </a:cxnLst>
              <a:rect l="0" t="0" r="r" b="b"/>
              <a:pathLst>
                <a:path w="754">
                  <a:moveTo>
                    <a:pt x="741" y="0"/>
                  </a:moveTo>
                  <a:lnTo>
                    <a:pt x="0" y="0"/>
                  </a:lnTo>
                  <a:lnTo>
                    <a:pt x="754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8" name="Freeform 542"/>
            <p:cNvSpPr>
              <a:spLocks/>
            </p:cNvSpPr>
            <p:nvPr/>
          </p:nvSpPr>
          <p:spPr bwMode="auto">
            <a:xfrm>
              <a:off x="2963" y="1800"/>
              <a:ext cx="75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54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54" h="9">
                  <a:moveTo>
                    <a:pt x="0" y="9"/>
                  </a:moveTo>
                  <a:lnTo>
                    <a:pt x="754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19" name="Freeform 543"/>
            <p:cNvSpPr>
              <a:spLocks/>
            </p:cNvSpPr>
            <p:nvPr/>
          </p:nvSpPr>
          <p:spPr bwMode="auto">
            <a:xfrm>
              <a:off x="2963" y="1800"/>
              <a:ext cx="758" cy="9"/>
            </a:xfrm>
            <a:custGeom>
              <a:avLst/>
              <a:gdLst/>
              <a:ahLst/>
              <a:cxnLst>
                <a:cxn ang="0">
                  <a:pos x="754" y="9"/>
                </a:cxn>
                <a:cxn ang="0">
                  <a:pos x="0" y="0"/>
                </a:cxn>
                <a:cxn ang="0">
                  <a:pos x="758" y="0"/>
                </a:cxn>
                <a:cxn ang="0">
                  <a:pos x="754" y="9"/>
                </a:cxn>
              </a:cxnLst>
              <a:rect l="0" t="0" r="r" b="b"/>
              <a:pathLst>
                <a:path w="758" h="9">
                  <a:moveTo>
                    <a:pt x="754" y="9"/>
                  </a:moveTo>
                  <a:lnTo>
                    <a:pt x="0" y="0"/>
                  </a:lnTo>
                  <a:lnTo>
                    <a:pt x="758" y="0"/>
                  </a:lnTo>
                  <a:lnTo>
                    <a:pt x="75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0" name="Freeform 544"/>
            <p:cNvSpPr>
              <a:spLocks/>
            </p:cNvSpPr>
            <p:nvPr/>
          </p:nvSpPr>
          <p:spPr bwMode="auto">
            <a:xfrm>
              <a:off x="2963" y="1795"/>
              <a:ext cx="75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5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58" h="5">
                  <a:moveTo>
                    <a:pt x="0" y="5"/>
                  </a:moveTo>
                  <a:lnTo>
                    <a:pt x="75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1" name="Freeform 545"/>
            <p:cNvSpPr>
              <a:spLocks/>
            </p:cNvSpPr>
            <p:nvPr/>
          </p:nvSpPr>
          <p:spPr bwMode="auto">
            <a:xfrm>
              <a:off x="2963" y="1795"/>
              <a:ext cx="767" cy="5"/>
            </a:xfrm>
            <a:custGeom>
              <a:avLst/>
              <a:gdLst/>
              <a:ahLst/>
              <a:cxnLst>
                <a:cxn ang="0">
                  <a:pos x="758" y="5"/>
                </a:cxn>
                <a:cxn ang="0">
                  <a:pos x="0" y="0"/>
                </a:cxn>
                <a:cxn ang="0">
                  <a:pos x="767" y="0"/>
                </a:cxn>
                <a:cxn ang="0">
                  <a:pos x="758" y="5"/>
                </a:cxn>
              </a:cxnLst>
              <a:rect l="0" t="0" r="r" b="b"/>
              <a:pathLst>
                <a:path w="767" h="5">
                  <a:moveTo>
                    <a:pt x="758" y="5"/>
                  </a:moveTo>
                  <a:lnTo>
                    <a:pt x="0" y="0"/>
                  </a:lnTo>
                  <a:lnTo>
                    <a:pt x="767" y="0"/>
                  </a:lnTo>
                  <a:lnTo>
                    <a:pt x="75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2" name="Freeform 546"/>
            <p:cNvSpPr>
              <a:spLocks/>
            </p:cNvSpPr>
            <p:nvPr/>
          </p:nvSpPr>
          <p:spPr bwMode="auto">
            <a:xfrm>
              <a:off x="2963" y="1791"/>
              <a:ext cx="76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67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767" h="4">
                  <a:moveTo>
                    <a:pt x="0" y="4"/>
                  </a:moveTo>
                  <a:lnTo>
                    <a:pt x="767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3" name="Freeform 547"/>
            <p:cNvSpPr>
              <a:spLocks/>
            </p:cNvSpPr>
            <p:nvPr/>
          </p:nvSpPr>
          <p:spPr bwMode="auto">
            <a:xfrm>
              <a:off x="2967" y="1791"/>
              <a:ext cx="771" cy="4"/>
            </a:xfrm>
            <a:custGeom>
              <a:avLst/>
              <a:gdLst/>
              <a:ahLst/>
              <a:cxnLst>
                <a:cxn ang="0">
                  <a:pos x="763" y="4"/>
                </a:cxn>
                <a:cxn ang="0">
                  <a:pos x="0" y="0"/>
                </a:cxn>
                <a:cxn ang="0">
                  <a:pos x="771" y="0"/>
                </a:cxn>
                <a:cxn ang="0">
                  <a:pos x="763" y="4"/>
                </a:cxn>
              </a:cxnLst>
              <a:rect l="0" t="0" r="r" b="b"/>
              <a:pathLst>
                <a:path w="771" h="4">
                  <a:moveTo>
                    <a:pt x="763" y="4"/>
                  </a:moveTo>
                  <a:lnTo>
                    <a:pt x="0" y="0"/>
                  </a:lnTo>
                  <a:lnTo>
                    <a:pt x="771" y="0"/>
                  </a:lnTo>
                  <a:lnTo>
                    <a:pt x="76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4" name="Freeform 548"/>
            <p:cNvSpPr>
              <a:spLocks/>
            </p:cNvSpPr>
            <p:nvPr/>
          </p:nvSpPr>
          <p:spPr bwMode="auto">
            <a:xfrm>
              <a:off x="2967" y="1782"/>
              <a:ext cx="77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7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71" h="9">
                  <a:moveTo>
                    <a:pt x="0" y="9"/>
                  </a:moveTo>
                  <a:lnTo>
                    <a:pt x="77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5" name="Freeform 549"/>
            <p:cNvSpPr>
              <a:spLocks/>
            </p:cNvSpPr>
            <p:nvPr/>
          </p:nvSpPr>
          <p:spPr bwMode="auto">
            <a:xfrm>
              <a:off x="2967" y="1782"/>
              <a:ext cx="771" cy="9"/>
            </a:xfrm>
            <a:custGeom>
              <a:avLst/>
              <a:gdLst/>
              <a:ahLst/>
              <a:cxnLst>
                <a:cxn ang="0">
                  <a:pos x="771" y="9"/>
                </a:cxn>
                <a:cxn ang="0">
                  <a:pos x="0" y="0"/>
                </a:cxn>
                <a:cxn ang="0">
                  <a:pos x="771" y="0"/>
                </a:cxn>
                <a:cxn ang="0">
                  <a:pos x="771" y="9"/>
                </a:cxn>
              </a:cxnLst>
              <a:rect l="0" t="0" r="r" b="b"/>
              <a:pathLst>
                <a:path w="771" h="9">
                  <a:moveTo>
                    <a:pt x="771" y="9"/>
                  </a:moveTo>
                  <a:lnTo>
                    <a:pt x="0" y="0"/>
                  </a:lnTo>
                  <a:lnTo>
                    <a:pt x="771" y="0"/>
                  </a:lnTo>
                  <a:lnTo>
                    <a:pt x="77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6" name="Freeform 550"/>
            <p:cNvSpPr>
              <a:spLocks/>
            </p:cNvSpPr>
            <p:nvPr/>
          </p:nvSpPr>
          <p:spPr bwMode="auto">
            <a:xfrm>
              <a:off x="2967" y="1782"/>
              <a:ext cx="77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1" y="0"/>
                </a:cxn>
                <a:cxn ang="0">
                  <a:pos x="0" y="0"/>
                </a:cxn>
              </a:cxnLst>
              <a:rect l="0" t="0" r="r" b="b"/>
              <a:pathLst>
                <a:path w="771">
                  <a:moveTo>
                    <a:pt x="0" y="0"/>
                  </a:moveTo>
                  <a:lnTo>
                    <a:pt x="7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7" name="Freeform 551"/>
            <p:cNvSpPr>
              <a:spLocks/>
            </p:cNvSpPr>
            <p:nvPr/>
          </p:nvSpPr>
          <p:spPr bwMode="auto">
            <a:xfrm>
              <a:off x="2967" y="1782"/>
              <a:ext cx="771" cy="1"/>
            </a:xfrm>
            <a:custGeom>
              <a:avLst/>
              <a:gdLst/>
              <a:ahLst/>
              <a:cxnLst>
                <a:cxn ang="0">
                  <a:pos x="771" y="0"/>
                </a:cxn>
                <a:cxn ang="0">
                  <a:pos x="0" y="0"/>
                </a:cxn>
                <a:cxn ang="0">
                  <a:pos x="767" y="0"/>
                </a:cxn>
                <a:cxn ang="0">
                  <a:pos x="771" y="0"/>
                </a:cxn>
              </a:cxnLst>
              <a:rect l="0" t="0" r="r" b="b"/>
              <a:pathLst>
                <a:path w="771">
                  <a:moveTo>
                    <a:pt x="771" y="0"/>
                  </a:moveTo>
                  <a:lnTo>
                    <a:pt x="0" y="0"/>
                  </a:lnTo>
                  <a:lnTo>
                    <a:pt x="767" y="0"/>
                  </a:lnTo>
                  <a:lnTo>
                    <a:pt x="7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8" name="Freeform 552"/>
            <p:cNvSpPr>
              <a:spLocks/>
            </p:cNvSpPr>
            <p:nvPr/>
          </p:nvSpPr>
          <p:spPr bwMode="auto">
            <a:xfrm>
              <a:off x="2967" y="1768"/>
              <a:ext cx="767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67" y="14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767" h="14">
                  <a:moveTo>
                    <a:pt x="0" y="14"/>
                  </a:moveTo>
                  <a:lnTo>
                    <a:pt x="767" y="1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29" name="Freeform 553"/>
            <p:cNvSpPr>
              <a:spLocks/>
            </p:cNvSpPr>
            <p:nvPr/>
          </p:nvSpPr>
          <p:spPr bwMode="auto">
            <a:xfrm>
              <a:off x="2971" y="1768"/>
              <a:ext cx="763" cy="14"/>
            </a:xfrm>
            <a:custGeom>
              <a:avLst/>
              <a:gdLst/>
              <a:ahLst/>
              <a:cxnLst>
                <a:cxn ang="0">
                  <a:pos x="763" y="14"/>
                </a:cxn>
                <a:cxn ang="0">
                  <a:pos x="0" y="0"/>
                </a:cxn>
                <a:cxn ang="0">
                  <a:pos x="754" y="0"/>
                </a:cxn>
                <a:cxn ang="0">
                  <a:pos x="763" y="14"/>
                </a:cxn>
              </a:cxnLst>
              <a:rect l="0" t="0" r="r" b="b"/>
              <a:pathLst>
                <a:path w="763" h="14">
                  <a:moveTo>
                    <a:pt x="763" y="14"/>
                  </a:moveTo>
                  <a:lnTo>
                    <a:pt x="0" y="0"/>
                  </a:lnTo>
                  <a:lnTo>
                    <a:pt x="754" y="0"/>
                  </a:lnTo>
                  <a:lnTo>
                    <a:pt x="763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0" name="Freeform 554"/>
            <p:cNvSpPr>
              <a:spLocks/>
            </p:cNvSpPr>
            <p:nvPr/>
          </p:nvSpPr>
          <p:spPr bwMode="auto">
            <a:xfrm>
              <a:off x="3713" y="1814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1" name="Freeform 555"/>
            <p:cNvSpPr>
              <a:spLocks/>
            </p:cNvSpPr>
            <p:nvPr/>
          </p:nvSpPr>
          <p:spPr bwMode="auto">
            <a:xfrm>
              <a:off x="3934" y="1777"/>
              <a:ext cx="17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3" y="5"/>
                </a:cxn>
              </a:cxnLst>
              <a:rect l="0" t="0" r="r" b="b"/>
              <a:pathLst>
                <a:path w="17" h="5">
                  <a:moveTo>
                    <a:pt x="13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2" name="Freeform 556"/>
            <p:cNvSpPr>
              <a:spLocks/>
            </p:cNvSpPr>
            <p:nvPr/>
          </p:nvSpPr>
          <p:spPr bwMode="auto">
            <a:xfrm>
              <a:off x="3934" y="1768"/>
              <a:ext cx="26" cy="9"/>
            </a:xfrm>
            <a:custGeom>
              <a:avLst/>
              <a:gdLst/>
              <a:ahLst/>
              <a:cxnLst>
                <a:cxn ang="0">
                  <a:pos x="17" y="9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17" y="9"/>
                </a:cxn>
              </a:cxnLst>
              <a:rect l="0" t="0" r="r" b="b"/>
              <a:pathLst>
                <a:path w="26" h="9">
                  <a:moveTo>
                    <a:pt x="17" y="9"/>
                  </a:moveTo>
                  <a:lnTo>
                    <a:pt x="0" y="9"/>
                  </a:lnTo>
                  <a:lnTo>
                    <a:pt x="26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3" name="Freeform 557"/>
            <p:cNvSpPr>
              <a:spLocks/>
            </p:cNvSpPr>
            <p:nvPr/>
          </p:nvSpPr>
          <p:spPr bwMode="auto">
            <a:xfrm>
              <a:off x="3934" y="1768"/>
              <a:ext cx="26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6" h="9">
                  <a:moveTo>
                    <a:pt x="0" y="9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4" name="Freeform 558"/>
            <p:cNvSpPr>
              <a:spLocks/>
            </p:cNvSpPr>
            <p:nvPr/>
          </p:nvSpPr>
          <p:spPr bwMode="auto">
            <a:xfrm>
              <a:off x="3934" y="1764"/>
              <a:ext cx="26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4"/>
                </a:cxn>
                <a:cxn ang="0">
                  <a:pos x="26" y="0"/>
                </a:cxn>
                <a:cxn ang="0">
                  <a:pos x="26" y="4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5" name="Freeform 559"/>
            <p:cNvSpPr>
              <a:spLocks/>
            </p:cNvSpPr>
            <p:nvPr/>
          </p:nvSpPr>
          <p:spPr bwMode="auto">
            <a:xfrm>
              <a:off x="3934" y="1764"/>
              <a:ext cx="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6" h="4">
                  <a:moveTo>
                    <a:pt x="0" y="4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6" name="Freeform 560"/>
            <p:cNvSpPr>
              <a:spLocks/>
            </p:cNvSpPr>
            <p:nvPr/>
          </p:nvSpPr>
          <p:spPr bwMode="auto">
            <a:xfrm>
              <a:off x="3934" y="1754"/>
              <a:ext cx="26" cy="10"/>
            </a:xfrm>
            <a:custGeom>
              <a:avLst/>
              <a:gdLst/>
              <a:ahLst/>
              <a:cxnLst>
                <a:cxn ang="0">
                  <a:pos x="26" y="10"/>
                </a:cxn>
                <a:cxn ang="0">
                  <a:pos x="0" y="10"/>
                </a:cxn>
                <a:cxn ang="0">
                  <a:pos x="26" y="0"/>
                </a:cxn>
                <a:cxn ang="0">
                  <a:pos x="26" y="10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0" y="10"/>
                  </a:lnTo>
                  <a:lnTo>
                    <a:pt x="26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7" name="Freeform 561"/>
            <p:cNvSpPr>
              <a:spLocks/>
            </p:cNvSpPr>
            <p:nvPr/>
          </p:nvSpPr>
          <p:spPr bwMode="auto">
            <a:xfrm>
              <a:off x="3930" y="1754"/>
              <a:ext cx="30" cy="10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4" y="10"/>
                </a:cxn>
              </a:cxnLst>
              <a:rect l="0" t="0" r="r" b="b"/>
              <a:pathLst>
                <a:path w="30" h="10">
                  <a:moveTo>
                    <a:pt x="4" y="10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8" name="Freeform 562"/>
            <p:cNvSpPr>
              <a:spLocks/>
            </p:cNvSpPr>
            <p:nvPr/>
          </p:nvSpPr>
          <p:spPr bwMode="auto">
            <a:xfrm>
              <a:off x="3930" y="1750"/>
              <a:ext cx="34" cy="4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0" y="4"/>
                </a:cxn>
                <a:cxn ang="0">
                  <a:pos x="34" y="0"/>
                </a:cxn>
                <a:cxn ang="0">
                  <a:pos x="30" y="4"/>
                </a:cxn>
              </a:cxnLst>
              <a:rect l="0" t="0" r="r" b="b"/>
              <a:pathLst>
                <a:path w="34" h="4">
                  <a:moveTo>
                    <a:pt x="30" y="4"/>
                  </a:moveTo>
                  <a:lnTo>
                    <a:pt x="0" y="4"/>
                  </a:lnTo>
                  <a:lnTo>
                    <a:pt x="34" y="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39" name="Freeform 563"/>
            <p:cNvSpPr>
              <a:spLocks/>
            </p:cNvSpPr>
            <p:nvPr/>
          </p:nvSpPr>
          <p:spPr bwMode="auto">
            <a:xfrm>
              <a:off x="3930" y="1750"/>
              <a:ext cx="3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4" h="4">
                  <a:moveTo>
                    <a:pt x="0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0" name="Freeform 564"/>
            <p:cNvSpPr>
              <a:spLocks/>
            </p:cNvSpPr>
            <p:nvPr/>
          </p:nvSpPr>
          <p:spPr bwMode="auto">
            <a:xfrm>
              <a:off x="3930" y="1745"/>
              <a:ext cx="34" cy="5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0" y="5"/>
                </a:cxn>
                <a:cxn ang="0">
                  <a:pos x="34" y="0"/>
                </a:cxn>
                <a:cxn ang="0">
                  <a:pos x="34" y="5"/>
                </a:cxn>
              </a:cxnLst>
              <a:rect l="0" t="0" r="r" b="b"/>
              <a:pathLst>
                <a:path w="34" h="5">
                  <a:moveTo>
                    <a:pt x="34" y="5"/>
                  </a:moveTo>
                  <a:lnTo>
                    <a:pt x="0" y="5"/>
                  </a:lnTo>
                  <a:lnTo>
                    <a:pt x="34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1" name="Freeform 565"/>
            <p:cNvSpPr>
              <a:spLocks/>
            </p:cNvSpPr>
            <p:nvPr/>
          </p:nvSpPr>
          <p:spPr bwMode="auto">
            <a:xfrm>
              <a:off x="3930" y="1745"/>
              <a:ext cx="3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4" y="0"/>
                </a:cxn>
                <a:cxn ang="0">
                  <a:pos x="8" y="0"/>
                </a:cxn>
                <a:cxn ang="0">
                  <a:pos x="0" y="5"/>
                </a:cxn>
              </a:cxnLst>
              <a:rect l="0" t="0" r="r" b="b"/>
              <a:pathLst>
                <a:path w="34" h="5">
                  <a:moveTo>
                    <a:pt x="0" y="5"/>
                  </a:moveTo>
                  <a:lnTo>
                    <a:pt x="34" y="0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2" name="Freeform 566"/>
            <p:cNvSpPr>
              <a:spLocks/>
            </p:cNvSpPr>
            <p:nvPr/>
          </p:nvSpPr>
          <p:spPr bwMode="auto">
            <a:xfrm>
              <a:off x="3938" y="1741"/>
              <a:ext cx="26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4"/>
                </a:cxn>
                <a:cxn ang="0">
                  <a:pos x="26" y="0"/>
                </a:cxn>
                <a:cxn ang="0">
                  <a:pos x="26" y="4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3" name="Freeform 567"/>
            <p:cNvSpPr>
              <a:spLocks/>
            </p:cNvSpPr>
            <p:nvPr/>
          </p:nvSpPr>
          <p:spPr bwMode="auto">
            <a:xfrm>
              <a:off x="3938" y="1741"/>
              <a:ext cx="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6" h="4">
                  <a:moveTo>
                    <a:pt x="0" y="4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4" name="Freeform 568"/>
            <p:cNvSpPr>
              <a:spLocks/>
            </p:cNvSpPr>
            <p:nvPr/>
          </p:nvSpPr>
          <p:spPr bwMode="auto">
            <a:xfrm>
              <a:off x="3938" y="1732"/>
              <a:ext cx="30" cy="9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0" y="9"/>
                </a:cxn>
                <a:cxn ang="0">
                  <a:pos x="30" y="0"/>
                </a:cxn>
                <a:cxn ang="0">
                  <a:pos x="26" y="9"/>
                </a:cxn>
              </a:cxnLst>
              <a:rect l="0" t="0" r="r" b="b"/>
              <a:pathLst>
                <a:path w="30" h="9">
                  <a:moveTo>
                    <a:pt x="26" y="9"/>
                  </a:moveTo>
                  <a:lnTo>
                    <a:pt x="0" y="9"/>
                  </a:lnTo>
                  <a:lnTo>
                    <a:pt x="30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5" name="Freeform 569"/>
            <p:cNvSpPr>
              <a:spLocks/>
            </p:cNvSpPr>
            <p:nvPr/>
          </p:nvSpPr>
          <p:spPr bwMode="auto">
            <a:xfrm>
              <a:off x="3938" y="1732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6" name="Freeform 570"/>
            <p:cNvSpPr>
              <a:spLocks/>
            </p:cNvSpPr>
            <p:nvPr/>
          </p:nvSpPr>
          <p:spPr bwMode="auto">
            <a:xfrm>
              <a:off x="3938" y="1727"/>
              <a:ext cx="34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5"/>
                </a:cxn>
                <a:cxn ang="0">
                  <a:pos x="34" y="0"/>
                </a:cxn>
                <a:cxn ang="0">
                  <a:pos x="30" y="5"/>
                </a:cxn>
              </a:cxnLst>
              <a:rect l="0" t="0" r="r" b="b"/>
              <a:pathLst>
                <a:path w="34" h="5">
                  <a:moveTo>
                    <a:pt x="30" y="5"/>
                  </a:moveTo>
                  <a:lnTo>
                    <a:pt x="0" y="5"/>
                  </a:lnTo>
                  <a:lnTo>
                    <a:pt x="34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7" name="Freeform 571"/>
            <p:cNvSpPr>
              <a:spLocks/>
            </p:cNvSpPr>
            <p:nvPr/>
          </p:nvSpPr>
          <p:spPr bwMode="auto">
            <a:xfrm>
              <a:off x="3934" y="1727"/>
              <a:ext cx="38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38" h="5">
                  <a:moveTo>
                    <a:pt x="4" y="5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8" name="Freeform 572"/>
            <p:cNvSpPr>
              <a:spLocks/>
            </p:cNvSpPr>
            <p:nvPr/>
          </p:nvSpPr>
          <p:spPr bwMode="auto">
            <a:xfrm>
              <a:off x="3934" y="1723"/>
              <a:ext cx="38" cy="4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0" y="4"/>
                </a:cxn>
                <a:cxn ang="0">
                  <a:pos x="34" y="0"/>
                </a:cxn>
                <a:cxn ang="0">
                  <a:pos x="38" y="4"/>
                </a:cxn>
              </a:cxnLst>
              <a:rect l="0" t="0" r="r" b="b"/>
              <a:pathLst>
                <a:path w="38" h="4">
                  <a:moveTo>
                    <a:pt x="38" y="4"/>
                  </a:moveTo>
                  <a:lnTo>
                    <a:pt x="0" y="4"/>
                  </a:lnTo>
                  <a:lnTo>
                    <a:pt x="34" y="0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49" name="Freeform 573"/>
            <p:cNvSpPr>
              <a:spLocks/>
            </p:cNvSpPr>
            <p:nvPr/>
          </p:nvSpPr>
          <p:spPr bwMode="auto">
            <a:xfrm>
              <a:off x="3930" y="1723"/>
              <a:ext cx="38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38" h="4">
                  <a:moveTo>
                    <a:pt x="4" y="4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0" name="Freeform 574"/>
            <p:cNvSpPr>
              <a:spLocks/>
            </p:cNvSpPr>
            <p:nvPr/>
          </p:nvSpPr>
          <p:spPr bwMode="auto">
            <a:xfrm>
              <a:off x="3725" y="1768"/>
              <a:ext cx="13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1" name="Freeform 575"/>
            <p:cNvSpPr>
              <a:spLocks/>
            </p:cNvSpPr>
            <p:nvPr/>
          </p:nvSpPr>
          <p:spPr bwMode="auto">
            <a:xfrm>
              <a:off x="2971" y="1759"/>
              <a:ext cx="76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67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767" h="9">
                  <a:moveTo>
                    <a:pt x="0" y="9"/>
                  </a:moveTo>
                  <a:lnTo>
                    <a:pt x="767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2" name="Freeform 576"/>
            <p:cNvSpPr>
              <a:spLocks/>
            </p:cNvSpPr>
            <p:nvPr/>
          </p:nvSpPr>
          <p:spPr bwMode="auto">
            <a:xfrm>
              <a:off x="2976" y="1759"/>
              <a:ext cx="762" cy="9"/>
            </a:xfrm>
            <a:custGeom>
              <a:avLst/>
              <a:gdLst/>
              <a:ahLst/>
              <a:cxnLst>
                <a:cxn ang="0">
                  <a:pos x="762" y="9"/>
                </a:cxn>
                <a:cxn ang="0">
                  <a:pos x="0" y="0"/>
                </a:cxn>
                <a:cxn ang="0">
                  <a:pos x="758" y="0"/>
                </a:cxn>
                <a:cxn ang="0">
                  <a:pos x="762" y="9"/>
                </a:cxn>
              </a:cxnLst>
              <a:rect l="0" t="0" r="r" b="b"/>
              <a:pathLst>
                <a:path w="762" h="9">
                  <a:moveTo>
                    <a:pt x="762" y="9"/>
                  </a:moveTo>
                  <a:lnTo>
                    <a:pt x="0" y="0"/>
                  </a:lnTo>
                  <a:lnTo>
                    <a:pt x="758" y="0"/>
                  </a:lnTo>
                  <a:lnTo>
                    <a:pt x="76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3" name="Freeform 577"/>
            <p:cNvSpPr>
              <a:spLocks/>
            </p:cNvSpPr>
            <p:nvPr/>
          </p:nvSpPr>
          <p:spPr bwMode="auto">
            <a:xfrm>
              <a:off x="2976" y="1745"/>
              <a:ext cx="758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58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758" h="14">
                  <a:moveTo>
                    <a:pt x="0" y="14"/>
                  </a:moveTo>
                  <a:lnTo>
                    <a:pt x="758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4" name="Freeform 578"/>
            <p:cNvSpPr>
              <a:spLocks/>
            </p:cNvSpPr>
            <p:nvPr/>
          </p:nvSpPr>
          <p:spPr bwMode="auto">
            <a:xfrm>
              <a:off x="2976" y="1745"/>
              <a:ext cx="758" cy="14"/>
            </a:xfrm>
            <a:custGeom>
              <a:avLst/>
              <a:gdLst/>
              <a:ahLst/>
              <a:cxnLst>
                <a:cxn ang="0">
                  <a:pos x="758" y="14"/>
                </a:cxn>
                <a:cxn ang="0">
                  <a:pos x="0" y="0"/>
                </a:cxn>
                <a:cxn ang="0">
                  <a:pos x="749" y="0"/>
                </a:cxn>
                <a:cxn ang="0">
                  <a:pos x="758" y="14"/>
                </a:cxn>
              </a:cxnLst>
              <a:rect l="0" t="0" r="r" b="b"/>
              <a:pathLst>
                <a:path w="758" h="14">
                  <a:moveTo>
                    <a:pt x="758" y="14"/>
                  </a:moveTo>
                  <a:lnTo>
                    <a:pt x="0" y="0"/>
                  </a:lnTo>
                  <a:lnTo>
                    <a:pt x="749" y="0"/>
                  </a:lnTo>
                  <a:lnTo>
                    <a:pt x="7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5" name="Freeform 579"/>
            <p:cNvSpPr>
              <a:spLocks/>
            </p:cNvSpPr>
            <p:nvPr/>
          </p:nvSpPr>
          <p:spPr bwMode="auto">
            <a:xfrm>
              <a:off x="2976" y="1741"/>
              <a:ext cx="74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49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749" h="4">
                  <a:moveTo>
                    <a:pt x="0" y="4"/>
                  </a:moveTo>
                  <a:lnTo>
                    <a:pt x="749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6" name="Freeform 580"/>
            <p:cNvSpPr>
              <a:spLocks/>
            </p:cNvSpPr>
            <p:nvPr/>
          </p:nvSpPr>
          <p:spPr bwMode="auto">
            <a:xfrm>
              <a:off x="2980" y="1741"/>
              <a:ext cx="745" cy="4"/>
            </a:xfrm>
            <a:custGeom>
              <a:avLst/>
              <a:gdLst/>
              <a:ahLst/>
              <a:cxnLst>
                <a:cxn ang="0">
                  <a:pos x="745" y="4"/>
                </a:cxn>
                <a:cxn ang="0">
                  <a:pos x="0" y="0"/>
                </a:cxn>
                <a:cxn ang="0">
                  <a:pos x="737" y="0"/>
                </a:cxn>
                <a:cxn ang="0">
                  <a:pos x="745" y="4"/>
                </a:cxn>
              </a:cxnLst>
              <a:rect l="0" t="0" r="r" b="b"/>
              <a:pathLst>
                <a:path w="745" h="4">
                  <a:moveTo>
                    <a:pt x="745" y="4"/>
                  </a:moveTo>
                  <a:lnTo>
                    <a:pt x="0" y="0"/>
                  </a:lnTo>
                  <a:lnTo>
                    <a:pt x="737" y="0"/>
                  </a:lnTo>
                  <a:lnTo>
                    <a:pt x="74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7" name="Freeform 581"/>
            <p:cNvSpPr>
              <a:spLocks/>
            </p:cNvSpPr>
            <p:nvPr/>
          </p:nvSpPr>
          <p:spPr bwMode="auto">
            <a:xfrm>
              <a:off x="2980" y="1732"/>
              <a:ext cx="73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3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37" h="9">
                  <a:moveTo>
                    <a:pt x="0" y="9"/>
                  </a:moveTo>
                  <a:lnTo>
                    <a:pt x="73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8" name="Freeform 582"/>
            <p:cNvSpPr>
              <a:spLocks/>
            </p:cNvSpPr>
            <p:nvPr/>
          </p:nvSpPr>
          <p:spPr bwMode="auto">
            <a:xfrm>
              <a:off x="2984" y="1732"/>
              <a:ext cx="733" cy="9"/>
            </a:xfrm>
            <a:custGeom>
              <a:avLst/>
              <a:gdLst/>
              <a:ahLst/>
              <a:cxnLst>
                <a:cxn ang="0">
                  <a:pos x="733" y="9"/>
                </a:cxn>
                <a:cxn ang="0">
                  <a:pos x="0" y="0"/>
                </a:cxn>
                <a:cxn ang="0">
                  <a:pos x="729" y="0"/>
                </a:cxn>
                <a:cxn ang="0">
                  <a:pos x="733" y="9"/>
                </a:cxn>
              </a:cxnLst>
              <a:rect l="0" t="0" r="r" b="b"/>
              <a:pathLst>
                <a:path w="733" h="9">
                  <a:moveTo>
                    <a:pt x="733" y="9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3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59" name="Freeform 583"/>
            <p:cNvSpPr>
              <a:spLocks/>
            </p:cNvSpPr>
            <p:nvPr/>
          </p:nvSpPr>
          <p:spPr bwMode="auto">
            <a:xfrm>
              <a:off x="2984" y="1727"/>
              <a:ext cx="72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29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29" h="5">
                  <a:moveTo>
                    <a:pt x="0" y="5"/>
                  </a:moveTo>
                  <a:lnTo>
                    <a:pt x="729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0" name="Freeform 584"/>
            <p:cNvSpPr>
              <a:spLocks/>
            </p:cNvSpPr>
            <p:nvPr/>
          </p:nvSpPr>
          <p:spPr bwMode="auto">
            <a:xfrm>
              <a:off x="2984" y="1727"/>
              <a:ext cx="729" cy="5"/>
            </a:xfrm>
            <a:custGeom>
              <a:avLst/>
              <a:gdLst/>
              <a:ahLst/>
              <a:cxnLst>
                <a:cxn ang="0">
                  <a:pos x="729" y="5"/>
                </a:cxn>
                <a:cxn ang="0">
                  <a:pos x="0" y="0"/>
                </a:cxn>
                <a:cxn ang="0">
                  <a:pos x="729" y="0"/>
                </a:cxn>
                <a:cxn ang="0">
                  <a:pos x="729" y="5"/>
                </a:cxn>
              </a:cxnLst>
              <a:rect l="0" t="0" r="r" b="b"/>
              <a:pathLst>
                <a:path w="729" h="5">
                  <a:moveTo>
                    <a:pt x="729" y="5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1" name="Freeform 585"/>
            <p:cNvSpPr>
              <a:spLocks/>
            </p:cNvSpPr>
            <p:nvPr/>
          </p:nvSpPr>
          <p:spPr bwMode="auto">
            <a:xfrm>
              <a:off x="2984" y="1718"/>
              <a:ext cx="72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29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29" h="9">
                  <a:moveTo>
                    <a:pt x="0" y="9"/>
                  </a:moveTo>
                  <a:lnTo>
                    <a:pt x="729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2" name="Freeform 586"/>
            <p:cNvSpPr>
              <a:spLocks/>
            </p:cNvSpPr>
            <p:nvPr/>
          </p:nvSpPr>
          <p:spPr bwMode="auto">
            <a:xfrm>
              <a:off x="2984" y="1718"/>
              <a:ext cx="729" cy="9"/>
            </a:xfrm>
            <a:custGeom>
              <a:avLst/>
              <a:gdLst/>
              <a:ahLst/>
              <a:cxnLst>
                <a:cxn ang="0">
                  <a:pos x="729" y="9"/>
                </a:cxn>
                <a:cxn ang="0">
                  <a:pos x="0" y="0"/>
                </a:cxn>
                <a:cxn ang="0">
                  <a:pos x="729" y="0"/>
                </a:cxn>
                <a:cxn ang="0">
                  <a:pos x="729" y="9"/>
                </a:cxn>
              </a:cxnLst>
              <a:rect l="0" t="0" r="r" b="b"/>
              <a:pathLst>
                <a:path w="729" h="9">
                  <a:moveTo>
                    <a:pt x="729" y="9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3" name="Freeform 587"/>
            <p:cNvSpPr>
              <a:spLocks/>
            </p:cNvSpPr>
            <p:nvPr/>
          </p:nvSpPr>
          <p:spPr bwMode="auto">
            <a:xfrm>
              <a:off x="2984" y="1705"/>
              <a:ext cx="729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729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729" h="13">
                  <a:moveTo>
                    <a:pt x="0" y="13"/>
                  </a:moveTo>
                  <a:lnTo>
                    <a:pt x="729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4" name="Freeform 588"/>
            <p:cNvSpPr>
              <a:spLocks/>
            </p:cNvSpPr>
            <p:nvPr/>
          </p:nvSpPr>
          <p:spPr bwMode="auto">
            <a:xfrm>
              <a:off x="2988" y="1705"/>
              <a:ext cx="725" cy="13"/>
            </a:xfrm>
            <a:custGeom>
              <a:avLst/>
              <a:gdLst/>
              <a:ahLst/>
              <a:cxnLst>
                <a:cxn ang="0">
                  <a:pos x="725" y="13"/>
                </a:cxn>
                <a:cxn ang="0">
                  <a:pos x="0" y="0"/>
                </a:cxn>
                <a:cxn ang="0">
                  <a:pos x="720" y="0"/>
                </a:cxn>
                <a:cxn ang="0">
                  <a:pos x="725" y="13"/>
                </a:cxn>
              </a:cxnLst>
              <a:rect l="0" t="0" r="r" b="b"/>
              <a:pathLst>
                <a:path w="725" h="13">
                  <a:moveTo>
                    <a:pt x="725" y="13"/>
                  </a:moveTo>
                  <a:lnTo>
                    <a:pt x="0" y="0"/>
                  </a:lnTo>
                  <a:lnTo>
                    <a:pt x="720" y="0"/>
                  </a:lnTo>
                  <a:lnTo>
                    <a:pt x="725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5" name="Freeform 589"/>
            <p:cNvSpPr>
              <a:spLocks/>
            </p:cNvSpPr>
            <p:nvPr/>
          </p:nvSpPr>
          <p:spPr bwMode="auto">
            <a:xfrm>
              <a:off x="2988" y="1691"/>
              <a:ext cx="720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20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720" h="14">
                  <a:moveTo>
                    <a:pt x="0" y="14"/>
                  </a:moveTo>
                  <a:lnTo>
                    <a:pt x="720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6" name="Freeform 590"/>
            <p:cNvSpPr>
              <a:spLocks/>
            </p:cNvSpPr>
            <p:nvPr/>
          </p:nvSpPr>
          <p:spPr bwMode="auto">
            <a:xfrm>
              <a:off x="2993" y="1691"/>
              <a:ext cx="715" cy="14"/>
            </a:xfrm>
            <a:custGeom>
              <a:avLst/>
              <a:gdLst/>
              <a:ahLst/>
              <a:cxnLst>
                <a:cxn ang="0">
                  <a:pos x="715" y="14"/>
                </a:cxn>
                <a:cxn ang="0">
                  <a:pos x="0" y="0"/>
                </a:cxn>
                <a:cxn ang="0">
                  <a:pos x="711" y="0"/>
                </a:cxn>
                <a:cxn ang="0">
                  <a:pos x="715" y="14"/>
                </a:cxn>
              </a:cxnLst>
              <a:rect l="0" t="0" r="r" b="b"/>
              <a:pathLst>
                <a:path w="715" h="14">
                  <a:moveTo>
                    <a:pt x="715" y="14"/>
                  </a:moveTo>
                  <a:lnTo>
                    <a:pt x="0" y="0"/>
                  </a:lnTo>
                  <a:lnTo>
                    <a:pt x="711" y="0"/>
                  </a:lnTo>
                  <a:lnTo>
                    <a:pt x="715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7" name="Freeform 591"/>
            <p:cNvSpPr>
              <a:spLocks/>
            </p:cNvSpPr>
            <p:nvPr/>
          </p:nvSpPr>
          <p:spPr bwMode="auto">
            <a:xfrm>
              <a:off x="2993" y="1682"/>
              <a:ext cx="71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11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11" h="9">
                  <a:moveTo>
                    <a:pt x="0" y="9"/>
                  </a:moveTo>
                  <a:lnTo>
                    <a:pt x="711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8" name="Freeform 592"/>
            <p:cNvSpPr>
              <a:spLocks/>
            </p:cNvSpPr>
            <p:nvPr/>
          </p:nvSpPr>
          <p:spPr bwMode="auto">
            <a:xfrm>
              <a:off x="2997" y="1682"/>
              <a:ext cx="707" cy="9"/>
            </a:xfrm>
            <a:custGeom>
              <a:avLst/>
              <a:gdLst/>
              <a:ahLst/>
              <a:cxnLst>
                <a:cxn ang="0">
                  <a:pos x="707" y="9"/>
                </a:cxn>
                <a:cxn ang="0">
                  <a:pos x="0" y="0"/>
                </a:cxn>
                <a:cxn ang="0">
                  <a:pos x="694" y="0"/>
                </a:cxn>
                <a:cxn ang="0">
                  <a:pos x="707" y="9"/>
                </a:cxn>
              </a:cxnLst>
              <a:rect l="0" t="0" r="r" b="b"/>
              <a:pathLst>
                <a:path w="707" h="9">
                  <a:moveTo>
                    <a:pt x="707" y="9"/>
                  </a:moveTo>
                  <a:lnTo>
                    <a:pt x="0" y="0"/>
                  </a:lnTo>
                  <a:lnTo>
                    <a:pt x="694" y="0"/>
                  </a:lnTo>
                  <a:lnTo>
                    <a:pt x="70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69" name="Freeform 593"/>
            <p:cNvSpPr>
              <a:spLocks/>
            </p:cNvSpPr>
            <p:nvPr/>
          </p:nvSpPr>
          <p:spPr bwMode="auto">
            <a:xfrm>
              <a:off x="2997" y="1673"/>
              <a:ext cx="694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94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94" h="9">
                  <a:moveTo>
                    <a:pt x="0" y="9"/>
                  </a:moveTo>
                  <a:lnTo>
                    <a:pt x="694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0" name="Freeform 594"/>
            <p:cNvSpPr>
              <a:spLocks/>
            </p:cNvSpPr>
            <p:nvPr/>
          </p:nvSpPr>
          <p:spPr bwMode="auto">
            <a:xfrm>
              <a:off x="2997" y="1673"/>
              <a:ext cx="694" cy="9"/>
            </a:xfrm>
            <a:custGeom>
              <a:avLst/>
              <a:gdLst/>
              <a:ahLst/>
              <a:cxnLst>
                <a:cxn ang="0">
                  <a:pos x="694" y="9"/>
                </a:cxn>
                <a:cxn ang="0">
                  <a:pos x="0" y="0"/>
                </a:cxn>
                <a:cxn ang="0">
                  <a:pos x="681" y="0"/>
                </a:cxn>
                <a:cxn ang="0">
                  <a:pos x="694" y="9"/>
                </a:cxn>
              </a:cxnLst>
              <a:rect l="0" t="0" r="r" b="b"/>
              <a:pathLst>
                <a:path w="694" h="9">
                  <a:moveTo>
                    <a:pt x="694" y="9"/>
                  </a:moveTo>
                  <a:lnTo>
                    <a:pt x="0" y="0"/>
                  </a:lnTo>
                  <a:lnTo>
                    <a:pt x="681" y="0"/>
                  </a:lnTo>
                  <a:lnTo>
                    <a:pt x="69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1" name="Freeform 595"/>
            <p:cNvSpPr>
              <a:spLocks/>
            </p:cNvSpPr>
            <p:nvPr/>
          </p:nvSpPr>
          <p:spPr bwMode="auto">
            <a:xfrm>
              <a:off x="2997" y="1673"/>
              <a:ext cx="68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1" y="0"/>
                </a:cxn>
                <a:cxn ang="0">
                  <a:pos x="0" y="0"/>
                </a:cxn>
              </a:cxnLst>
              <a:rect l="0" t="0" r="r" b="b"/>
              <a:pathLst>
                <a:path w="681">
                  <a:moveTo>
                    <a:pt x="0" y="0"/>
                  </a:moveTo>
                  <a:lnTo>
                    <a:pt x="6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2" name="Freeform 596"/>
            <p:cNvSpPr>
              <a:spLocks/>
            </p:cNvSpPr>
            <p:nvPr/>
          </p:nvSpPr>
          <p:spPr bwMode="auto">
            <a:xfrm>
              <a:off x="2997" y="1673"/>
              <a:ext cx="681" cy="1"/>
            </a:xfrm>
            <a:custGeom>
              <a:avLst/>
              <a:gdLst/>
              <a:ahLst/>
              <a:cxnLst>
                <a:cxn ang="0">
                  <a:pos x="681" y="0"/>
                </a:cxn>
                <a:cxn ang="0">
                  <a:pos x="0" y="0"/>
                </a:cxn>
                <a:cxn ang="0">
                  <a:pos x="681" y="0"/>
                </a:cxn>
              </a:cxnLst>
              <a:rect l="0" t="0" r="r" b="b"/>
              <a:pathLst>
                <a:path w="681">
                  <a:moveTo>
                    <a:pt x="681" y="0"/>
                  </a:moveTo>
                  <a:lnTo>
                    <a:pt x="0" y="0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3" name="Freeform 597"/>
            <p:cNvSpPr>
              <a:spLocks/>
            </p:cNvSpPr>
            <p:nvPr/>
          </p:nvSpPr>
          <p:spPr bwMode="auto">
            <a:xfrm>
              <a:off x="2997" y="1664"/>
              <a:ext cx="68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81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81" h="9">
                  <a:moveTo>
                    <a:pt x="0" y="9"/>
                  </a:moveTo>
                  <a:lnTo>
                    <a:pt x="681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4" name="Freeform 598"/>
            <p:cNvSpPr>
              <a:spLocks/>
            </p:cNvSpPr>
            <p:nvPr/>
          </p:nvSpPr>
          <p:spPr bwMode="auto">
            <a:xfrm>
              <a:off x="3001" y="1664"/>
              <a:ext cx="682" cy="9"/>
            </a:xfrm>
            <a:custGeom>
              <a:avLst/>
              <a:gdLst/>
              <a:ahLst/>
              <a:cxnLst>
                <a:cxn ang="0">
                  <a:pos x="677" y="9"/>
                </a:cxn>
                <a:cxn ang="0">
                  <a:pos x="0" y="0"/>
                </a:cxn>
                <a:cxn ang="0">
                  <a:pos x="682" y="0"/>
                </a:cxn>
                <a:cxn ang="0">
                  <a:pos x="677" y="9"/>
                </a:cxn>
              </a:cxnLst>
              <a:rect l="0" t="0" r="r" b="b"/>
              <a:pathLst>
                <a:path w="682" h="9">
                  <a:moveTo>
                    <a:pt x="677" y="9"/>
                  </a:moveTo>
                  <a:lnTo>
                    <a:pt x="0" y="0"/>
                  </a:lnTo>
                  <a:lnTo>
                    <a:pt x="682" y="0"/>
                  </a:lnTo>
                  <a:lnTo>
                    <a:pt x="67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5" name="Freeform 599"/>
            <p:cNvSpPr>
              <a:spLocks/>
            </p:cNvSpPr>
            <p:nvPr/>
          </p:nvSpPr>
          <p:spPr bwMode="auto">
            <a:xfrm>
              <a:off x="3001" y="1650"/>
              <a:ext cx="682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82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682" h="14">
                  <a:moveTo>
                    <a:pt x="0" y="14"/>
                  </a:moveTo>
                  <a:lnTo>
                    <a:pt x="682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6" name="Freeform 600"/>
            <p:cNvSpPr>
              <a:spLocks/>
            </p:cNvSpPr>
            <p:nvPr/>
          </p:nvSpPr>
          <p:spPr bwMode="auto">
            <a:xfrm>
              <a:off x="3006" y="1650"/>
              <a:ext cx="685" cy="14"/>
            </a:xfrm>
            <a:custGeom>
              <a:avLst/>
              <a:gdLst/>
              <a:ahLst/>
              <a:cxnLst>
                <a:cxn ang="0">
                  <a:pos x="677" y="14"/>
                </a:cxn>
                <a:cxn ang="0">
                  <a:pos x="0" y="0"/>
                </a:cxn>
                <a:cxn ang="0">
                  <a:pos x="685" y="0"/>
                </a:cxn>
                <a:cxn ang="0">
                  <a:pos x="677" y="14"/>
                </a:cxn>
              </a:cxnLst>
              <a:rect l="0" t="0" r="r" b="b"/>
              <a:pathLst>
                <a:path w="685" h="14">
                  <a:moveTo>
                    <a:pt x="677" y="14"/>
                  </a:moveTo>
                  <a:lnTo>
                    <a:pt x="0" y="0"/>
                  </a:lnTo>
                  <a:lnTo>
                    <a:pt x="685" y="0"/>
                  </a:lnTo>
                  <a:lnTo>
                    <a:pt x="67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7" name="Freeform 601"/>
            <p:cNvSpPr>
              <a:spLocks/>
            </p:cNvSpPr>
            <p:nvPr/>
          </p:nvSpPr>
          <p:spPr bwMode="auto">
            <a:xfrm>
              <a:off x="3006" y="1641"/>
              <a:ext cx="68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85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85" h="9">
                  <a:moveTo>
                    <a:pt x="0" y="9"/>
                  </a:moveTo>
                  <a:lnTo>
                    <a:pt x="685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8" name="Freeform 602"/>
            <p:cNvSpPr>
              <a:spLocks/>
            </p:cNvSpPr>
            <p:nvPr/>
          </p:nvSpPr>
          <p:spPr bwMode="auto">
            <a:xfrm>
              <a:off x="3006" y="1641"/>
              <a:ext cx="694" cy="9"/>
            </a:xfrm>
            <a:custGeom>
              <a:avLst/>
              <a:gdLst/>
              <a:ahLst/>
              <a:cxnLst>
                <a:cxn ang="0">
                  <a:pos x="685" y="9"/>
                </a:cxn>
                <a:cxn ang="0">
                  <a:pos x="0" y="0"/>
                </a:cxn>
                <a:cxn ang="0">
                  <a:pos x="694" y="0"/>
                </a:cxn>
                <a:cxn ang="0">
                  <a:pos x="685" y="9"/>
                </a:cxn>
              </a:cxnLst>
              <a:rect l="0" t="0" r="r" b="b"/>
              <a:pathLst>
                <a:path w="694" h="9">
                  <a:moveTo>
                    <a:pt x="685" y="9"/>
                  </a:moveTo>
                  <a:lnTo>
                    <a:pt x="0" y="0"/>
                  </a:lnTo>
                  <a:lnTo>
                    <a:pt x="694" y="0"/>
                  </a:lnTo>
                  <a:lnTo>
                    <a:pt x="68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79" name="Freeform 603"/>
            <p:cNvSpPr>
              <a:spLocks/>
            </p:cNvSpPr>
            <p:nvPr/>
          </p:nvSpPr>
          <p:spPr bwMode="auto">
            <a:xfrm>
              <a:off x="3006" y="1636"/>
              <a:ext cx="69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94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694" h="5">
                  <a:moveTo>
                    <a:pt x="0" y="5"/>
                  </a:moveTo>
                  <a:lnTo>
                    <a:pt x="694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0" name="Freeform 604"/>
            <p:cNvSpPr>
              <a:spLocks/>
            </p:cNvSpPr>
            <p:nvPr/>
          </p:nvSpPr>
          <p:spPr bwMode="auto">
            <a:xfrm>
              <a:off x="3010" y="1636"/>
              <a:ext cx="703" cy="5"/>
            </a:xfrm>
            <a:custGeom>
              <a:avLst/>
              <a:gdLst/>
              <a:ahLst/>
              <a:cxnLst>
                <a:cxn ang="0">
                  <a:pos x="690" y="5"/>
                </a:cxn>
                <a:cxn ang="0">
                  <a:pos x="0" y="0"/>
                </a:cxn>
                <a:cxn ang="0">
                  <a:pos x="703" y="0"/>
                </a:cxn>
                <a:cxn ang="0">
                  <a:pos x="690" y="5"/>
                </a:cxn>
              </a:cxnLst>
              <a:rect l="0" t="0" r="r" b="b"/>
              <a:pathLst>
                <a:path w="703" h="5">
                  <a:moveTo>
                    <a:pt x="690" y="5"/>
                  </a:moveTo>
                  <a:lnTo>
                    <a:pt x="0" y="0"/>
                  </a:lnTo>
                  <a:lnTo>
                    <a:pt x="703" y="0"/>
                  </a:lnTo>
                  <a:lnTo>
                    <a:pt x="69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1" name="Freeform 605"/>
            <p:cNvSpPr>
              <a:spLocks/>
            </p:cNvSpPr>
            <p:nvPr/>
          </p:nvSpPr>
          <p:spPr bwMode="auto">
            <a:xfrm>
              <a:off x="3010" y="1623"/>
              <a:ext cx="703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703" y="13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703" h="13">
                  <a:moveTo>
                    <a:pt x="0" y="13"/>
                  </a:moveTo>
                  <a:lnTo>
                    <a:pt x="703" y="13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2" name="Freeform 606"/>
            <p:cNvSpPr>
              <a:spLocks/>
            </p:cNvSpPr>
            <p:nvPr/>
          </p:nvSpPr>
          <p:spPr bwMode="auto">
            <a:xfrm>
              <a:off x="3010" y="1623"/>
              <a:ext cx="707" cy="13"/>
            </a:xfrm>
            <a:custGeom>
              <a:avLst/>
              <a:gdLst/>
              <a:ahLst/>
              <a:cxnLst>
                <a:cxn ang="0">
                  <a:pos x="703" y="13"/>
                </a:cxn>
                <a:cxn ang="0">
                  <a:pos x="0" y="0"/>
                </a:cxn>
                <a:cxn ang="0">
                  <a:pos x="707" y="0"/>
                </a:cxn>
                <a:cxn ang="0">
                  <a:pos x="703" y="13"/>
                </a:cxn>
              </a:cxnLst>
              <a:rect l="0" t="0" r="r" b="b"/>
              <a:pathLst>
                <a:path w="707" h="13">
                  <a:moveTo>
                    <a:pt x="703" y="13"/>
                  </a:moveTo>
                  <a:lnTo>
                    <a:pt x="0" y="0"/>
                  </a:lnTo>
                  <a:lnTo>
                    <a:pt x="707" y="0"/>
                  </a:lnTo>
                  <a:lnTo>
                    <a:pt x="70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8984" name="Group 808"/>
          <p:cNvGrpSpPr>
            <a:grpSpLocks/>
          </p:cNvGrpSpPr>
          <p:nvPr/>
        </p:nvGrpSpPr>
        <p:grpSpPr bwMode="auto">
          <a:xfrm>
            <a:off x="4778375" y="2489201"/>
            <a:ext cx="1825625" cy="261938"/>
            <a:chOff x="3010" y="1568"/>
            <a:chExt cx="1150" cy="165"/>
          </a:xfrm>
        </p:grpSpPr>
        <p:sp>
          <p:nvSpPr>
            <p:cNvPr id="178784" name="Freeform 608"/>
            <p:cNvSpPr>
              <a:spLocks/>
            </p:cNvSpPr>
            <p:nvPr/>
          </p:nvSpPr>
          <p:spPr bwMode="auto">
            <a:xfrm>
              <a:off x="3010" y="1618"/>
              <a:ext cx="70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07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707" h="5">
                  <a:moveTo>
                    <a:pt x="0" y="5"/>
                  </a:moveTo>
                  <a:lnTo>
                    <a:pt x="707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5" name="Freeform 609"/>
            <p:cNvSpPr>
              <a:spLocks/>
            </p:cNvSpPr>
            <p:nvPr/>
          </p:nvSpPr>
          <p:spPr bwMode="auto">
            <a:xfrm>
              <a:off x="3014" y="1618"/>
              <a:ext cx="716" cy="5"/>
            </a:xfrm>
            <a:custGeom>
              <a:avLst/>
              <a:gdLst/>
              <a:ahLst/>
              <a:cxnLst>
                <a:cxn ang="0">
                  <a:pos x="703" y="5"/>
                </a:cxn>
                <a:cxn ang="0">
                  <a:pos x="0" y="0"/>
                </a:cxn>
                <a:cxn ang="0">
                  <a:pos x="716" y="0"/>
                </a:cxn>
                <a:cxn ang="0">
                  <a:pos x="703" y="5"/>
                </a:cxn>
              </a:cxnLst>
              <a:rect l="0" t="0" r="r" b="b"/>
              <a:pathLst>
                <a:path w="716" h="5">
                  <a:moveTo>
                    <a:pt x="703" y="5"/>
                  </a:moveTo>
                  <a:lnTo>
                    <a:pt x="0" y="0"/>
                  </a:lnTo>
                  <a:lnTo>
                    <a:pt x="716" y="0"/>
                  </a:lnTo>
                  <a:lnTo>
                    <a:pt x="70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6" name="Freeform 610"/>
            <p:cNvSpPr>
              <a:spLocks/>
            </p:cNvSpPr>
            <p:nvPr/>
          </p:nvSpPr>
          <p:spPr bwMode="auto">
            <a:xfrm>
              <a:off x="3014" y="1618"/>
              <a:ext cx="71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6" y="0"/>
                </a:cxn>
                <a:cxn ang="0">
                  <a:pos x="0" y="0"/>
                </a:cxn>
              </a:cxnLst>
              <a:rect l="0" t="0" r="r" b="b"/>
              <a:pathLst>
                <a:path w="716">
                  <a:moveTo>
                    <a:pt x="0" y="0"/>
                  </a:moveTo>
                  <a:lnTo>
                    <a:pt x="7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7" name="Freeform 611"/>
            <p:cNvSpPr>
              <a:spLocks/>
            </p:cNvSpPr>
            <p:nvPr/>
          </p:nvSpPr>
          <p:spPr bwMode="auto">
            <a:xfrm>
              <a:off x="3014" y="1618"/>
              <a:ext cx="720" cy="1"/>
            </a:xfrm>
            <a:custGeom>
              <a:avLst/>
              <a:gdLst/>
              <a:ahLst/>
              <a:cxnLst>
                <a:cxn ang="0">
                  <a:pos x="716" y="0"/>
                </a:cxn>
                <a:cxn ang="0">
                  <a:pos x="0" y="0"/>
                </a:cxn>
                <a:cxn ang="0">
                  <a:pos x="720" y="0"/>
                </a:cxn>
                <a:cxn ang="0">
                  <a:pos x="716" y="0"/>
                </a:cxn>
              </a:cxnLst>
              <a:rect l="0" t="0" r="r" b="b"/>
              <a:pathLst>
                <a:path w="720">
                  <a:moveTo>
                    <a:pt x="716" y="0"/>
                  </a:moveTo>
                  <a:lnTo>
                    <a:pt x="0" y="0"/>
                  </a:lnTo>
                  <a:lnTo>
                    <a:pt x="720" y="0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8" name="Freeform 612"/>
            <p:cNvSpPr>
              <a:spLocks/>
            </p:cNvSpPr>
            <p:nvPr/>
          </p:nvSpPr>
          <p:spPr bwMode="auto">
            <a:xfrm>
              <a:off x="3014" y="1609"/>
              <a:ext cx="72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20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720" h="9">
                  <a:moveTo>
                    <a:pt x="0" y="9"/>
                  </a:moveTo>
                  <a:lnTo>
                    <a:pt x="720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89" name="Freeform 613"/>
            <p:cNvSpPr>
              <a:spLocks/>
            </p:cNvSpPr>
            <p:nvPr/>
          </p:nvSpPr>
          <p:spPr bwMode="auto">
            <a:xfrm>
              <a:off x="3014" y="1609"/>
              <a:ext cx="728" cy="9"/>
            </a:xfrm>
            <a:custGeom>
              <a:avLst/>
              <a:gdLst/>
              <a:ahLst/>
              <a:cxnLst>
                <a:cxn ang="0">
                  <a:pos x="720" y="9"/>
                </a:cxn>
                <a:cxn ang="0">
                  <a:pos x="0" y="0"/>
                </a:cxn>
                <a:cxn ang="0">
                  <a:pos x="728" y="0"/>
                </a:cxn>
                <a:cxn ang="0">
                  <a:pos x="720" y="9"/>
                </a:cxn>
              </a:cxnLst>
              <a:rect l="0" t="0" r="r" b="b"/>
              <a:pathLst>
                <a:path w="728" h="9">
                  <a:moveTo>
                    <a:pt x="720" y="9"/>
                  </a:moveTo>
                  <a:lnTo>
                    <a:pt x="0" y="0"/>
                  </a:lnTo>
                  <a:lnTo>
                    <a:pt x="728" y="0"/>
                  </a:lnTo>
                  <a:lnTo>
                    <a:pt x="72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0" name="Freeform 614"/>
            <p:cNvSpPr>
              <a:spLocks/>
            </p:cNvSpPr>
            <p:nvPr/>
          </p:nvSpPr>
          <p:spPr bwMode="auto">
            <a:xfrm>
              <a:off x="3921" y="1732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1" name="Freeform 615"/>
            <p:cNvSpPr>
              <a:spLocks/>
            </p:cNvSpPr>
            <p:nvPr/>
          </p:nvSpPr>
          <p:spPr bwMode="auto">
            <a:xfrm>
              <a:off x="3921" y="1723"/>
              <a:ext cx="9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0" y="9"/>
                </a:cxn>
                <a:cxn ang="0">
                  <a:pos x="9" y="0"/>
                </a:cxn>
                <a:cxn ang="0">
                  <a:pos x="9" y="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lnTo>
                    <a:pt x="0" y="9"/>
                  </a:lnTo>
                  <a:lnTo>
                    <a:pt x="9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2" name="Freeform 616"/>
            <p:cNvSpPr>
              <a:spLocks/>
            </p:cNvSpPr>
            <p:nvPr/>
          </p:nvSpPr>
          <p:spPr bwMode="auto">
            <a:xfrm>
              <a:off x="3917" y="1723"/>
              <a:ext cx="13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13" h="9">
                  <a:moveTo>
                    <a:pt x="4" y="9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3" name="Freeform 617"/>
            <p:cNvSpPr>
              <a:spLocks/>
            </p:cNvSpPr>
            <p:nvPr/>
          </p:nvSpPr>
          <p:spPr bwMode="auto">
            <a:xfrm>
              <a:off x="3981" y="1723"/>
              <a:ext cx="13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4"/>
                </a:cxn>
              </a:cxnLst>
              <a:rect l="0" t="0" r="r" b="b"/>
              <a:pathLst>
                <a:path w="13" h="4">
                  <a:moveTo>
                    <a:pt x="13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4" name="Freeform 618"/>
            <p:cNvSpPr>
              <a:spLocks/>
            </p:cNvSpPr>
            <p:nvPr/>
          </p:nvSpPr>
          <p:spPr bwMode="auto">
            <a:xfrm>
              <a:off x="3981" y="1718"/>
              <a:ext cx="17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3" y="5"/>
                </a:cxn>
              </a:cxnLst>
              <a:rect l="0" t="0" r="r" b="b"/>
              <a:pathLst>
                <a:path w="17" h="5">
                  <a:moveTo>
                    <a:pt x="13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5" name="Freeform 619"/>
            <p:cNvSpPr>
              <a:spLocks/>
            </p:cNvSpPr>
            <p:nvPr/>
          </p:nvSpPr>
          <p:spPr bwMode="auto">
            <a:xfrm>
              <a:off x="3981" y="1718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6" name="Freeform 620"/>
            <p:cNvSpPr>
              <a:spLocks/>
            </p:cNvSpPr>
            <p:nvPr/>
          </p:nvSpPr>
          <p:spPr bwMode="auto">
            <a:xfrm>
              <a:off x="3981" y="1709"/>
              <a:ext cx="17" cy="9"/>
            </a:xfrm>
            <a:custGeom>
              <a:avLst/>
              <a:gdLst/>
              <a:ahLst/>
              <a:cxnLst>
                <a:cxn ang="0">
                  <a:pos x="17" y="9"/>
                </a:cxn>
                <a:cxn ang="0">
                  <a:pos x="0" y="9"/>
                </a:cxn>
                <a:cxn ang="0">
                  <a:pos x="17" y="0"/>
                </a:cxn>
                <a:cxn ang="0">
                  <a:pos x="17" y="9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lnTo>
                    <a:pt x="0" y="9"/>
                  </a:lnTo>
                  <a:lnTo>
                    <a:pt x="17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7" name="Freeform 621"/>
            <p:cNvSpPr>
              <a:spLocks/>
            </p:cNvSpPr>
            <p:nvPr/>
          </p:nvSpPr>
          <p:spPr bwMode="auto">
            <a:xfrm>
              <a:off x="3977" y="1709"/>
              <a:ext cx="21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21" h="9">
                  <a:moveTo>
                    <a:pt x="4" y="9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8" name="Freeform 622"/>
            <p:cNvSpPr>
              <a:spLocks/>
            </p:cNvSpPr>
            <p:nvPr/>
          </p:nvSpPr>
          <p:spPr bwMode="auto">
            <a:xfrm>
              <a:off x="3977" y="1709"/>
              <a:ext cx="25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21" y="0"/>
                </a:cxn>
              </a:cxnLst>
              <a:rect l="0" t="0" r="r" b="b"/>
              <a:pathLst>
                <a:path w="25">
                  <a:moveTo>
                    <a:pt x="21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799" name="Freeform 623"/>
            <p:cNvSpPr>
              <a:spLocks/>
            </p:cNvSpPr>
            <p:nvPr/>
          </p:nvSpPr>
          <p:spPr bwMode="auto">
            <a:xfrm>
              <a:off x="3977" y="1709"/>
              <a:ext cx="2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0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0" name="Freeform 624"/>
            <p:cNvSpPr>
              <a:spLocks/>
            </p:cNvSpPr>
            <p:nvPr/>
          </p:nvSpPr>
          <p:spPr bwMode="auto">
            <a:xfrm>
              <a:off x="3913" y="1718"/>
              <a:ext cx="5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55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55" h="5">
                  <a:moveTo>
                    <a:pt x="4" y="5"/>
                  </a:moveTo>
                  <a:lnTo>
                    <a:pt x="55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1" name="Freeform 625"/>
            <p:cNvSpPr>
              <a:spLocks/>
            </p:cNvSpPr>
            <p:nvPr/>
          </p:nvSpPr>
          <p:spPr bwMode="auto">
            <a:xfrm>
              <a:off x="3913" y="1718"/>
              <a:ext cx="55" cy="5"/>
            </a:xfrm>
            <a:custGeom>
              <a:avLst/>
              <a:gdLst/>
              <a:ahLst/>
              <a:cxnLst>
                <a:cxn ang="0">
                  <a:pos x="55" y="5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5" y="5"/>
                </a:cxn>
              </a:cxnLst>
              <a:rect l="0" t="0" r="r" b="b"/>
              <a:pathLst>
                <a:path w="55" h="5">
                  <a:moveTo>
                    <a:pt x="55" y="5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2" name="Freeform 626"/>
            <p:cNvSpPr>
              <a:spLocks/>
            </p:cNvSpPr>
            <p:nvPr/>
          </p:nvSpPr>
          <p:spPr bwMode="auto">
            <a:xfrm>
              <a:off x="3913" y="1714"/>
              <a:ext cx="5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1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51" h="4">
                  <a:moveTo>
                    <a:pt x="0" y="4"/>
                  </a:moveTo>
                  <a:lnTo>
                    <a:pt x="51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3" name="Freeform 627"/>
            <p:cNvSpPr>
              <a:spLocks/>
            </p:cNvSpPr>
            <p:nvPr/>
          </p:nvSpPr>
          <p:spPr bwMode="auto">
            <a:xfrm>
              <a:off x="3917" y="1714"/>
              <a:ext cx="47" cy="4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47" y="4"/>
                </a:cxn>
              </a:cxnLst>
              <a:rect l="0" t="0" r="r" b="b"/>
              <a:pathLst>
                <a:path w="47" h="4">
                  <a:moveTo>
                    <a:pt x="47" y="4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4" name="Freeform 628"/>
            <p:cNvSpPr>
              <a:spLocks/>
            </p:cNvSpPr>
            <p:nvPr/>
          </p:nvSpPr>
          <p:spPr bwMode="auto">
            <a:xfrm>
              <a:off x="3917" y="1709"/>
              <a:ext cx="4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7" y="5"/>
                </a:cxn>
                <a:cxn ang="0">
                  <a:pos x="8" y="0"/>
                </a:cxn>
                <a:cxn ang="0">
                  <a:pos x="0" y="5"/>
                </a:cxn>
              </a:cxnLst>
              <a:rect l="0" t="0" r="r" b="b"/>
              <a:pathLst>
                <a:path w="47" h="5">
                  <a:moveTo>
                    <a:pt x="0" y="5"/>
                  </a:moveTo>
                  <a:lnTo>
                    <a:pt x="47" y="5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5" name="Freeform 629"/>
            <p:cNvSpPr>
              <a:spLocks/>
            </p:cNvSpPr>
            <p:nvPr/>
          </p:nvSpPr>
          <p:spPr bwMode="auto">
            <a:xfrm>
              <a:off x="3925" y="1709"/>
              <a:ext cx="39" cy="5"/>
            </a:xfrm>
            <a:custGeom>
              <a:avLst/>
              <a:gdLst/>
              <a:ahLst/>
              <a:cxnLst>
                <a:cxn ang="0">
                  <a:pos x="39" y="5"/>
                </a:cxn>
                <a:cxn ang="0">
                  <a:pos x="0" y="0"/>
                </a:cxn>
                <a:cxn ang="0">
                  <a:pos x="39" y="0"/>
                </a:cxn>
                <a:cxn ang="0">
                  <a:pos x="39" y="5"/>
                </a:cxn>
              </a:cxnLst>
              <a:rect l="0" t="0" r="r" b="b"/>
              <a:pathLst>
                <a:path w="39" h="5">
                  <a:moveTo>
                    <a:pt x="39" y="5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6" name="Freeform 630"/>
            <p:cNvSpPr>
              <a:spLocks/>
            </p:cNvSpPr>
            <p:nvPr/>
          </p:nvSpPr>
          <p:spPr bwMode="auto">
            <a:xfrm>
              <a:off x="3925" y="1705"/>
              <a:ext cx="3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9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39" h="4">
                  <a:moveTo>
                    <a:pt x="0" y="4"/>
                  </a:moveTo>
                  <a:lnTo>
                    <a:pt x="39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7" name="Freeform 631"/>
            <p:cNvSpPr>
              <a:spLocks/>
            </p:cNvSpPr>
            <p:nvPr/>
          </p:nvSpPr>
          <p:spPr bwMode="auto">
            <a:xfrm>
              <a:off x="3930" y="1705"/>
              <a:ext cx="34" cy="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4" y="4"/>
                </a:cxn>
              </a:cxnLst>
              <a:rect l="0" t="0" r="r" b="b"/>
              <a:pathLst>
                <a:path w="34" h="4">
                  <a:moveTo>
                    <a:pt x="34" y="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8" name="Freeform 632"/>
            <p:cNvSpPr>
              <a:spLocks/>
            </p:cNvSpPr>
            <p:nvPr/>
          </p:nvSpPr>
          <p:spPr bwMode="auto">
            <a:xfrm>
              <a:off x="4011" y="1700"/>
              <a:ext cx="12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8" y="9"/>
                </a:cxn>
              </a:cxnLst>
              <a:rect l="0" t="0" r="r" b="b"/>
              <a:pathLst>
                <a:path w="12" h="9">
                  <a:moveTo>
                    <a:pt x="8" y="9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09" name="Freeform 633"/>
            <p:cNvSpPr>
              <a:spLocks/>
            </p:cNvSpPr>
            <p:nvPr/>
          </p:nvSpPr>
          <p:spPr bwMode="auto">
            <a:xfrm>
              <a:off x="3977" y="1700"/>
              <a:ext cx="2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25" h="9">
                  <a:moveTo>
                    <a:pt x="0" y="9"/>
                  </a:moveTo>
                  <a:lnTo>
                    <a:pt x="25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0" name="Freeform 634"/>
            <p:cNvSpPr>
              <a:spLocks/>
            </p:cNvSpPr>
            <p:nvPr/>
          </p:nvSpPr>
          <p:spPr bwMode="auto">
            <a:xfrm>
              <a:off x="3981" y="1700"/>
              <a:ext cx="30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21" y="9"/>
                </a:cxn>
              </a:cxnLst>
              <a:rect l="0" t="0" r="r" b="b"/>
              <a:pathLst>
                <a:path w="30" h="9">
                  <a:moveTo>
                    <a:pt x="21" y="9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1" name="Freeform 635"/>
            <p:cNvSpPr>
              <a:spLocks/>
            </p:cNvSpPr>
            <p:nvPr/>
          </p:nvSpPr>
          <p:spPr bwMode="auto">
            <a:xfrm>
              <a:off x="3930" y="1700"/>
              <a:ext cx="2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1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21" h="5">
                  <a:moveTo>
                    <a:pt x="0" y="5"/>
                  </a:moveTo>
                  <a:lnTo>
                    <a:pt x="21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2" name="Freeform 636"/>
            <p:cNvSpPr>
              <a:spLocks/>
            </p:cNvSpPr>
            <p:nvPr/>
          </p:nvSpPr>
          <p:spPr bwMode="auto">
            <a:xfrm>
              <a:off x="3934" y="1700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3" name="Freeform 637"/>
            <p:cNvSpPr>
              <a:spLocks/>
            </p:cNvSpPr>
            <p:nvPr/>
          </p:nvSpPr>
          <p:spPr bwMode="auto">
            <a:xfrm>
              <a:off x="3934" y="1695"/>
              <a:ext cx="1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5"/>
                </a:cxn>
                <a:cxn ang="0">
                  <a:pos x="13" y="0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lnTo>
                    <a:pt x="13" y="5"/>
                  </a:lnTo>
                  <a:lnTo>
                    <a:pt x="1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4" name="Rectangle 638"/>
            <p:cNvSpPr>
              <a:spLocks noChangeArrowheads="1"/>
            </p:cNvSpPr>
            <p:nvPr/>
          </p:nvSpPr>
          <p:spPr bwMode="auto">
            <a:xfrm>
              <a:off x="3947" y="1695"/>
              <a:ext cx="1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5" name="Freeform 639"/>
            <p:cNvSpPr>
              <a:spLocks/>
            </p:cNvSpPr>
            <p:nvPr/>
          </p:nvSpPr>
          <p:spPr bwMode="auto">
            <a:xfrm>
              <a:off x="3951" y="1700"/>
              <a:ext cx="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0" y="5"/>
                </a:cxn>
              </a:cxnLst>
              <a:rect l="0" t="0" r="r" b="b"/>
              <a:pathLst>
                <a:path w="9" h="5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6" name="Freeform 640"/>
            <p:cNvSpPr>
              <a:spLocks/>
            </p:cNvSpPr>
            <p:nvPr/>
          </p:nvSpPr>
          <p:spPr bwMode="auto">
            <a:xfrm>
              <a:off x="3981" y="1700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7" name="Freeform 641"/>
            <p:cNvSpPr>
              <a:spLocks/>
            </p:cNvSpPr>
            <p:nvPr/>
          </p:nvSpPr>
          <p:spPr bwMode="auto">
            <a:xfrm>
              <a:off x="3985" y="1700"/>
              <a:ext cx="38" cy="1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38" y="0"/>
                </a:cxn>
              </a:cxnLst>
              <a:rect l="0" t="0" r="r" b="b"/>
              <a:pathLst>
                <a:path w="38">
                  <a:moveTo>
                    <a:pt x="38" y="0"/>
                  </a:move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8" name="Freeform 642"/>
            <p:cNvSpPr>
              <a:spLocks/>
            </p:cNvSpPr>
            <p:nvPr/>
          </p:nvSpPr>
          <p:spPr bwMode="auto">
            <a:xfrm>
              <a:off x="3985" y="1700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0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19" name="Freeform 643"/>
            <p:cNvSpPr>
              <a:spLocks/>
            </p:cNvSpPr>
            <p:nvPr/>
          </p:nvSpPr>
          <p:spPr bwMode="auto">
            <a:xfrm>
              <a:off x="3985" y="1700"/>
              <a:ext cx="38" cy="1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38" y="0"/>
                </a:cxn>
              </a:cxnLst>
              <a:rect l="0" t="0" r="r" b="b"/>
              <a:pathLst>
                <a:path w="38">
                  <a:moveTo>
                    <a:pt x="38" y="0"/>
                  </a:move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0" name="Freeform 644"/>
            <p:cNvSpPr>
              <a:spLocks/>
            </p:cNvSpPr>
            <p:nvPr/>
          </p:nvSpPr>
          <p:spPr bwMode="auto">
            <a:xfrm>
              <a:off x="3985" y="1691"/>
              <a:ext cx="3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8" h="9">
                  <a:moveTo>
                    <a:pt x="0" y="9"/>
                  </a:moveTo>
                  <a:lnTo>
                    <a:pt x="3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1" name="Freeform 645"/>
            <p:cNvSpPr>
              <a:spLocks/>
            </p:cNvSpPr>
            <p:nvPr/>
          </p:nvSpPr>
          <p:spPr bwMode="auto">
            <a:xfrm>
              <a:off x="3989" y="1691"/>
              <a:ext cx="43" cy="9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34" y="9"/>
                </a:cxn>
              </a:cxnLst>
              <a:rect l="0" t="0" r="r" b="b"/>
              <a:pathLst>
                <a:path w="43" h="9">
                  <a:moveTo>
                    <a:pt x="34" y="9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2" name="Freeform 646"/>
            <p:cNvSpPr>
              <a:spLocks/>
            </p:cNvSpPr>
            <p:nvPr/>
          </p:nvSpPr>
          <p:spPr bwMode="auto">
            <a:xfrm>
              <a:off x="4049" y="1695"/>
              <a:ext cx="8" cy="5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8" y="5"/>
                </a:cxn>
              </a:cxnLst>
              <a:rect l="0" t="0" r="r" b="b"/>
              <a:pathLst>
                <a:path w="8" h="5">
                  <a:moveTo>
                    <a:pt x="8" y="5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3" name="Freeform 647"/>
            <p:cNvSpPr>
              <a:spLocks/>
            </p:cNvSpPr>
            <p:nvPr/>
          </p:nvSpPr>
          <p:spPr bwMode="auto">
            <a:xfrm>
              <a:off x="4049" y="1686"/>
              <a:ext cx="13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8" y="9"/>
                </a:cxn>
              </a:cxnLst>
              <a:rect l="0" t="0" r="r" b="b"/>
              <a:pathLst>
                <a:path w="13" h="9">
                  <a:moveTo>
                    <a:pt x="8" y="9"/>
                  </a:moveTo>
                  <a:lnTo>
                    <a:pt x="0" y="9"/>
                  </a:lnTo>
                  <a:lnTo>
                    <a:pt x="13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4" name="Freeform 648"/>
            <p:cNvSpPr>
              <a:spLocks/>
            </p:cNvSpPr>
            <p:nvPr/>
          </p:nvSpPr>
          <p:spPr bwMode="auto">
            <a:xfrm>
              <a:off x="4040" y="1686"/>
              <a:ext cx="22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22" h="9">
                  <a:moveTo>
                    <a:pt x="9" y="9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5" name="Freeform 649"/>
            <p:cNvSpPr>
              <a:spLocks/>
            </p:cNvSpPr>
            <p:nvPr/>
          </p:nvSpPr>
          <p:spPr bwMode="auto">
            <a:xfrm>
              <a:off x="4040" y="1682"/>
              <a:ext cx="26" cy="4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0" y="4"/>
                </a:cxn>
                <a:cxn ang="0">
                  <a:pos x="26" y="0"/>
                </a:cxn>
                <a:cxn ang="0">
                  <a:pos x="22" y="4"/>
                </a:cxn>
              </a:cxnLst>
              <a:rect l="0" t="0" r="r" b="b"/>
              <a:pathLst>
                <a:path w="26" h="4">
                  <a:moveTo>
                    <a:pt x="22" y="4"/>
                  </a:moveTo>
                  <a:lnTo>
                    <a:pt x="0" y="4"/>
                  </a:lnTo>
                  <a:lnTo>
                    <a:pt x="26" y="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6" name="Freeform 650"/>
            <p:cNvSpPr>
              <a:spLocks/>
            </p:cNvSpPr>
            <p:nvPr/>
          </p:nvSpPr>
          <p:spPr bwMode="auto">
            <a:xfrm>
              <a:off x="4040" y="1682"/>
              <a:ext cx="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6" h="4">
                  <a:moveTo>
                    <a:pt x="0" y="4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7" name="Freeform 651"/>
            <p:cNvSpPr>
              <a:spLocks/>
            </p:cNvSpPr>
            <p:nvPr/>
          </p:nvSpPr>
          <p:spPr bwMode="auto">
            <a:xfrm>
              <a:off x="4040" y="1673"/>
              <a:ext cx="35" cy="9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0" y="9"/>
                </a:cxn>
                <a:cxn ang="0">
                  <a:pos x="35" y="0"/>
                </a:cxn>
                <a:cxn ang="0">
                  <a:pos x="26" y="9"/>
                </a:cxn>
              </a:cxnLst>
              <a:rect l="0" t="0" r="r" b="b"/>
              <a:pathLst>
                <a:path w="35" h="9">
                  <a:moveTo>
                    <a:pt x="26" y="9"/>
                  </a:moveTo>
                  <a:lnTo>
                    <a:pt x="0" y="9"/>
                  </a:lnTo>
                  <a:lnTo>
                    <a:pt x="35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8" name="Freeform 652"/>
            <p:cNvSpPr>
              <a:spLocks/>
            </p:cNvSpPr>
            <p:nvPr/>
          </p:nvSpPr>
          <p:spPr bwMode="auto">
            <a:xfrm>
              <a:off x="4040" y="1673"/>
              <a:ext cx="3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5" h="9">
                  <a:moveTo>
                    <a:pt x="0" y="9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29" name="Freeform 653"/>
            <p:cNvSpPr>
              <a:spLocks/>
            </p:cNvSpPr>
            <p:nvPr/>
          </p:nvSpPr>
          <p:spPr bwMode="auto">
            <a:xfrm>
              <a:off x="4040" y="1668"/>
              <a:ext cx="35" cy="5"/>
            </a:xfrm>
            <a:custGeom>
              <a:avLst/>
              <a:gdLst/>
              <a:ahLst/>
              <a:cxnLst>
                <a:cxn ang="0">
                  <a:pos x="35" y="5"/>
                </a:cxn>
                <a:cxn ang="0">
                  <a:pos x="0" y="5"/>
                </a:cxn>
                <a:cxn ang="0">
                  <a:pos x="35" y="0"/>
                </a:cxn>
                <a:cxn ang="0">
                  <a:pos x="35" y="5"/>
                </a:cxn>
              </a:cxnLst>
              <a:rect l="0" t="0" r="r" b="b"/>
              <a:pathLst>
                <a:path w="35" h="5">
                  <a:moveTo>
                    <a:pt x="35" y="5"/>
                  </a:moveTo>
                  <a:lnTo>
                    <a:pt x="0" y="5"/>
                  </a:lnTo>
                  <a:lnTo>
                    <a:pt x="35" y="0"/>
                  </a:lnTo>
                  <a:lnTo>
                    <a:pt x="3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0" name="Freeform 654"/>
            <p:cNvSpPr>
              <a:spLocks/>
            </p:cNvSpPr>
            <p:nvPr/>
          </p:nvSpPr>
          <p:spPr bwMode="auto">
            <a:xfrm>
              <a:off x="4040" y="1668"/>
              <a:ext cx="3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5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35" h="5">
                  <a:moveTo>
                    <a:pt x="0" y="5"/>
                  </a:moveTo>
                  <a:lnTo>
                    <a:pt x="35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1" name="Freeform 655"/>
            <p:cNvSpPr>
              <a:spLocks/>
            </p:cNvSpPr>
            <p:nvPr/>
          </p:nvSpPr>
          <p:spPr bwMode="auto">
            <a:xfrm>
              <a:off x="4045" y="1659"/>
              <a:ext cx="30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9"/>
                </a:cxn>
                <a:cxn ang="0">
                  <a:pos x="25" y="0"/>
                </a:cxn>
                <a:cxn ang="0">
                  <a:pos x="30" y="9"/>
                </a:cxn>
              </a:cxnLst>
              <a:rect l="0" t="0" r="r" b="b"/>
              <a:pathLst>
                <a:path w="30" h="9">
                  <a:moveTo>
                    <a:pt x="30" y="9"/>
                  </a:moveTo>
                  <a:lnTo>
                    <a:pt x="0" y="9"/>
                  </a:lnTo>
                  <a:lnTo>
                    <a:pt x="25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2" name="Freeform 656"/>
            <p:cNvSpPr>
              <a:spLocks/>
            </p:cNvSpPr>
            <p:nvPr/>
          </p:nvSpPr>
          <p:spPr bwMode="auto">
            <a:xfrm>
              <a:off x="4045" y="1659"/>
              <a:ext cx="2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5" h="9">
                  <a:moveTo>
                    <a:pt x="0" y="9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3" name="Freeform 657"/>
            <p:cNvSpPr>
              <a:spLocks/>
            </p:cNvSpPr>
            <p:nvPr/>
          </p:nvSpPr>
          <p:spPr bwMode="auto">
            <a:xfrm>
              <a:off x="3947" y="1691"/>
              <a:ext cx="1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3" h="4">
                  <a:moveTo>
                    <a:pt x="0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4" name="Freeform 658"/>
            <p:cNvSpPr>
              <a:spLocks/>
            </p:cNvSpPr>
            <p:nvPr/>
          </p:nvSpPr>
          <p:spPr bwMode="auto">
            <a:xfrm>
              <a:off x="3960" y="1691"/>
              <a:ext cx="12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12">
                  <a:moveTo>
                    <a:pt x="8" y="0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5" name="Freeform 659"/>
            <p:cNvSpPr>
              <a:spLocks/>
            </p:cNvSpPr>
            <p:nvPr/>
          </p:nvSpPr>
          <p:spPr bwMode="auto">
            <a:xfrm>
              <a:off x="3942" y="1682"/>
              <a:ext cx="30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30" y="9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30" h="9">
                  <a:moveTo>
                    <a:pt x="5" y="9"/>
                  </a:moveTo>
                  <a:lnTo>
                    <a:pt x="30" y="9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6" name="Freeform 660"/>
            <p:cNvSpPr>
              <a:spLocks/>
            </p:cNvSpPr>
            <p:nvPr/>
          </p:nvSpPr>
          <p:spPr bwMode="auto">
            <a:xfrm>
              <a:off x="3942" y="1682"/>
              <a:ext cx="35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0"/>
                </a:cxn>
                <a:cxn ang="0">
                  <a:pos x="35" y="0"/>
                </a:cxn>
                <a:cxn ang="0">
                  <a:pos x="30" y="9"/>
                </a:cxn>
              </a:cxnLst>
              <a:rect l="0" t="0" r="r" b="b"/>
              <a:pathLst>
                <a:path w="35" h="9">
                  <a:moveTo>
                    <a:pt x="30" y="9"/>
                  </a:moveTo>
                  <a:lnTo>
                    <a:pt x="0" y="0"/>
                  </a:lnTo>
                  <a:lnTo>
                    <a:pt x="35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7" name="Freeform 661"/>
            <p:cNvSpPr>
              <a:spLocks/>
            </p:cNvSpPr>
            <p:nvPr/>
          </p:nvSpPr>
          <p:spPr bwMode="auto">
            <a:xfrm>
              <a:off x="3989" y="1691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8" name="Freeform 662"/>
            <p:cNvSpPr>
              <a:spLocks/>
            </p:cNvSpPr>
            <p:nvPr/>
          </p:nvSpPr>
          <p:spPr bwMode="auto">
            <a:xfrm>
              <a:off x="4002" y="1691"/>
              <a:ext cx="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0">
                  <a:moveTo>
                    <a:pt x="0" y="0"/>
                  </a:move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39" name="Freeform 663"/>
            <p:cNvSpPr>
              <a:spLocks/>
            </p:cNvSpPr>
            <p:nvPr/>
          </p:nvSpPr>
          <p:spPr bwMode="auto">
            <a:xfrm>
              <a:off x="4002" y="1691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0" name="Freeform 664"/>
            <p:cNvSpPr>
              <a:spLocks/>
            </p:cNvSpPr>
            <p:nvPr/>
          </p:nvSpPr>
          <p:spPr bwMode="auto">
            <a:xfrm>
              <a:off x="4002" y="1682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1" name="Freeform 665"/>
            <p:cNvSpPr>
              <a:spLocks/>
            </p:cNvSpPr>
            <p:nvPr/>
          </p:nvSpPr>
          <p:spPr bwMode="auto">
            <a:xfrm>
              <a:off x="4006" y="1682"/>
              <a:ext cx="26" cy="9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6" y="9"/>
                </a:cxn>
              </a:cxnLst>
              <a:rect l="0" t="0" r="r" b="b"/>
              <a:pathLst>
                <a:path w="26" h="9">
                  <a:moveTo>
                    <a:pt x="26" y="9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2" name="Freeform 666"/>
            <p:cNvSpPr>
              <a:spLocks/>
            </p:cNvSpPr>
            <p:nvPr/>
          </p:nvSpPr>
          <p:spPr bwMode="auto">
            <a:xfrm>
              <a:off x="4006" y="1682"/>
              <a:ext cx="2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0"/>
                </a:cxn>
                <a:cxn ang="0">
                  <a:pos x="0" y="0"/>
                </a:cxn>
              </a:cxnLst>
              <a:rect l="0" t="0" r="r" b="b"/>
              <a:pathLst>
                <a:path w="22">
                  <a:moveTo>
                    <a:pt x="0" y="0"/>
                  </a:move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3" name="Freeform 667"/>
            <p:cNvSpPr>
              <a:spLocks/>
            </p:cNvSpPr>
            <p:nvPr/>
          </p:nvSpPr>
          <p:spPr bwMode="auto">
            <a:xfrm>
              <a:off x="4006" y="1682"/>
              <a:ext cx="22" cy="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0" y="0"/>
                </a:cxn>
                <a:cxn ang="0">
                  <a:pos x="22" y="0"/>
                </a:cxn>
              </a:cxnLst>
              <a:rect l="0" t="0" r="r" b="b"/>
              <a:pathLst>
                <a:path w="22">
                  <a:moveTo>
                    <a:pt x="22" y="0"/>
                  </a:move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4" name="Freeform 668"/>
            <p:cNvSpPr>
              <a:spLocks/>
            </p:cNvSpPr>
            <p:nvPr/>
          </p:nvSpPr>
          <p:spPr bwMode="auto">
            <a:xfrm>
              <a:off x="4006" y="1677"/>
              <a:ext cx="2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2" y="5"/>
                </a:cxn>
                <a:cxn ang="0">
                  <a:pos x="9" y="0"/>
                </a:cxn>
                <a:cxn ang="0">
                  <a:pos x="0" y="5"/>
                </a:cxn>
              </a:cxnLst>
              <a:rect l="0" t="0" r="r" b="b"/>
              <a:pathLst>
                <a:path w="22" h="5">
                  <a:moveTo>
                    <a:pt x="0" y="5"/>
                  </a:moveTo>
                  <a:lnTo>
                    <a:pt x="22" y="5"/>
                  </a:lnTo>
                  <a:lnTo>
                    <a:pt x="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5" name="Freeform 669"/>
            <p:cNvSpPr>
              <a:spLocks/>
            </p:cNvSpPr>
            <p:nvPr/>
          </p:nvSpPr>
          <p:spPr bwMode="auto">
            <a:xfrm>
              <a:off x="3840" y="1677"/>
              <a:ext cx="17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17" h="9">
                  <a:moveTo>
                    <a:pt x="5" y="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6" name="Freeform 670"/>
            <p:cNvSpPr>
              <a:spLocks/>
            </p:cNvSpPr>
            <p:nvPr/>
          </p:nvSpPr>
          <p:spPr bwMode="auto">
            <a:xfrm>
              <a:off x="3840" y="1673"/>
              <a:ext cx="30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4"/>
                </a:cxn>
                <a:cxn ang="0">
                  <a:pos x="30" y="0"/>
                </a:cxn>
                <a:cxn ang="0">
                  <a:pos x="17" y="4"/>
                </a:cxn>
              </a:cxnLst>
              <a:rect l="0" t="0" r="r" b="b"/>
              <a:pathLst>
                <a:path w="30" h="4">
                  <a:moveTo>
                    <a:pt x="17" y="4"/>
                  </a:moveTo>
                  <a:lnTo>
                    <a:pt x="0" y="4"/>
                  </a:lnTo>
                  <a:lnTo>
                    <a:pt x="30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7" name="Freeform 671"/>
            <p:cNvSpPr>
              <a:spLocks/>
            </p:cNvSpPr>
            <p:nvPr/>
          </p:nvSpPr>
          <p:spPr bwMode="auto">
            <a:xfrm>
              <a:off x="3840" y="1673"/>
              <a:ext cx="3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8" name="Freeform 672"/>
            <p:cNvSpPr>
              <a:spLocks/>
            </p:cNvSpPr>
            <p:nvPr/>
          </p:nvSpPr>
          <p:spPr bwMode="auto">
            <a:xfrm>
              <a:off x="3840" y="1673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49" name="Freeform 673"/>
            <p:cNvSpPr>
              <a:spLocks/>
            </p:cNvSpPr>
            <p:nvPr/>
          </p:nvSpPr>
          <p:spPr bwMode="auto">
            <a:xfrm>
              <a:off x="3840" y="1673"/>
              <a:ext cx="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0">
                  <a:moveTo>
                    <a:pt x="0" y="0"/>
                  </a:move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0" name="Freeform 674"/>
            <p:cNvSpPr>
              <a:spLocks/>
            </p:cNvSpPr>
            <p:nvPr/>
          </p:nvSpPr>
          <p:spPr bwMode="auto">
            <a:xfrm>
              <a:off x="3840" y="1668"/>
              <a:ext cx="47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5"/>
                </a:cxn>
                <a:cxn ang="0">
                  <a:pos x="47" y="0"/>
                </a:cxn>
                <a:cxn ang="0">
                  <a:pos x="30" y="5"/>
                </a:cxn>
              </a:cxnLst>
              <a:rect l="0" t="0" r="r" b="b"/>
              <a:pathLst>
                <a:path w="47" h="5">
                  <a:moveTo>
                    <a:pt x="30" y="5"/>
                  </a:moveTo>
                  <a:lnTo>
                    <a:pt x="0" y="5"/>
                  </a:lnTo>
                  <a:lnTo>
                    <a:pt x="47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1" name="Freeform 675"/>
            <p:cNvSpPr>
              <a:spLocks/>
            </p:cNvSpPr>
            <p:nvPr/>
          </p:nvSpPr>
          <p:spPr bwMode="auto">
            <a:xfrm>
              <a:off x="3840" y="1668"/>
              <a:ext cx="4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7" h="5">
                  <a:moveTo>
                    <a:pt x="0" y="5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2" name="Freeform 676"/>
            <p:cNvSpPr>
              <a:spLocks/>
            </p:cNvSpPr>
            <p:nvPr/>
          </p:nvSpPr>
          <p:spPr bwMode="auto">
            <a:xfrm>
              <a:off x="3840" y="1659"/>
              <a:ext cx="60" cy="9"/>
            </a:xfrm>
            <a:custGeom>
              <a:avLst/>
              <a:gdLst/>
              <a:ahLst/>
              <a:cxnLst>
                <a:cxn ang="0">
                  <a:pos x="47" y="9"/>
                </a:cxn>
                <a:cxn ang="0">
                  <a:pos x="0" y="9"/>
                </a:cxn>
                <a:cxn ang="0">
                  <a:pos x="60" y="0"/>
                </a:cxn>
                <a:cxn ang="0">
                  <a:pos x="47" y="9"/>
                </a:cxn>
              </a:cxnLst>
              <a:rect l="0" t="0" r="r" b="b"/>
              <a:pathLst>
                <a:path w="60" h="9">
                  <a:moveTo>
                    <a:pt x="47" y="9"/>
                  </a:moveTo>
                  <a:lnTo>
                    <a:pt x="0" y="9"/>
                  </a:lnTo>
                  <a:lnTo>
                    <a:pt x="60" y="0"/>
                  </a:lnTo>
                  <a:lnTo>
                    <a:pt x="4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3" name="Freeform 677"/>
            <p:cNvSpPr>
              <a:spLocks/>
            </p:cNvSpPr>
            <p:nvPr/>
          </p:nvSpPr>
          <p:spPr bwMode="auto">
            <a:xfrm>
              <a:off x="3840" y="1659"/>
              <a:ext cx="6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0" h="9">
                  <a:moveTo>
                    <a:pt x="0" y="9"/>
                  </a:moveTo>
                  <a:lnTo>
                    <a:pt x="60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4" name="Freeform 678"/>
            <p:cNvSpPr>
              <a:spLocks/>
            </p:cNvSpPr>
            <p:nvPr/>
          </p:nvSpPr>
          <p:spPr bwMode="auto">
            <a:xfrm>
              <a:off x="3840" y="1659"/>
              <a:ext cx="60" cy="1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0"/>
                </a:cxn>
                <a:cxn ang="0">
                  <a:pos x="60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5" name="Freeform 679"/>
            <p:cNvSpPr>
              <a:spLocks/>
            </p:cNvSpPr>
            <p:nvPr/>
          </p:nvSpPr>
          <p:spPr bwMode="auto">
            <a:xfrm>
              <a:off x="3840" y="1659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6" name="Freeform 680"/>
            <p:cNvSpPr>
              <a:spLocks/>
            </p:cNvSpPr>
            <p:nvPr/>
          </p:nvSpPr>
          <p:spPr bwMode="auto">
            <a:xfrm>
              <a:off x="3840" y="1645"/>
              <a:ext cx="64" cy="14"/>
            </a:xfrm>
            <a:custGeom>
              <a:avLst/>
              <a:gdLst/>
              <a:ahLst/>
              <a:cxnLst>
                <a:cxn ang="0">
                  <a:pos x="60" y="14"/>
                </a:cxn>
                <a:cxn ang="0">
                  <a:pos x="0" y="14"/>
                </a:cxn>
                <a:cxn ang="0">
                  <a:pos x="64" y="0"/>
                </a:cxn>
                <a:cxn ang="0">
                  <a:pos x="60" y="14"/>
                </a:cxn>
              </a:cxnLst>
              <a:rect l="0" t="0" r="r" b="b"/>
              <a:pathLst>
                <a:path w="64" h="14">
                  <a:moveTo>
                    <a:pt x="60" y="14"/>
                  </a:moveTo>
                  <a:lnTo>
                    <a:pt x="0" y="14"/>
                  </a:lnTo>
                  <a:lnTo>
                    <a:pt x="64" y="0"/>
                  </a:lnTo>
                  <a:lnTo>
                    <a:pt x="6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7" name="Freeform 681"/>
            <p:cNvSpPr>
              <a:spLocks/>
            </p:cNvSpPr>
            <p:nvPr/>
          </p:nvSpPr>
          <p:spPr bwMode="auto">
            <a:xfrm>
              <a:off x="3840" y="1645"/>
              <a:ext cx="6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4" y="0"/>
                </a:cxn>
                <a:cxn ang="0">
                  <a:pos x="9" y="0"/>
                </a:cxn>
                <a:cxn ang="0">
                  <a:pos x="0" y="14"/>
                </a:cxn>
              </a:cxnLst>
              <a:rect l="0" t="0" r="r" b="b"/>
              <a:pathLst>
                <a:path w="64" h="14">
                  <a:moveTo>
                    <a:pt x="0" y="14"/>
                  </a:moveTo>
                  <a:lnTo>
                    <a:pt x="64" y="0"/>
                  </a:lnTo>
                  <a:lnTo>
                    <a:pt x="9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8" name="Freeform 682"/>
            <p:cNvSpPr>
              <a:spLocks/>
            </p:cNvSpPr>
            <p:nvPr/>
          </p:nvSpPr>
          <p:spPr bwMode="auto">
            <a:xfrm>
              <a:off x="3849" y="1645"/>
              <a:ext cx="59" cy="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0" y="0"/>
                </a:cxn>
                <a:cxn ang="0">
                  <a:pos x="59" y="0"/>
                </a:cxn>
                <a:cxn ang="0">
                  <a:pos x="55" y="0"/>
                </a:cxn>
              </a:cxnLst>
              <a:rect l="0" t="0" r="r" b="b"/>
              <a:pathLst>
                <a:path w="59">
                  <a:moveTo>
                    <a:pt x="55" y="0"/>
                  </a:moveTo>
                  <a:lnTo>
                    <a:pt x="0" y="0"/>
                  </a:lnTo>
                  <a:lnTo>
                    <a:pt x="59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59" name="Freeform 683"/>
            <p:cNvSpPr>
              <a:spLocks/>
            </p:cNvSpPr>
            <p:nvPr/>
          </p:nvSpPr>
          <p:spPr bwMode="auto">
            <a:xfrm>
              <a:off x="3849" y="1645"/>
              <a:ext cx="5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0" y="0"/>
                </a:cxn>
              </a:cxnLst>
              <a:rect l="0" t="0" r="r" b="b"/>
              <a:pathLst>
                <a:path w="59">
                  <a:moveTo>
                    <a:pt x="0" y="0"/>
                  </a:move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0" name="Freeform 684"/>
            <p:cNvSpPr>
              <a:spLocks/>
            </p:cNvSpPr>
            <p:nvPr/>
          </p:nvSpPr>
          <p:spPr bwMode="auto">
            <a:xfrm>
              <a:off x="3849" y="1636"/>
              <a:ext cx="59" cy="9"/>
            </a:xfrm>
            <a:custGeom>
              <a:avLst/>
              <a:gdLst/>
              <a:ahLst/>
              <a:cxnLst>
                <a:cxn ang="0">
                  <a:pos x="59" y="9"/>
                </a:cxn>
                <a:cxn ang="0">
                  <a:pos x="0" y="9"/>
                </a:cxn>
                <a:cxn ang="0">
                  <a:pos x="59" y="0"/>
                </a:cxn>
                <a:cxn ang="0">
                  <a:pos x="59" y="9"/>
                </a:cxn>
              </a:cxnLst>
              <a:rect l="0" t="0" r="r" b="b"/>
              <a:pathLst>
                <a:path w="59" h="9">
                  <a:moveTo>
                    <a:pt x="59" y="9"/>
                  </a:moveTo>
                  <a:lnTo>
                    <a:pt x="0" y="9"/>
                  </a:lnTo>
                  <a:lnTo>
                    <a:pt x="59" y="0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1" name="Freeform 685"/>
            <p:cNvSpPr>
              <a:spLocks/>
            </p:cNvSpPr>
            <p:nvPr/>
          </p:nvSpPr>
          <p:spPr bwMode="auto">
            <a:xfrm>
              <a:off x="3845" y="1636"/>
              <a:ext cx="63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63" y="0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63" h="9">
                  <a:moveTo>
                    <a:pt x="4" y="9"/>
                  </a:moveTo>
                  <a:lnTo>
                    <a:pt x="63" y="0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2" name="Freeform 686"/>
            <p:cNvSpPr>
              <a:spLocks/>
            </p:cNvSpPr>
            <p:nvPr/>
          </p:nvSpPr>
          <p:spPr bwMode="auto">
            <a:xfrm>
              <a:off x="3845" y="1627"/>
              <a:ext cx="63" cy="9"/>
            </a:xfrm>
            <a:custGeom>
              <a:avLst/>
              <a:gdLst/>
              <a:ahLst/>
              <a:cxnLst>
                <a:cxn ang="0">
                  <a:pos x="63" y="9"/>
                </a:cxn>
                <a:cxn ang="0">
                  <a:pos x="0" y="9"/>
                </a:cxn>
                <a:cxn ang="0">
                  <a:pos x="63" y="0"/>
                </a:cxn>
                <a:cxn ang="0">
                  <a:pos x="63" y="9"/>
                </a:cxn>
              </a:cxnLst>
              <a:rect l="0" t="0" r="r" b="b"/>
              <a:pathLst>
                <a:path w="63" h="9">
                  <a:moveTo>
                    <a:pt x="63" y="9"/>
                  </a:moveTo>
                  <a:lnTo>
                    <a:pt x="0" y="9"/>
                  </a:lnTo>
                  <a:lnTo>
                    <a:pt x="63" y="0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3" name="Freeform 687"/>
            <p:cNvSpPr>
              <a:spLocks/>
            </p:cNvSpPr>
            <p:nvPr/>
          </p:nvSpPr>
          <p:spPr bwMode="auto">
            <a:xfrm>
              <a:off x="3840" y="1627"/>
              <a:ext cx="68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68" h="9">
                  <a:moveTo>
                    <a:pt x="5" y="9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4" name="Freeform 688"/>
            <p:cNvSpPr>
              <a:spLocks/>
            </p:cNvSpPr>
            <p:nvPr/>
          </p:nvSpPr>
          <p:spPr bwMode="auto">
            <a:xfrm>
              <a:off x="3840" y="1618"/>
              <a:ext cx="68" cy="9"/>
            </a:xfrm>
            <a:custGeom>
              <a:avLst/>
              <a:gdLst/>
              <a:ahLst/>
              <a:cxnLst>
                <a:cxn ang="0">
                  <a:pos x="68" y="9"/>
                </a:cxn>
                <a:cxn ang="0">
                  <a:pos x="0" y="9"/>
                </a:cxn>
                <a:cxn ang="0">
                  <a:pos x="68" y="0"/>
                </a:cxn>
                <a:cxn ang="0">
                  <a:pos x="68" y="9"/>
                </a:cxn>
              </a:cxnLst>
              <a:rect l="0" t="0" r="r" b="b"/>
              <a:pathLst>
                <a:path w="68" h="9">
                  <a:moveTo>
                    <a:pt x="68" y="9"/>
                  </a:moveTo>
                  <a:lnTo>
                    <a:pt x="0" y="9"/>
                  </a:lnTo>
                  <a:lnTo>
                    <a:pt x="68" y="0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5" name="Freeform 689"/>
            <p:cNvSpPr>
              <a:spLocks/>
            </p:cNvSpPr>
            <p:nvPr/>
          </p:nvSpPr>
          <p:spPr bwMode="auto">
            <a:xfrm>
              <a:off x="3840" y="1618"/>
              <a:ext cx="6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8" h="9">
                  <a:moveTo>
                    <a:pt x="0" y="9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6" name="Freeform 690"/>
            <p:cNvSpPr>
              <a:spLocks/>
            </p:cNvSpPr>
            <p:nvPr/>
          </p:nvSpPr>
          <p:spPr bwMode="auto">
            <a:xfrm>
              <a:off x="3840" y="1609"/>
              <a:ext cx="68" cy="9"/>
            </a:xfrm>
            <a:custGeom>
              <a:avLst/>
              <a:gdLst/>
              <a:ahLst/>
              <a:cxnLst>
                <a:cxn ang="0">
                  <a:pos x="68" y="9"/>
                </a:cxn>
                <a:cxn ang="0">
                  <a:pos x="0" y="9"/>
                </a:cxn>
                <a:cxn ang="0">
                  <a:pos x="64" y="0"/>
                </a:cxn>
                <a:cxn ang="0">
                  <a:pos x="68" y="9"/>
                </a:cxn>
              </a:cxnLst>
              <a:rect l="0" t="0" r="r" b="b"/>
              <a:pathLst>
                <a:path w="68" h="9">
                  <a:moveTo>
                    <a:pt x="68" y="9"/>
                  </a:moveTo>
                  <a:lnTo>
                    <a:pt x="0" y="9"/>
                  </a:lnTo>
                  <a:lnTo>
                    <a:pt x="64" y="0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7" name="Freeform 691"/>
            <p:cNvSpPr>
              <a:spLocks/>
            </p:cNvSpPr>
            <p:nvPr/>
          </p:nvSpPr>
          <p:spPr bwMode="auto">
            <a:xfrm>
              <a:off x="3836" y="1609"/>
              <a:ext cx="68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68" h="9">
                  <a:moveTo>
                    <a:pt x="4" y="9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8" name="Freeform 692"/>
            <p:cNvSpPr>
              <a:spLocks/>
            </p:cNvSpPr>
            <p:nvPr/>
          </p:nvSpPr>
          <p:spPr bwMode="auto">
            <a:xfrm>
              <a:off x="3836" y="1609"/>
              <a:ext cx="68" cy="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0"/>
                </a:cxn>
                <a:cxn ang="0">
                  <a:pos x="68" y="0"/>
                </a:cxn>
              </a:cxnLst>
              <a:rect l="0" t="0" r="r" b="b"/>
              <a:pathLst>
                <a:path w="68">
                  <a:moveTo>
                    <a:pt x="68" y="0"/>
                  </a:move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69" name="Freeform 693"/>
            <p:cNvSpPr>
              <a:spLocks/>
            </p:cNvSpPr>
            <p:nvPr/>
          </p:nvSpPr>
          <p:spPr bwMode="auto">
            <a:xfrm>
              <a:off x="3836" y="1609"/>
              <a:ext cx="6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68">
                  <a:moveTo>
                    <a:pt x="0" y="0"/>
                  </a:moveTo>
                  <a:lnTo>
                    <a:pt x="68" y="0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0" name="Freeform 694"/>
            <p:cNvSpPr>
              <a:spLocks/>
            </p:cNvSpPr>
            <p:nvPr/>
          </p:nvSpPr>
          <p:spPr bwMode="auto">
            <a:xfrm>
              <a:off x="3849" y="1605"/>
              <a:ext cx="55" cy="4"/>
            </a:xfrm>
            <a:custGeom>
              <a:avLst/>
              <a:gdLst/>
              <a:ahLst/>
              <a:cxnLst>
                <a:cxn ang="0">
                  <a:pos x="55" y="4"/>
                </a:cxn>
                <a:cxn ang="0">
                  <a:pos x="0" y="4"/>
                </a:cxn>
                <a:cxn ang="0">
                  <a:pos x="55" y="0"/>
                </a:cxn>
                <a:cxn ang="0">
                  <a:pos x="55" y="4"/>
                </a:cxn>
              </a:cxnLst>
              <a:rect l="0" t="0" r="r" b="b"/>
              <a:pathLst>
                <a:path w="55" h="4">
                  <a:moveTo>
                    <a:pt x="55" y="4"/>
                  </a:moveTo>
                  <a:lnTo>
                    <a:pt x="0" y="4"/>
                  </a:lnTo>
                  <a:lnTo>
                    <a:pt x="55" y="0"/>
                  </a:lnTo>
                  <a:lnTo>
                    <a:pt x="5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1" name="Freeform 695"/>
            <p:cNvSpPr>
              <a:spLocks/>
            </p:cNvSpPr>
            <p:nvPr/>
          </p:nvSpPr>
          <p:spPr bwMode="auto">
            <a:xfrm>
              <a:off x="3845" y="1605"/>
              <a:ext cx="59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59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59" h="4">
                  <a:moveTo>
                    <a:pt x="4" y="4"/>
                  </a:moveTo>
                  <a:lnTo>
                    <a:pt x="59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2" name="Freeform 696"/>
            <p:cNvSpPr>
              <a:spLocks/>
            </p:cNvSpPr>
            <p:nvPr/>
          </p:nvSpPr>
          <p:spPr bwMode="auto">
            <a:xfrm>
              <a:off x="3845" y="1595"/>
              <a:ext cx="59" cy="10"/>
            </a:xfrm>
            <a:custGeom>
              <a:avLst/>
              <a:gdLst/>
              <a:ahLst/>
              <a:cxnLst>
                <a:cxn ang="0">
                  <a:pos x="59" y="10"/>
                </a:cxn>
                <a:cxn ang="0">
                  <a:pos x="0" y="10"/>
                </a:cxn>
                <a:cxn ang="0">
                  <a:pos x="55" y="0"/>
                </a:cxn>
                <a:cxn ang="0">
                  <a:pos x="59" y="10"/>
                </a:cxn>
              </a:cxnLst>
              <a:rect l="0" t="0" r="r" b="b"/>
              <a:pathLst>
                <a:path w="59" h="10">
                  <a:moveTo>
                    <a:pt x="59" y="10"/>
                  </a:moveTo>
                  <a:lnTo>
                    <a:pt x="0" y="10"/>
                  </a:lnTo>
                  <a:lnTo>
                    <a:pt x="55" y="0"/>
                  </a:lnTo>
                  <a:lnTo>
                    <a:pt x="5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3" name="Freeform 697"/>
            <p:cNvSpPr>
              <a:spLocks/>
            </p:cNvSpPr>
            <p:nvPr/>
          </p:nvSpPr>
          <p:spPr bwMode="auto">
            <a:xfrm>
              <a:off x="3845" y="1595"/>
              <a:ext cx="55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55" h="10">
                  <a:moveTo>
                    <a:pt x="0" y="10"/>
                  </a:moveTo>
                  <a:lnTo>
                    <a:pt x="55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4" name="Freeform 698"/>
            <p:cNvSpPr>
              <a:spLocks/>
            </p:cNvSpPr>
            <p:nvPr/>
          </p:nvSpPr>
          <p:spPr bwMode="auto">
            <a:xfrm>
              <a:off x="3845" y="1591"/>
              <a:ext cx="55" cy="4"/>
            </a:xfrm>
            <a:custGeom>
              <a:avLst/>
              <a:gdLst/>
              <a:ahLst/>
              <a:cxnLst>
                <a:cxn ang="0">
                  <a:pos x="55" y="4"/>
                </a:cxn>
                <a:cxn ang="0">
                  <a:pos x="0" y="4"/>
                </a:cxn>
                <a:cxn ang="0">
                  <a:pos x="55" y="0"/>
                </a:cxn>
                <a:cxn ang="0">
                  <a:pos x="55" y="4"/>
                </a:cxn>
              </a:cxnLst>
              <a:rect l="0" t="0" r="r" b="b"/>
              <a:pathLst>
                <a:path w="55" h="4">
                  <a:moveTo>
                    <a:pt x="55" y="4"/>
                  </a:moveTo>
                  <a:lnTo>
                    <a:pt x="0" y="4"/>
                  </a:lnTo>
                  <a:lnTo>
                    <a:pt x="55" y="0"/>
                  </a:lnTo>
                  <a:lnTo>
                    <a:pt x="5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5" name="Freeform 699"/>
            <p:cNvSpPr>
              <a:spLocks/>
            </p:cNvSpPr>
            <p:nvPr/>
          </p:nvSpPr>
          <p:spPr bwMode="auto">
            <a:xfrm>
              <a:off x="3836" y="1591"/>
              <a:ext cx="64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9" y="4"/>
                </a:cxn>
              </a:cxnLst>
              <a:rect l="0" t="0" r="r" b="b"/>
              <a:pathLst>
                <a:path w="64" h="4">
                  <a:moveTo>
                    <a:pt x="9" y="4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6" name="Freeform 700"/>
            <p:cNvSpPr>
              <a:spLocks/>
            </p:cNvSpPr>
            <p:nvPr/>
          </p:nvSpPr>
          <p:spPr bwMode="auto">
            <a:xfrm>
              <a:off x="3836" y="1586"/>
              <a:ext cx="64" cy="5"/>
            </a:xfrm>
            <a:custGeom>
              <a:avLst/>
              <a:gdLst/>
              <a:ahLst/>
              <a:cxnLst>
                <a:cxn ang="0">
                  <a:pos x="64" y="5"/>
                </a:cxn>
                <a:cxn ang="0">
                  <a:pos x="0" y="5"/>
                </a:cxn>
                <a:cxn ang="0">
                  <a:pos x="60" y="0"/>
                </a:cxn>
                <a:cxn ang="0">
                  <a:pos x="64" y="5"/>
                </a:cxn>
              </a:cxnLst>
              <a:rect l="0" t="0" r="r" b="b"/>
              <a:pathLst>
                <a:path w="64" h="5">
                  <a:moveTo>
                    <a:pt x="64" y="5"/>
                  </a:moveTo>
                  <a:lnTo>
                    <a:pt x="0" y="5"/>
                  </a:lnTo>
                  <a:lnTo>
                    <a:pt x="60" y="0"/>
                  </a:lnTo>
                  <a:lnTo>
                    <a:pt x="6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7" name="Freeform 701"/>
            <p:cNvSpPr>
              <a:spLocks/>
            </p:cNvSpPr>
            <p:nvPr/>
          </p:nvSpPr>
          <p:spPr bwMode="auto">
            <a:xfrm>
              <a:off x="3832" y="1586"/>
              <a:ext cx="64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64" h="5">
                  <a:moveTo>
                    <a:pt x="4" y="5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8" name="Freeform 702"/>
            <p:cNvSpPr>
              <a:spLocks/>
            </p:cNvSpPr>
            <p:nvPr/>
          </p:nvSpPr>
          <p:spPr bwMode="auto">
            <a:xfrm>
              <a:off x="3942" y="1682"/>
              <a:ext cx="3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35">
                  <a:moveTo>
                    <a:pt x="0" y="0"/>
                  </a:moveTo>
                  <a:lnTo>
                    <a:pt x="35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79" name="Freeform 703"/>
            <p:cNvSpPr>
              <a:spLocks/>
            </p:cNvSpPr>
            <p:nvPr/>
          </p:nvSpPr>
          <p:spPr bwMode="auto">
            <a:xfrm>
              <a:off x="3947" y="1682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0" name="Freeform 704"/>
            <p:cNvSpPr>
              <a:spLocks/>
            </p:cNvSpPr>
            <p:nvPr/>
          </p:nvSpPr>
          <p:spPr bwMode="auto">
            <a:xfrm>
              <a:off x="3947" y="1677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1" name="Freeform 705"/>
            <p:cNvSpPr>
              <a:spLocks/>
            </p:cNvSpPr>
            <p:nvPr/>
          </p:nvSpPr>
          <p:spPr bwMode="auto">
            <a:xfrm>
              <a:off x="3951" y="1677"/>
              <a:ext cx="38" cy="5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26" y="5"/>
                </a:cxn>
              </a:cxnLst>
              <a:rect l="0" t="0" r="r" b="b"/>
              <a:pathLst>
                <a:path w="38" h="5">
                  <a:moveTo>
                    <a:pt x="26" y="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2" name="Freeform 706"/>
            <p:cNvSpPr>
              <a:spLocks/>
            </p:cNvSpPr>
            <p:nvPr/>
          </p:nvSpPr>
          <p:spPr bwMode="auto">
            <a:xfrm>
              <a:off x="3951" y="1677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38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3" name="Freeform 707"/>
            <p:cNvSpPr>
              <a:spLocks/>
            </p:cNvSpPr>
            <p:nvPr/>
          </p:nvSpPr>
          <p:spPr bwMode="auto">
            <a:xfrm>
              <a:off x="3955" y="1677"/>
              <a:ext cx="39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9" y="0"/>
                </a:cxn>
                <a:cxn ang="0">
                  <a:pos x="34" y="0"/>
                </a:cxn>
              </a:cxnLst>
              <a:rect l="0" t="0" r="r" b="b"/>
              <a:pathLst>
                <a:path w="39">
                  <a:moveTo>
                    <a:pt x="34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4" name="Freeform 708"/>
            <p:cNvSpPr>
              <a:spLocks/>
            </p:cNvSpPr>
            <p:nvPr/>
          </p:nvSpPr>
          <p:spPr bwMode="auto">
            <a:xfrm>
              <a:off x="3955" y="1673"/>
              <a:ext cx="3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9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39" h="4">
                  <a:moveTo>
                    <a:pt x="0" y="4"/>
                  </a:moveTo>
                  <a:lnTo>
                    <a:pt x="39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5" name="Freeform 709"/>
            <p:cNvSpPr>
              <a:spLocks/>
            </p:cNvSpPr>
            <p:nvPr/>
          </p:nvSpPr>
          <p:spPr bwMode="auto">
            <a:xfrm>
              <a:off x="3960" y="1673"/>
              <a:ext cx="42" cy="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34" y="4"/>
                </a:cxn>
              </a:cxnLst>
              <a:rect l="0" t="0" r="r" b="b"/>
              <a:pathLst>
                <a:path w="42" h="4">
                  <a:moveTo>
                    <a:pt x="34" y="4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6" name="Freeform 710"/>
            <p:cNvSpPr>
              <a:spLocks/>
            </p:cNvSpPr>
            <p:nvPr/>
          </p:nvSpPr>
          <p:spPr bwMode="auto">
            <a:xfrm>
              <a:off x="3960" y="1668"/>
              <a:ext cx="4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2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42" h="5">
                  <a:moveTo>
                    <a:pt x="0" y="5"/>
                  </a:moveTo>
                  <a:lnTo>
                    <a:pt x="42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7" name="Freeform 711"/>
            <p:cNvSpPr>
              <a:spLocks/>
            </p:cNvSpPr>
            <p:nvPr/>
          </p:nvSpPr>
          <p:spPr bwMode="auto">
            <a:xfrm>
              <a:off x="3964" y="1668"/>
              <a:ext cx="47" cy="5"/>
            </a:xfrm>
            <a:custGeom>
              <a:avLst/>
              <a:gdLst/>
              <a:ahLst/>
              <a:cxnLst>
                <a:cxn ang="0">
                  <a:pos x="38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38" y="5"/>
                </a:cxn>
              </a:cxnLst>
              <a:rect l="0" t="0" r="r" b="b"/>
              <a:pathLst>
                <a:path w="47" h="5">
                  <a:moveTo>
                    <a:pt x="38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8" name="Freeform 712"/>
            <p:cNvSpPr>
              <a:spLocks/>
            </p:cNvSpPr>
            <p:nvPr/>
          </p:nvSpPr>
          <p:spPr bwMode="auto">
            <a:xfrm>
              <a:off x="3964" y="1668"/>
              <a:ext cx="4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0"/>
                </a:cxn>
                <a:cxn ang="0">
                  <a:pos x="0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89" name="Freeform 713"/>
            <p:cNvSpPr>
              <a:spLocks/>
            </p:cNvSpPr>
            <p:nvPr/>
          </p:nvSpPr>
          <p:spPr bwMode="auto">
            <a:xfrm>
              <a:off x="3964" y="1668"/>
              <a:ext cx="47" cy="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0"/>
                </a:cxn>
                <a:cxn ang="0">
                  <a:pos x="47" y="0"/>
                </a:cxn>
              </a:cxnLst>
              <a:rect l="0" t="0" r="r" b="b"/>
              <a:pathLst>
                <a:path w="47">
                  <a:moveTo>
                    <a:pt x="47" y="0"/>
                  </a:move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0" name="Freeform 714"/>
            <p:cNvSpPr>
              <a:spLocks/>
            </p:cNvSpPr>
            <p:nvPr/>
          </p:nvSpPr>
          <p:spPr bwMode="auto">
            <a:xfrm>
              <a:off x="3964" y="1659"/>
              <a:ext cx="4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7" y="9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47" h="9">
                  <a:moveTo>
                    <a:pt x="0" y="9"/>
                  </a:moveTo>
                  <a:lnTo>
                    <a:pt x="47" y="9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1" name="Freeform 715"/>
            <p:cNvSpPr>
              <a:spLocks/>
            </p:cNvSpPr>
            <p:nvPr/>
          </p:nvSpPr>
          <p:spPr bwMode="auto">
            <a:xfrm>
              <a:off x="3972" y="1659"/>
              <a:ext cx="51" cy="9"/>
            </a:xfrm>
            <a:custGeom>
              <a:avLst/>
              <a:gdLst/>
              <a:ahLst/>
              <a:cxnLst>
                <a:cxn ang="0">
                  <a:pos x="39" y="9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39" y="9"/>
                </a:cxn>
              </a:cxnLst>
              <a:rect l="0" t="0" r="r" b="b"/>
              <a:pathLst>
                <a:path w="51" h="9">
                  <a:moveTo>
                    <a:pt x="39" y="9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2" name="Freeform 716"/>
            <p:cNvSpPr>
              <a:spLocks/>
            </p:cNvSpPr>
            <p:nvPr/>
          </p:nvSpPr>
          <p:spPr bwMode="auto">
            <a:xfrm>
              <a:off x="4023" y="1659"/>
              <a:ext cx="22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9" y="5"/>
                </a:cxn>
              </a:cxnLst>
              <a:rect l="0" t="0" r="r" b="b"/>
              <a:pathLst>
                <a:path w="22" h="5">
                  <a:moveTo>
                    <a:pt x="9" y="5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3" name="Freeform 717"/>
            <p:cNvSpPr>
              <a:spLocks/>
            </p:cNvSpPr>
            <p:nvPr/>
          </p:nvSpPr>
          <p:spPr bwMode="auto">
            <a:xfrm>
              <a:off x="3972" y="1659"/>
              <a:ext cx="7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4" name="Freeform 718"/>
            <p:cNvSpPr>
              <a:spLocks/>
            </p:cNvSpPr>
            <p:nvPr/>
          </p:nvSpPr>
          <p:spPr bwMode="auto">
            <a:xfrm>
              <a:off x="3972" y="1659"/>
              <a:ext cx="73" cy="1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>
                  <a:moveTo>
                    <a:pt x="73" y="0"/>
                  </a:moveTo>
                  <a:lnTo>
                    <a:pt x="0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5" name="Freeform 719"/>
            <p:cNvSpPr>
              <a:spLocks/>
            </p:cNvSpPr>
            <p:nvPr/>
          </p:nvSpPr>
          <p:spPr bwMode="auto">
            <a:xfrm>
              <a:off x="4083" y="1659"/>
              <a:ext cx="21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21">
                  <a:moveTo>
                    <a:pt x="4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6" name="Freeform 720"/>
            <p:cNvSpPr>
              <a:spLocks/>
            </p:cNvSpPr>
            <p:nvPr/>
          </p:nvSpPr>
          <p:spPr bwMode="auto">
            <a:xfrm>
              <a:off x="4083" y="1650"/>
              <a:ext cx="30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9"/>
                </a:cxn>
                <a:cxn ang="0">
                  <a:pos x="30" y="0"/>
                </a:cxn>
                <a:cxn ang="0">
                  <a:pos x="21" y="9"/>
                </a:cxn>
              </a:cxnLst>
              <a:rect l="0" t="0" r="r" b="b"/>
              <a:pathLst>
                <a:path w="30" h="9">
                  <a:moveTo>
                    <a:pt x="21" y="9"/>
                  </a:moveTo>
                  <a:lnTo>
                    <a:pt x="0" y="9"/>
                  </a:lnTo>
                  <a:lnTo>
                    <a:pt x="30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7" name="Freeform 721"/>
            <p:cNvSpPr>
              <a:spLocks/>
            </p:cNvSpPr>
            <p:nvPr/>
          </p:nvSpPr>
          <p:spPr bwMode="auto">
            <a:xfrm>
              <a:off x="4075" y="1650"/>
              <a:ext cx="38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8" y="9"/>
                </a:cxn>
              </a:cxnLst>
              <a:rect l="0" t="0" r="r" b="b"/>
              <a:pathLst>
                <a:path w="38" h="9">
                  <a:moveTo>
                    <a:pt x="8" y="9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8" name="Freeform 722"/>
            <p:cNvSpPr>
              <a:spLocks/>
            </p:cNvSpPr>
            <p:nvPr/>
          </p:nvSpPr>
          <p:spPr bwMode="auto">
            <a:xfrm>
              <a:off x="3972" y="1659"/>
              <a:ext cx="9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" y="0"/>
                </a:cxn>
                <a:cxn ang="0">
                  <a:pos x="0" y="0"/>
                </a:cxn>
              </a:cxnLst>
              <a:rect l="0" t="0" r="r" b="b"/>
              <a:pathLst>
                <a:path w="98">
                  <a:moveTo>
                    <a:pt x="0" y="0"/>
                  </a:moveTo>
                  <a:lnTo>
                    <a:pt x="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899" name="Freeform 723"/>
            <p:cNvSpPr>
              <a:spLocks/>
            </p:cNvSpPr>
            <p:nvPr/>
          </p:nvSpPr>
          <p:spPr bwMode="auto">
            <a:xfrm>
              <a:off x="3972" y="1659"/>
              <a:ext cx="98" cy="1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0" y="0"/>
                </a:cxn>
                <a:cxn ang="0">
                  <a:pos x="98" y="0"/>
                </a:cxn>
              </a:cxnLst>
              <a:rect l="0" t="0" r="r" b="b"/>
              <a:pathLst>
                <a:path w="98">
                  <a:moveTo>
                    <a:pt x="98" y="0"/>
                  </a:moveTo>
                  <a:lnTo>
                    <a:pt x="0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0" name="Freeform 724"/>
            <p:cNvSpPr>
              <a:spLocks/>
            </p:cNvSpPr>
            <p:nvPr/>
          </p:nvSpPr>
          <p:spPr bwMode="auto">
            <a:xfrm>
              <a:off x="3972" y="1659"/>
              <a:ext cx="9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8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8">
                  <a:moveTo>
                    <a:pt x="0" y="0"/>
                  </a:moveTo>
                  <a:lnTo>
                    <a:pt x="98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1" name="Freeform 725"/>
            <p:cNvSpPr>
              <a:spLocks/>
            </p:cNvSpPr>
            <p:nvPr/>
          </p:nvSpPr>
          <p:spPr bwMode="auto">
            <a:xfrm>
              <a:off x="3977" y="1659"/>
              <a:ext cx="93" cy="1"/>
            </a:xfrm>
            <a:custGeom>
              <a:avLst/>
              <a:gdLst/>
              <a:ahLst/>
              <a:cxnLst>
                <a:cxn ang="0">
                  <a:pos x="93" y="0"/>
                </a:cxn>
                <a:cxn ang="0">
                  <a:pos x="0" y="0"/>
                </a:cxn>
                <a:cxn ang="0">
                  <a:pos x="93" y="0"/>
                </a:cxn>
              </a:cxnLst>
              <a:rect l="0" t="0" r="r" b="b"/>
              <a:pathLst>
                <a:path w="93">
                  <a:moveTo>
                    <a:pt x="93" y="0"/>
                  </a:moveTo>
                  <a:lnTo>
                    <a:pt x="0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2" name="Freeform 726"/>
            <p:cNvSpPr>
              <a:spLocks/>
            </p:cNvSpPr>
            <p:nvPr/>
          </p:nvSpPr>
          <p:spPr bwMode="auto">
            <a:xfrm>
              <a:off x="3977" y="1650"/>
              <a:ext cx="9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3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93" h="9">
                  <a:moveTo>
                    <a:pt x="0" y="9"/>
                  </a:moveTo>
                  <a:lnTo>
                    <a:pt x="93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3" name="Freeform 727"/>
            <p:cNvSpPr>
              <a:spLocks/>
            </p:cNvSpPr>
            <p:nvPr/>
          </p:nvSpPr>
          <p:spPr bwMode="auto">
            <a:xfrm>
              <a:off x="3981" y="1650"/>
              <a:ext cx="94" cy="9"/>
            </a:xfrm>
            <a:custGeom>
              <a:avLst/>
              <a:gdLst/>
              <a:ahLst/>
              <a:cxnLst>
                <a:cxn ang="0">
                  <a:pos x="89" y="9"/>
                </a:cxn>
                <a:cxn ang="0">
                  <a:pos x="0" y="0"/>
                </a:cxn>
                <a:cxn ang="0">
                  <a:pos x="94" y="0"/>
                </a:cxn>
                <a:cxn ang="0">
                  <a:pos x="89" y="9"/>
                </a:cxn>
              </a:cxnLst>
              <a:rect l="0" t="0" r="r" b="b"/>
              <a:pathLst>
                <a:path w="94" h="9">
                  <a:moveTo>
                    <a:pt x="89" y="9"/>
                  </a:moveTo>
                  <a:lnTo>
                    <a:pt x="0" y="0"/>
                  </a:lnTo>
                  <a:lnTo>
                    <a:pt x="94" y="0"/>
                  </a:lnTo>
                  <a:lnTo>
                    <a:pt x="8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4" name="Freeform 728"/>
            <p:cNvSpPr>
              <a:spLocks/>
            </p:cNvSpPr>
            <p:nvPr/>
          </p:nvSpPr>
          <p:spPr bwMode="auto">
            <a:xfrm>
              <a:off x="4117" y="1641"/>
              <a:ext cx="9" cy="14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4" y="14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5" name="Freeform 729"/>
            <p:cNvSpPr>
              <a:spLocks/>
            </p:cNvSpPr>
            <p:nvPr/>
          </p:nvSpPr>
          <p:spPr bwMode="auto">
            <a:xfrm>
              <a:off x="3981" y="1645"/>
              <a:ext cx="13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2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132" h="5">
                  <a:moveTo>
                    <a:pt x="0" y="5"/>
                  </a:moveTo>
                  <a:lnTo>
                    <a:pt x="132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6" name="Freeform 730"/>
            <p:cNvSpPr>
              <a:spLocks/>
            </p:cNvSpPr>
            <p:nvPr/>
          </p:nvSpPr>
          <p:spPr bwMode="auto">
            <a:xfrm>
              <a:off x="3985" y="1645"/>
              <a:ext cx="128" cy="5"/>
            </a:xfrm>
            <a:custGeom>
              <a:avLst/>
              <a:gdLst/>
              <a:ahLst/>
              <a:cxnLst>
                <a:cxn ang="0">
                  <a:pos x="128" y="5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8" y="5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7" name="Freeform 731"/>
            <p:cNvSpPr>
              <a:spLocks/>
            </p:cNvSpPr>
            <p:nvPr/>
          </p:nvSpPr>
          <p:spPr bwMode="auto">
            <a:xfrm>
              <a:off x="3985" y="1641"/>
              <a:ext cx="128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28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128" h="4">
                  <a:moveTo>
                    <a:pt x="0" y="4"/>
                  </a:moveTo>
                  <a:lnTo>
                    <a:pt x="128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8" name="Freeform 732"/>
            <p:cNvSpPr>
              <a:spLocks/>
            </p:cNvSpPr>
            <p:nvPr/>
          </p:nvSpPr>
          <p:spPr bwMode="auto">
            <a:xfrm>
              <a:off x="3994" y="1641"/>
              <a:ext cx="123" cy="4"/>
            </a:xfrm>
            <a:custGeom>
              <a:avLst/>
              <a:gdLst/>
              <a:ahLst/>
              <a:cxnLst>
                <a:cxn ang="0">
                  <a:pos x="119" y="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19" y="4"/>
                </a:cxn>
              </a:cxnLst>
              <a:rect l="0" t="0" r="r" b="b"/>
              <a:pathLst>
                <a:path w="123" h="4">
                  <a:moveTo>
                    <a:pt x="119" y="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1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09" name="Freeform 733"/>
            <p:cNvSpPr>
              <a:spLocks/>
            </p:cNvSpPr>
            <p:nvPr/>
          </p:nvSpPr>
          <p:spPr bwMode="auto">
            <a:xfrm>
              <a:off x="3994" y="1641"/>
              <a:ext cx="12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123">
                  <a:moveTo>
                    <a:pt x="0" y="0"/>
                  </a:moveTo>
                  <a:lnTo>
                    <a:pt x="123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0" name="Freeform 734"/>
            <p:cNvSpPr>
              <a:spLocks/>
            </p:cNvSpPr>
            <p:nvPr/>
          </p:nvSpPr>
          <p:spPr bwMode="auto">
            <a:xfrm>
              <a:off x="4006" y="1641"/>
              <a:ext cx="111" cy="1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0" y="0"/>
                </a:cxn>
                <a:cxn ang="0">
                  <a:pos x="111" y="0"/>
                </a:cxn>
              </a:cxnLst>
              <a:rect l="0" t="0" r="r" b="b"/>
              <a:pathLst>
                <a:path w="111">
                  <a:moveTo>
                    <a:pt x="111" y="0"/>
                  </a:moveTo>
                  <a:lnTo>
                    <a:pt x="0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1" name="Freeform 735"/>
            <p:cNvSpPr>
              <a:spLocks/>
            </p:cNvSpPr>
            <p:nvPr/>
          </p:nvSpPr>
          <p:spPr bwMode="auto">
            <a:xfrm>
              <a:off x="4143" y="1632"/>
              <a:ext cx="1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2" name="Freeform 736"/>
            <p:cNvSpPr>
              <a:spLocks/>
            </p:cNvSpPr>
            <p:nvPr/>
          </p:nvSpPr>
          <p:spPr bwMode="auto">
            <a:xfrm>
              <a:off x="4143" y="1623"/>
              <a:ext cx="12" cy="9"/>
            </a:xfrm>
            <a:custGeom>
              <a:avLst/>
              <a:gdLst/>
              <a:ahLst/>
              <a:cxnLst>
                <a:cxn ang="0">
                  <a:pos x="12" y="9"/>
                </a:cxn>
                <a:cxn ang="0">
                  <a:pos x="0" y="9"/>
                </a:cxn>
                <a:cxn ang="0">
                  <a:pos x="12" y="0"/>
                </a:cxn>
                <a:cxn ang="0">
                  <a:pos x="12" y="9"/>
                </a:cxn>
              </a:cxnLst>
              <a:rect l="0" t="0" r="r" b="b"/>
              <a:pathLst>
                <a:path w="12" h="9">
                  <a:moveTo>
                    <a:pt x="12" y="9"/>
                  </a:moveTo>
                  <a:lnTo>
                    <a:pt x="0" y="9"/>
                  </a:lnTo>
                  <a:lnTo>
                    <a:pt x="12" y="0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3" name="Freeform 737"/>
            <p:cNvSpPr>
              <a:spLocks/>
            </p:cNvSpPr>
            <p:nvPr/>
          </p:nvSpPr>
          <p:spPr bwMode="auto">
            <a:xfrm>
              <a:off x="4143" y="1623"/>
              <a:ext cx="1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2" h="9">
                  <a:moveTo>
                    <a:pt x="0" y="9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4" name="Freeform 738"/>
            <p:cNvSpPr>
              <a:spLocks/>
            </p:cNvSpPr>
            <p:nvPr/>
          </p:nvSpPr>
          <p:spPr bwMode="auto">
            <a:xfrm>
              <a:off x="4006" y="1641"/>
              <a:ext cx="1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20">
                  <a:moveTo>
                    <a:pt x="0" y="0"/>
                  </a:moveTo>
                  <a:lnTo>
                    <a:pt x="12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5" name="Freeform 739"/>
            <p:cNvSpPr>
              <a:spLocks/>
            </p:cNvSpPr>
            <p:nvPr/>
          </p:nvSpPr>
          <p:spPr bwMode="auto">
            <a:xfrm>
              <a:off x="4011" y="1641"/>
              <a:ext cx="115" cy="1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0" y="0"/>
                </a:cxn>
                <a:cxn ang="0">
                  <a:pos x="115" y="0"/>
                </a:cxn>
              </a:cxnLst>
              <a:rect l="0" t="0" r="r" b="b"/>
              <a:pathLst>
                <a:path w="115">
                  <a:moveTo>
                    <a:pt x="115" y="0"/>
                  </a:moveTo>
                  <a:lnTo>
                    <a:pt x="0" y="0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6" name="Freeform 740"/>
            <p:cNvSpPr>
              <a:spLocks/>
            </p:cNvSpPr>
            <p:nvPr/>
          </p:nvSpPr>
          <p:spPr bwMode="auto">
            <a:xfrm>
              <a:off x="4011" y="1636"/>
              <a:ext cx="11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15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115" h="5">
                  <a:moveTo>
                    <a:pt x="0" y="5"/>
                  </a:moveTo>
                  <a:lnTo>
                    <a:pt x="115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7" name="Freeform 741"/>
            <p:cNvSpPr>
              <a:spLocks/>
            </p:cNvSpPr>
            <p:nvPr/>
          </p:nvSpPr>
          <p:spPr bwMode="auto">
            <a:xfrm>
              <a:off x="4015" y="1636"/>
              <a:ext cx="111" cy="5"/>
            </a:xfrm>
            <a:custGeom>
              <a:avLst/>
              <a:gdLst/>
              <a:ahLst/>
              <a:cxnLst>
                <a:cxn ang="0">
                  <a:pos x="111" y="5"/>
                </a:cxn>
                <a:cxn ang="0">
                  <a:pos x="0" y="0"/>
                </a:cxn>
                <a:cxn ang="0">
                  <a:pos x="111" y="0"/>
                </a:cxn>
                <a:cxn ang="0">
                  <a:pos x="111" y="5"/>
                </a:cxn>
              </a:cxnLst>
              <a:rect l="0" t="0" r="r" b="b"/>
              <a:pathLst>
                <a:path w="111" h="5">
                  <a:moveTo>
                    <a:pt x="111" y="5"/>
                  </a:moveTo>
                  <a:lnTo>
                    <a:pt x="0" y="0"/>
                  </a:lnTo>
                  <a:lnTo>
                    <a:pt x="111" y="0"/>
                  </a:lnTo>
                  <a:lnTo>
                    <a:pt x="11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8" name="Freeform 742"/>
            <p:cNvSpPr>
              <a:spLocks/>
            </p:cNvSpPr>
            <p:nvPr/>
          </p:nvSpPr>
          <p:spPr bwMode="auto">
            <a:xfrm>
              <a:off x="4015" y="1636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19" name="Freeform 743"/>
            <p:cNvSpPr>
              <a:spLocks/>
            </p:cNvSpPr>
            <p:nvPr/>
          </p:nvSpPr>
          <p:spPr bwMode="auto">
            <a:xfrm>
              <a:off x="4023" y="1636"/>
              <a:ext cx="26" cy="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6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0" name="Freeform 744"/>
            <p:cNvSpPr>
              <a:spLocks/>
            </p:cNvSpPr>
            <p:nvPr/>
          </p:nvSpPr>
          <p:spPr bwMode="auto">
            <a:xfrm>
              <a:off x="4023" y="1632"/>
              <a:ext cx="2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2" y="4"/>
                </a:cxn>
                <a:cxn ang="0">
                  <a:pos x="13" y="0"/>
                </a:cxn>
                <a:cxn ang="0">
                  <a:pos x="0" y="4"/>
                </a:cxn>
              </a:cxnLst>
              <a:rect l="0" t="0" r="r" b="b"/>
              <a:pathLst>
                <a:path w="22" h="4">
                  <a:moveTo>
                    <a:pt x="0" y="4"/>
                  </a:moveTo>
                  <a:lnTo>
                    <a:pt x="22" y="4"/>
                  </a:lnTo>
                  <a:lnTo>
                    <a:pt x="1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1" name="Freeform 745"/>
            <p:cNvSpPr>
              <a:spLocks/>
            </p:cNvSpPr>
            <p:nvPr/>
          </p:nvSpPr>
          <p:spPr bwMode="auto">
            <a:xfrm>
              <a:off x="4049" y="1632"/>
              <a:ext cx="7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7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77" h="4">
                  <a:moveTo>
                    <a:pt x="0" y="4"/>
                  </a:moveTo>
                  <a:lnTo>
                    <a:pt x="77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2" name="Freeform 746"/>
            <p:cNvSpPr>
              <a:spLocks/>
            </p:cNvSpPr>
            <p:nvPr/>
          </p:nvSpPr>
          <p:spPr bwMode="auto">
            <a:xfrm>
              <a:off x="4053" y="1632"/>
              <a:ext cx="73" cy="4"/>
            </a:xfrm>
            <a:custGeom>
              <a:avLst/>
              <a:gdLst/>
              <a:ahLst/>
              <a:cxnLst>
                <a:cxn ang="0">
                  <a:pos x="73" y="4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4"/>
                </a:cxn>
              </a:cxnLst>
              <a:rect l="0" t="0" r="r" b="b"/>
              <a:pathLst>
                <a:path w="73" h="4">
                  <a:moveTo>
                    <a:pt x="73" y="4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3" name="Freeform 747"/>
            <p:cNvSpPr>
              <a:spLocks/>
            </p:cNvSpPr>
            <p:nvPr/>
          </p:nvSpPr>
          <p:spPr bwMode="auto">
            <a:xfrm>
              <a:off x="4053" y="1632"/>
              <a:ext cx="7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0"/>
                </a:cxn>
                <a:cxn ang="0">
                  <a:pos x="0" y="0"/>
                </a:cxn>
              </a:cxnLst>
              <a:rect l="0" t="0" r="r" b="b"/>
              <a:pathLst>
                <a:path w="73">
                  <a:moveTo>
                    <a:pt x="0" y="0"/>
                  </a:move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4" name="Freeform 748"/>
            <p:cNvSpPr>
              <a:spLocks/>
            </p:cNvSpPr>
            <p:nvPr/>
          </p:nvSpPr>
          <p:spPr bwMode="auto">
            <a:xfrm>
              <a:off x="4053" y="1632"/>
              <a:ext cx="85" cy="1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73" y="0"/>
                </a:cxn>
              </a:cxnLst>
              <a:rect l="0" t="0" r="r" b="b"/>
              <a:pathLst>
                <a:path w="85">
                  <a:moveTo>
                    <a:pt x="73" y="0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5" name="Freeform 749"/>
            <p:cNvSpPr>
              <a:spLocks/>
            </p:cNvSpPr>
            <p:nvPr/>
          </p:nvSpPr>
          <p:spPr bwMode="auto">
            <a:xfrm>
              <a:off x="4053" y="1632"/>
              <a:ext cx="8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0" y="0"/>
                </a:cxn>
              </a:cxnLst>
              <a:rect l="0" t="0" r="r" b="b"/>
              <a:pathLst>
                <a:path w="85">
                  <a:moveTo>
                    <a:pt x="0" y="0"/>
                  </a:move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6" name="Freeform 750"/>
            <p:cNvSpPr>
              <a:spLocks/>
            </p:cNvSpPr>
            <p:nvPr/>
          </p:nvSpPr>
          <p:spPr bwMode="auto">
            <a:xfrm>
              <a:off x="4053" y="1632"/>
              <a:ext cx="85" cy="1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0"/>
                </a:cxn>
                <a:cxn ang="0">
                  <a:pos x="85" y="0"/>
                </a:cxn>
              </a:cxnLst>
              <a:rect l="0" t="0" r="r" b="b"/>
              <a:pathLst>
                <a:path w="85">
                  <a:moveTo>
                    <a:pt x="85" y="0"/>
                  </a:moveTo>
                  <a:lnTo>
                    <a:pt x="0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7" name="Freeform 751"/>
            <p:cNvSpPr>
              <a:spLocks/>
            </p:cNvSpPr>
            <p:nvPr/>
          </p:nvSpPr>
          <p:spPr bwMode="auto">
            <a:xfrm>
              <a:off x="4053" y="1623"/>
              <a:ext cx="8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5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85" h="9">
                  <a:moveTo>
                    <a:pt x="0" y="9"/>
                  </a:moveTo>
                  <a:lnTo>
                    <a:pt x="85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8" name="Freeform 752"/>
            <p:cNvSpPr>
              <a:spLocks/>
            </p:cNvSpPr>
            <p:nvPr/>
          </p:nvSpPr>
          <p:spPr bwMode="auto">
            <a:xfrm>
              <a:off x="4053" y="1623"/>
              <a:ext cx="90" cy="9"/>
            </a:xfrm>
            <a:custGeom>
              <a:avLst/>
              <a:gdLst/>
              <a:ahLst/>
              <a:cxnLst>
                <a:cxn ang="0">
                  <a:pos x="85" y="9"/>
                </a:cxn>
                <a:cxn ang="0">
                  <a:pos x="0" y="0"/>
                </a:cxn>
                <a:cxn ang="0">
                  <a:pos x="90" y="0"/>
                </a:cxn>
                <a:cxn ang="0">
                  <a:pos x="85" y="9"/>
                </a:cxn>
              </a:cxnLst>
              <a:rect l="0" t="0" r="r" b="b"/>
              <a:pathLst>
                <a:path w="90" h="9">
                  <a:moveTo>
                    <a:pt x="85" y="9"/>
                  </a:moveTo>
                  <a:lnTo>
                    <a:pt x="0" y="0"/>
                  </a:lnTo>
                  <a:lnTo>
                    <a:pt x="90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29" name="Freeform 753"/>
            <p:cNvSpPr>
              <a:spLocks/>
            </p:cNvSpPr>
            <p:nvPr/>
          </p:nvSpPr>
          <p:spPr bwMode="auto">
            <a:xfrm>
              <a:off x="4053" y="1623"/>
              <a:ext cx="10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0"/>
                </a:cxn>
                <a:cxn ang="0">
                  <a:pos x="0" y="0"/>
                </a:cxn>
              </a:cxnLst>
              <a:rect l="0" t="0" r="r" b="b"/>
              <a:pathLst>
                <a:path w="102">
                  <a:moveTo>
                    <a:pt x="0" y="0"/>
                  </a:move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0" name="Freeform 754"/>
            <p:cNvSpPr>
              <a:spLocks/>
            </p:cNvSpPr>
            <p:nvPr/>
          </p:nvSpPr>
          <p:spPr bwMode="auto">
            <a:xfrm>
              <a:off x="4053" y="1623"/>
              <a:ext cx="102" cy="1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0"/>
                </a:cxn>
                <a:cxn ang="0">
                  <a:pos x="102" y="0"/>
                </a:cxn>
              </a:cxnLst>
              <a:rect l="0" t="0" r="r" b="b"/>
              <a:pathLst>
                <a:path w="102">
                  <a:moveTo>
                    <a:pt x="102" y="0"/>
                  </a:moveTo>
                  <a:lnTo>
                    <a:pt x="0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1" name="Freeform 755"/>
            <p:cNvSpPr>
              <a:spLocks/>
            </p:cNvSpPr>
            <p:nvPr/>
          </p:nvSpPr>
          <p:spPr bwMode="auto">
            <a:xfrm>
              <a:off x="4053" y="1618"/>
              <a:ext cx="10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02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02" h="5">
                  <a:moveTo>
                    <a:pt x="0" y="5"/>
                  </a:moveTo>
                  <a:lnTo>
                    <a:pt x="102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2" name="Freeform 756"/>
            <p:cNvSpPr>
              <a:spLocks/>
            </p:cNvSpPr>
            <p:nvPr/>
          </p:nvSpPr>
          <p:spPr bwMode="auto">
            <a:xfrm>
              <a:off x="4053" y="1618"/>
              <a:ext cx="102" cy="5"/>
            </a:xfrm>
            <a:custGeom>
              <a:avLst/>
              <a:gdLst/>
              <a:ahLst/>
              <a:cxnLst>
                <a:cxn ang="0">
                  <a:pos x="102" y="5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5"/>
                </a:cxn>
              </a:cxnLst>
              <a:rect l="0" t="0" r="r" b="b"/>
              <a:pathLst>
                <a:path w="102" h="5">
                  <a:moveTo>
                    <a:pt x="102" y="5"/>
                  </a:moveTo>
                  <a:lnTo>
                    <a:pt x="0" y="0"/>
                  </a:lnTo>
                  <a:lnTo>
                    <a:pt x="102" y="0"/>
                  </a:lnTo>
                  <a:lnTo>
                    <a:pt x="10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3" name="Freeform 757"/>
            <p:cNvSpPr>
              <a:spLocks/>
            </p:cNvSpPr>
            <p:nvPr/>
          </p:nvSpPr>
          <p:spPr bwMode="auto">
            <a:xfrm>
              <a:off x="4053" y="1614"/>
              <a:ext cx="10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2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102" h="4">
                  <a:moveTo>
                    <a:pt x="0" y="4"/>
                  </a:moveTo>
                  <a:lnTo>
                    <a:pt x="102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4" name="Freeform 758"/>
            <p:cNvSpPr>
              <a:spLocks/>
            </p:cNvSpPr>
            <p:nvPr/>
          </p:nvSpPr>
          <p:spPr bwMode="auto">
            <a:xfrm>
              <a:off x="4057" y="1614"/>
              <a:ext cx="103" cy="4"/>
            </a:xfrm>
            <a:custGeom>
              <a:avLst/>
              <a:gdLst/>
              <a:ahLst/>
              <a:cxnLst>
                <a:cxn ang="0">
                  <a:pos x="98" y="4"/>
                </a:cxn>
                <a:cxn ang="0">
                  <a:pos x="0" y="0"/>
                </a:cxn>
                <a:cxn ang="0">
                  <a:pos x="103" y="0"/>
                </a:cxn>
                <a:cxn ang="0">
                  <a:pos x="98" y="4"/>
                </a:cxn>
              </a:cxnLst>
              <a:rect l="0" t="0" r="r" b="b"/>
              <a:pathLst>
                <a:path w="103" h="4">
                  <a:moveTo>
                    <a:pt x="98" y="4"/>
                  </a:moveTo>
                  <a:lnTo>
                    <a:pt x="0" y="0"/>
                  </a:lnTo>
                  <a:lnTo>
                    <a:pt x="103" y="0"/>
                  </a:lnTo>
                  <a:lnTo>
                    <a:pt x="9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5" name="Freeform 759"/>
            <p:cNvSpPr>
              <a:spLocks/>
            </p:cNvSpPr>
            <p:nvPr/>
          </p:nvSpPr>
          <p:spPr bwMode="auto">
            <a:xfrm>
              <a:off x="3742" y="1609"/>
              <a:ext cx="9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9" y="5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6" name="Freeform 760"/>
            <p:cNvSpPr>
              <a:spLocks/>
            </p:cNvSpPr>
            <p:nvPr/>
          </p:nvSpPr>
          <p:spPr bwMode="auto">
            <a:xfrm>
              <a:off x="3742" y="1609"/>
              <a:ext cx="9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7" name="Freeform 761"/>
            <p:cNvSpPr>
              <a:spLocks/>
            </p:cNvSpPr>
            <p:nvPr/>
          </p:nvSpPr>
          <p:spPr bwMode="auto">
            <a:xfrm>
              <a:off x="3742" y="1609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8" name="Freeform 762"/>
            <p:cNvSpPr>
              <a:spLocks/>
            </p:cNvSpPr>
            <p:nvPr/>
          </p:nvSpPr>
          <p:spPr bwMode="auto">
            <a:xfrm>
              <a:off x="4057" y="1609"/>
              <a:ext cx="10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03" y="5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103" h="5">
                  <a:moveTo>
                    <a:pt x="0" y="5"/>
                  </a:moveTo>
                  <a:lnTo>
                    <a:pt x="103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39" name="Freeform 763"/>
            <p:cNvSpPr>
              <a:spLocks/>
            </p:cNvSpPr>
            <p:nvPr/>
          </p:nvSpPr>
          <p:spPr bwMode="auto">
            <a:xfrm>
              <a:off x="4062" y="1609"/>
              <a:ext cx="98" cy="5"/>
            </a:xfrm>
            <a:custGeom>
              <a:avLst/>
              <a:gdLst/>
              <a:ahLst/>
              <a:cxnLst>
                <a:cxn ang="0">
                  <a:pos x="98" y="5"/>
                </a:cxn>
                <a:cxn ang="0">
                  <a:pos x="0" y="0"/>
                </a:cxn>
                <a:cxn ang="0">
                  <a:pos x="98" y="0"/>
                </a:cxn>
                <a:cxn ang="0">
                  <a:pos x="98" y="5"/>
                </a:cxn>
              </a:cxnLst>
              <a:rect l="0" t="0" r="r" b="b"/>
              <a:pathLst>
                <a:path w="98" h="5">
                  <a:moveTo>
                    <a:pt x="98" y="5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9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0" name="Freeform 764"/>
            <p:cNvSpPr>
              <a:spLocks/>
            </p:cNvSpPr>
            <p:nvPr/>
          </p:nvSpPr>
          <p:spPr bwMode="auto">
            <a:xfrm>
              <a:off x="4062" y="1600"/>
              <a:ext cx="9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8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98" h="9">
                  <a:moveTo>
                    <a:pt x="0" y="9"/>
                  </a:moveTo>
                  <a:lnTo>
                    <a:pt x="98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1" name="Freeform 765"/>
            <p:cNvSpPr>
              <a:spLocks/>
            </p:cNvSpPr>
            <p:nvPr/>
          </p:nvSpPr>
          <p:spPr bwMode="auto">
            <a:xfrm>
              <a:off x="4062" y="1600"/>
              <a:ext cx="98" cy="9"/>
            </a:xfrm>
            <a:custGeom>
              <a:avLst/>
              <a:gdLst/>
              <a:ahLst/>
              <a:cxnLst>
                <a:cxn ang="0">
                  <a:pos x="98" y="9"/>
                </a:cxn>
                <a:cxn ang="0">
                  <a:pos x="0" y="0"/>
                </a:cxn>
                <a:cxn ang="0">
                  <a:pos x="93" y="0"/>
                </a:cxn>
                <a:cxn ang="0">
                  <a:pos x="98" y="9"/>
                </a:cxn>
              </a:cxnLst>
              <a:rect l="0" t="0" r="r" b="b"/>
              <a:pathLst>
                <a:path w="98" h="9">
                  <a:moveTo>
                    <a:pt x="98" y="9"/>
                  </a:moveTo>
                  <a:lnTo>
                    <a:pt x="0" y="0"/>
                  </a:lnTo>
                  <a:lnTo>
                    <a:pt x="93" y="0"/>
                  </a:lnTo>
                  <a:lnTo>
                    <a:pt x="9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2" name="Freeform 766"/>
            <p:cNvSpPr>
              <a:spLocks/>
            </p:cNvSpPr>
            <p:nvPr/>
          </p:nvSpPr>
          <p:spPr bwMode="auto">
            <a:xfrm>
              <a:off x="4062" y="1595"/>
              <a:ext cx="9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3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93" h="5">
                  <a:moveTo>
                    <a:pt x="0" y="5"/>
                  </a:moveTo>
                  <a:lnTo>
                    <a:pt x="93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3" name="Freeform 767"/>
            <p:cNvSpPr>
              <a:spLocks/>
            </p:cNvSpPr>
            <p:nvPr/>
          </p:nvSpPr>
          <p:spPr bwMode="auto">
            <a:xfrm>
              <a:off x="4066" y="1595"/>
              <a:ext cx="89" cy="5"/>
            </a:xfrm>
            <a:custGeom>
              <a:avLst/>
              <a:gdLst/>
              <a:ahLst/>
              <a:cxnLst>
                <a:cxn ang="0">
                  <a:pos x="89" y="5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89" y="5"/>
                </a:cxn>
              </a:cxnLst>
              <a:rect l="0" t="0" r="r" b="b"/>
              <a:pathLst>
                <a:path w="89" h="5">
                  <a:moveTo>
                    <a:pt x="89" y="5"/>
                  </a:moveTo>
                  <a:lnTo>
                    <a:pt x="0" y="0"/>
                  </a:lnTo>
                  <a:lnTo>
                    <a:pt x="89" y="0"/>
                  </a:lnTo>
                  <a:lnTo>
                    <a:pt x="8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4" name="Freeform 768"/>
            <p:cNvSpPr>
              <a:spLocks/>
            </p:cNvSpPr>
            <p:nvPr/>
          </p:nvSpPr>
          <p:spPr bwMode="auto">
            <a:xfrm>
              <a:off x="3014" y="1609"/>
              <a:ext cx="73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7" y="0"/>
                </a:cxn>
                <a:cxn ang="0">
                  <a:pos x="0" y="0"/>
                </a:cxn>
              </a:cxnLst>
              <a:rect l="0" t="0" r="r" b="b"/>
              <a:pathLst>
                <a:path w="737">
                  <a:moveTo>
                    <a:pt x="0" y="0"/>
                  </a:moveTo>
                  <a:lnTo>
                    <a:pt x="7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5" name="Freeform 769"/>
            <p:cNvSpPr>
              <a:spLocks/>
            </p:cNvSpPr>
            <p:nvPr/>
          </p:nvSpPr>
          <p:spPr bwMode="auto">
            <a:xfrm>
              <a:off x="3014" y="1609"/>
              <a:ext cx="737" cy="1"/>
            </a:xfrm>
            <a:custGeom>
              <a:avLst/>
              <a:gdLst/>
              <a:ahLst/>
              <a:cxnLst>
                <a:cxn ang="0">
                  <a:pos x="737" y="0"/>
                </a:cxn>
                <a:cxn ang="0">
                  <a:pos x="0" y="0"/>
                </a:cxn>
                <a:cxn ang="0">
                  <a:pos x="737" y="0"/>
                </a:cxn>
              </a:cxnLst>
              <a:rect l="0" t="0" r="r" b="b"/>
              <a:pathLst>
                <a:path w="737">
                  <a:moveTo>
                    <a:pt x="737" y="0"/>
                  </a:moveTo>
                  <a:lnTo>
                    <a:pt x="0" y="0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6" name="Freeform 770"/>
            <p:cNvSpPr>
              <a:spLocks/>
            </p:cNvSpPr>
            <p:nvPr/>
          </p:nvSpPr>
          <p:spPr bwMode="auto">
            <a:xfrm>
              <a:off x="3014" y="1605"/>
              <a:ext cx="73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37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37" h="4">
                  <a:moveTo>
                    <a:pt x="0" y="4"/>
                  </a:moveTo>
                  <a:lnTo>
                    <a:pt x="737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7" name="Freeform 771"/>
            <p:cNvSpPr>
              <a:spLocks/>
            </p:cNvSpPr>
            <p:nvPr/>
          </p:nvSpPr>
          <p:spPr bwMode="auto">
            <a:xfrm>
              <a:off x="3014" y="1605"/>
              <a:ext cx="737" cy="4"/>
            </a:xfrm>
            <a:custGeom>
              <a:avLst/>
              <a:gdLst/>
              <a:ahLst/>
              <a:cxnLst>
                <a:cxn ang="0">
                  <a:pos x="737" y="4"/>
                </a:cxn>
                <a:cxn ang="0">
                  <a:pos x="0" y="0"/>
                </a:cxn>
                <a:cxn ang="0">
                  <a:pos x="737" y="0"/>
                </a:cxn>
                <a:cxn ang="0">
                  <a:pos x="737" y="4"/>
                </a:cxn>
              </a:cxnLst>
              <a:rect l="0" t="0" r="r" b="b"/>
              <a:pathLst>
                <a:path w="737" h="4">
                  <a:moveTo>
                    <a:pt x="737" y="4"/>
                  </a:moveTo>
                  <a:lnTo>
                    <a:pt x="0" y="0"/>
                  </a:lnTo>
                  <a:lnTo>
                    <a:pt x="737" y="0"/>
                  </a:lnTo>
                  <a:lnTo>
                    <a:pt x="73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8" name="Freeform 772"/>
            <p:cNvSpPr>
              <a:spLocks/>
            </p:cNvSpPr>
            <p:nvPr/>
          </p:nvSpPr>
          <p:spPr bwMode="auto">
            <a:xfrm>
              <a:off x="3014" y="1605"/>
              <a:ext cx="67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7" y="0"/>
                </a:cxn>
                <a:cxn ang="0">
                  <a:pos x="0" y="0"/>
                </a:cxn>
              </a:cxnLst>
              <a:rect l="0" t="0" r="r" b="b"/>
              <a:pathLst>
                <a:path w="677">
                  <a:moveTo>
                    <a:pt x="0" y="0"/>
                  </a:moveTo>
                  <a:lnTo>
                    <a:pt x="6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49" name="Freeform 773"/>
            <p:cNvSpPr>
              <a:spLocks/>
            </p:cNvSpPr>
            <p:nvPr/>
          </p:nvSpPr>
          <p:spPr bwMode="auto">
            <a:xfrm>
              <a:off x="3014" y="1605"/>
              <a:ext cx="677" cy="1"/>
            </a:xfrm>
            <a:custGeom>
              <a:avLst/>
              <a:gdLst/>
              <a:ahLst/>
              <a:cxnLst>
                <a:cxn ang="0">
                  <a:pos x="677" y="0"/>
                </a:cxn>
                <a:cxn ang="0">
                  <a:pos x="0" y="0"/>
                </a:cxn>
                <a:cxn ang="0">
                  <a:pos x="669" y="0"/>
                </a:cxn>
                <a:cxn ang="0">
                  <a:pos x="677" y="0"/>
                </a:cxn>
              </a:cxnLst>
              <a:rect l="0" t="0" r="r" b="b"/>
              <a:pathLst>
                <a:path w="677">
                  <a:moveTo>
                    <a:pt x="677" y="0"/>
                  </a:moveTo>
                  <a:lnTo>
                    <a:pt x="0" y="0"/>
                  </a:lnTo>
                  <a:lnTo>
                    <a:pt x="669" y="0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0" name="Freeform 774"/>
            <p:cNvSpPr>
              <a:spLocks/>
            </p:cNvSpPr>
            <p:nvPr/>
          </p:nvSpPr>
          <p:spPr bwMode="auto">
            <a:xfrm>
              <a:off x="3014" y="1600"/>
              <a:ext cx="66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69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669" h="5">
                  <a:moveTo>
                    <a:pt x="0" y="5"/>
                  </a:moveTo>
                  <a:lnTo>
                    <a:pt x="669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1" name="Freeform 775"/>
            <p:cNvSpPr>
              <a:spLocks/>
            </p:cNvSpPr>
            <p:nvPr/>
          </p:nvSpPr>
          <p:spPr bwMode="auto">
            <a:xfrm>
              <a:off x="3018" y="1600"/>
              <a:ext cx="665" cy="5"/>
            </a:xfrm>
            <a:custGeom>
              <a:avLst/>
              <a:gdLst/>
              <a:ahLst/>
              <a:cxnLst>
                <a:cxn ang="0">
                  <a:pos x="665" y="5"/>
                </a:cxn>
                <a:cxn ang="0">
                  <a:pos x="0" y="0"/>
                </a:cxn>
                <a:cxn ang="0">
                  <a:pos x="656" y="0"/>
                </a:cxn>
                <a:cxn ang="0">
                  <a:pos x="665" y="5"/>
                </a:cxn>
              </a:cxnLst>
              <a:rect l="0" t="0" r="r" b="b"/>
              <a:pathLst>
                <a:path w="665" h="5">
                  <a:moveTo>
                    <a:pt x="665" y="5"/>
                  </a:moveTo>
                  <a:lnTo>
                    <a:pt x="0" y="0"/>
                  </a:lnTo>
                  <a:lnTo>
                    <a:pt x="656" y="0"/>
                  </a:lnTo>
                  <a:lnTo>
                    <a:pt x="66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2" name="Freeform 776"/>
            <p:cNvSpPr>
              <a:spLocks/>
            </p:cNvSpPr>
            <p:nvPr/>
          </p:nvSpPr>
          <p:spPr bwMode="auto">
            <a:xfrm>
              <a:off x="3018" y="1586"/>
              <a:ext cx="656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56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656" h="14">
                  <a:moveTo>
                    <a:pt x="0" y="14"/>
                  </a:moveTo>
                  <a:lnTo>
                    <a:pt x="656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3" name="Freeform 777"/>
            <p:cNvSpPr>
              <a:spLocks/>
            </p:cNvSpPr>
            <p:nvPr/>
          </p:nvSpPr>
          <p:spPr bwMode="auto">
            <a:xfrm>
              <a:off x="3023" y="1586"/>
              <a:ext cx="651" cy="14"/>
            </a:xfrm>
            <a:custGeom>
              <a:avLst/>
              <a:gdLst/>
              <a:ahLst/>
              <a:cxnLst>
                <a:cxn ang="0">
                  <a:pos x="651" y="14"/>
                </a:cxn>
                <a:cxn ang="0">
                  <a:pos x="0" y="0"/>
                </a:cxn>
                <a:cxn ang="0">
                  <a:pos x="651" y="0"/>
                </a:cxn>
                <a:cxn ang="0">
                  <a:pos x="651" y="14"/>
                </a:cxn>
              </a:cxnLst>
              <a:rect l="0" t="0" r="r" b="b"/>
              <a:pathLst>
                <a:path w="651" h="14">
                  <a:moveTo>
                    <a:pt x="651" y="14"/>
                  </a:moveTo>
                  <a:lnTo>
                    <a:pt x="0" y="0"/>
                  </a:lnTo>
                  <a:lnTo>
                    <a:pt x="651" y="0"/>
                  </a:lnTo>
                  <a:lnTo>
                    <a:pt x="651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4" name="Freeform 778"/>
            <p:cNvSpPr>
              <a:spLocks/>
            </p:cNvSpPr>
            <p:nvPr/>
          </p:nvSpPr>
          <p:spPr bwMode="auto">
            <a:xfrm>
              <a:off x="3023" y="1577"/>
              <a:ext cx="65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5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51" h="9">
                  <a:moveTo>
                    <a:pt x="0" y="9"/>
                  </a:moveTo>
                  <a:lnTo>
                    <a:pt x="65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5" name="Freeform 779"/>
            <p:cNvSpPr>
              <a:spLocks/>
            </p:cNvSpPr>
            <p:nvPr/>
          </p:nvSpPr>
          <p:spPr bwMode="auto">
            <a:xfrm>
              <a:off x="3023" y="1577"/>
              <a:ext cx="651" cy="9"/>
            </a:xfrm>
            <a:custGeom>
              <a:avLst/>
              <a:gdLst/>
              <a:ahLst/>
              <a:cxnLst>
                <a:cxn ang="0">
                  <a:pos x="651" y="9"/>
                </a:cxn>
                <a:cxn ang="0">
                  <a:pos x="0" y="0"/>
                </a:cxn>
                <a:cxn ang="0">
                  <a:pos x="638" y="0"/>
                </a:cxn>
                <a:cxn ang="0">
                  <a:pos x="651" y="9"/>
                </a:cxn>
              </a:cxnLst>
              <a:rect l="0" t="0" r="r" b="b"/>
              <a:pathLst>
                <a:path w="651" h="9">
                  <a:moveTo>
                    <a:pt x="651" y="9"/>
                  </a:moveTo>
                  <a:lnTo>
                    <a:pt x="0" y="0"/>
                  </a:lnTo>
                  <a:lnTo>
                    <a:pt x="638" y="0"/>
                  </a:lnTo>
                  <a:lnTo>
                    <a:pt x="65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6" name="Freeform 780"/>
            <p:cNvSpPr>
              <a:spLocks/>
            </p:cNvSpPr>
            <p:nvPr/>
          </p:nvSpPr>
          <p:spPr bwMode="auto">
            <a:xfrm>
              <a:off x="3023" y="1568"/>
              <a:ext cx="63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3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38" h="9">
                  <a:moveTo>
                    <a:pt x="0" y="9"/>
                  </a:moveTo>
                  <a:lnTo>
                    <a:pt x="63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7" name="Freeform 781"/>
            <p:cNvSpPr>
              <a:spLocks/>
            </p:cNvSpPr>
            <p:nvPr/>
          </p:nvSpPr>
          <p:spPr bwMode="auto">
            <a:xfrm>
              <a:off x="3027" y="1568"/>
              <a:ext cx="634" cy="9"/>
            </a:xfrm>
            <a:custGeom>
              <a:avLst/>
              <a:gdLst/>
              <a:ahLst/>
              <a:cxnLst>
                <a:cxn ang="0">
                  <a:pos x="634" y="9"/>
                </a:cxn>
                <a:cxn ang="0">
                  <a:pos x="0" y="0"/>
                </a:cxn>
                <a:cxn ang="0">
                  <a:pos x="626" y="0"/>
                </a:cxn>
                <a:cxn ang="0">
                  <a:pos x="634" y="9"/>
                </a:cxn>
              </a:cxnLst>
              <a:rect l="0" t="0" r="r" b="b"/>
              <a:pathLst>
                <a:path w="634" h="9">
                  <a:moveTo>
                    <a:pt x="634" y="9"/>
                  </a:moveTo>
                  <a:lnTo>
                    <a:pt x="0" y="0"/>
                  </a:lnTo>
                  <a:lnTo>
                    <a:pt x="626" y="0"/>
                  </a:lnTo>
                  <a:lnTo>
                    <a:pt x="63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8" name="Freeform 782"/>
            <p:cNvSpPr>
              <a:spLocks/>
            </p:cNvSpPr>
            <p:nvPr/>
          </p:nvSpPr>
          <p:spPr bwMode="auto">
            <a:xfrm>
              <a:off x="3691" y="1605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59" name="Freeform 783"/>
            <p:cNvSpPr>
              <a:spLocks/>
            </p:cNvSpPr>
            <p:nvPr/>
          </p:nvSpPr>
          <p:spPr bwMode="auto">
            <a:xfrm>
              <a:off x="3695" y="1605"/>
              <a:ext cx="60" cy="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56" y="0"/>
                </a:cxn>
              </a:cxnLst>
              <a:rect l="0" t="0" r="r" b="b"/>
              <a:pathLst>
                <a:path w="60">
                  <a:moveTo>
                    <a:pt x="56" y="0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0" name="Freeform 784"/>
            <p:cNvSpPr>
              <a:spLocks/>
            </p:cNvSpPr>
            <p:nvPr/>
          </p:nvSpPr>
          <p:spPr bwMode="auto">
            <a:xfrm>
              <a:off x="3695" y="1600"/>
              <a:ext cx="6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0" h="5">
                  <a:moveTo>
                    <a:pt x="0" y="5"/>
                  </a:moveTo>
                  <a:lnTo>
                    <a:pt x="6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1" name="Freeform 785"/>
            <p:cNvSpPr>
              <a:spLocks/>
            </p:cNvSpPr>
            <p:nvPr/>
          </p:nvSpPr>
          <p:spPr bwMode="auto">
            <a:xfrm>
              <a:off x="3695" y="1600"/>
              <a:ext cx="60" cy="5"/>
            </a:xfrm>
            <a:custGeom>
              <a:avLst/>
              <a:gdLst/>
              <a:ahLst/>
              <a:cxnLst>
                <a:cxn ang="0">
                  <a:pos x="60" y="5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60" y="5"/>
                </a:cxn>
              </a:cxnLst>
              <a:rect l="0" t="0" r="r" b="b"/>
              <a:pathLst>
                <a:path w="60" h="5">
                  <a:moveTo>
                    <a:pt x="60" y="5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2" name="Freeform 786"/>
            <p:cNvSpPr>
              <a:spLocks/>
            </p:cNvSpPr>
            <p:nvPr/>
          </p:nvSpPr>
          <p:spPr bwMode="auto">
            <a:xfrm>
              <a:off x="3695" y="1600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3" name="Freeform 787"/>
            <p:cNvSpPr>
              <a:spLocks/>
            </p:cNvSpPr>
            <p:nvPr/>
          </p:nvSpPr>
          <p:spPr bwMode="auto">
            <a:xfrm>
              <a:off x="3700" y="1600"/>
              <a:ext cx="55" cy="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5" y="0"/>
                </a:cxn>
              </a:cxnLst>
              <a:rect l="0" t="0" r="r" b="b"/>
              <a:pathLst>
                <a:path w="55">
                  <a:moveTo>
                    <a:pt x="55" y="0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4" name="Freeform 788"/>
            <p:cNvSpPr>
              <a:spLocks/>
            </p:cNvSpPr>
            <p:nvPr/>
          </p:nvSpPr>
          <p:spPr bwMode="auto">
            <a:xfrm>
              <a:off x="3700" y="1600"/>
              <a:ext cx="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>
                  <a:moveTo>
                    <a:pt x="0" y="0"/>
                  </a:move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5" name="Freeform 789"/>
            <p:cNvSpPr>
              <a:spLocks/>
            </p:cNvSpPr>
            <p:nvPr/>
          </p:nvSpPr>
          <p:spPr bwMode="auto">
            <a:xfrm>
              <a:off x="3700" y="1600"/>
              <a:ext cx="51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51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6" name="Freeform 790"/>
            <p:cNvSpPr>
              <a:spLocks/>
            </p:cNvSpPr>
            <p:nvPr/>
          </p:nvSpPr>
          <p:spPr bwMode="auto">
            <a:xfrm>
              <a:off x="3700" y="1600"/>
              <a:ext cx="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>
                  <a:moveTo>
                    <a:pt x="0" y="0"/>
                  </a:move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7" name="Freeform 791"/>
            <p:cNvSpPr>
              <a:spLocks/>
            </p:cNvSpPr>
            <p:nvPr/>
          </p:nvSpPr>
          <p:spPr bwMode="auto">
            <a:xfrm>
              <a:off x="3700" y="1600"/>
              <a:ext cx="51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51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8" name="Freeform 792"/>
            <p:cNvSpPr>
              <a:spLocks/>
            </p:cNvSpPr>
            <p:nvPr/>
          </p:nvSpPr>
          <p:spPr bwMode="auto">
            <a:xfrm>
              <a:off x="3700" y="1595"/>
              <a:ext cx="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lnTo>
                    <a:pt x="5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69" name="Freeform 793"/>
            <p:cNvSpPr>
              <a:spLocks/>
            </p:cNvSpPr>
            <p:nvPr/>
          </p:nvSpPr>
          <p:spPr bwMode="auto">
            <a:xfrm>
              <a:off x="3700" y="1595"/>
              <a:ext cx="51" cy="5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1" y="5"/>
                </a:cxn>
              </a:cxnLst>
              <a:rect l="0" t="0" r="r" b="b"/>
              <a:pathLst>
                <a:path w="51" h="5">
                  <a:moveTo>
                    <a:pt x="51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0" name="Freeform 794"/>
            <p:cNvSpPr>
              <a:spLocks/>
            </p:cNvSpPr>
            <p:nvPr/>
          </p:nvSpPr>
          <p:spPr bwMode="auto">
            <a:xfrm>
              <a:off x="3700" y="1595"/>
              <a:ext cx="4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0"/>
                </a:cxn>
                <a:cxn ang="0">
                  <a:pos x="0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1" name="Freeform 795"/>
            <p:cNvSpPr>
              <a:spLocks/>
            </p:cNvSpPr>
            <p:nvPr/>
          </p:nvSpPr>
          <p:spPr bwMode="auto">
            <a:xfrm>
              <a:off x="3700" y="1595"/>
              <a:ext cx="47" cy="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7" y="0"/>
                </a:cxn>
              </a:cxnLst>
              <a:rect l="0" t="0" r="r" b="b"/>
              <a:pathLst>
                <a:path w="47">
                  <a:moveTo>
                    <a:pt x="47" y="0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2" name="Freeform 796"/>
            <p:cNvSpPr>
              <a:spLocks/>
            </p:cNvSpPr>
            <p:nvPr/>
          </p:nvSpPr>
          <p:spPr bwMode="auto">
            <a:xfrm>
              <a:off x="3700" y="1595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3" name="Freeform 797"/>
            <p:cNvSpPr>
              <a:spLocks/>
            </p:cNvSpPr>
            <p:nvPr/>
          </p:nvSpPr>
          <p:spPr bwMode="auto">
            <a:xfrm>
              <a:off x="3700" y="1595"/>
              <a:ext cx="42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42" y="0"/>
                </a:cxn>
              </a:cxnLst>
              <a:rect l="0" t="0" r="r" b="b"/>
              <a:pathLst>
                <a:path w="42">
                  <a:moveTo>
                    <a:pt x="42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4" name="Freeform 798"/>
            <p:cNvSpPr>
              <a:spLocks/>
            </p:cNvSpPr>
            <p:nvPr/>
          </p:nvSpPr>
          <p:spPr bwMode="auto">
            <a:xfrm>
              <a:off x="3700" y="1595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5" name="Freeform 799"/>
            <p:cNvSpPr>
              <a:spLocks/>
            </p:cNvSpPr>
            <p:nvPr/>
          </p:nvSpPr>
          <p:spPr bwMode="auto">
            <a:xfrm>
              <a:off x="3704" y="1595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6" name="Freeform 800"/>
            <p:cNvSpPr>
              <a:spLocks/>
            </p:cNvSpPr>
            <p:nvPr/>
          </p:nvSpPr>
          <p:spPr bwMode="auto">
            <a:xfrm>
              <a:off x="3704" y="1591"/>
              <a:ext cx="2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1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4">
                  <a:moveTo>
                    <a:pt x="0" y="4"/>
                  </a:moveTo>
                  <a:lnTo>
                    <a:pt x="21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7" name="Freeform 801"/>
            <p:cNvSpPr>
              <a:spLocks/>
            </p:cNvSpPr>
            <p:nvPr/>
          </p:nvSpPr>
          <p:spPr bwMode="auto">
            <a:xfrm>
              <a:off x="3704" y="1591"/>
              <a:ext cx="21" cy="4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1" y="4"/>
                </a:cxn>
              </a:cxnLst>
              <a:rect l="0" t="0" r="r" b="b"/>
              <a:pathLst>
                <a:path w="21" h="4">
                  <a:moveTo>
                    <a:pt x="21" y="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8" name="Freeform 802"/>
            <p:cNvSpPr>
              <a:spLocks/>
            </p:cNvSpPr>
            <p:nvPr/>
          </p:nvSpPr>
          <p:spPr bwMode="auto">
            <a:xfrm>
              <a:off x="3704" y="1586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13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1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79" name="Freeform 803"/>
            <p:cNvSpPr>
              <a:spLocks/>
            </p:cNvSpPr>
            <p:nvPr/>
          </p:nvSpPr>
          <p:spPr bwMode="auto">
            <a:xfrm>
              <a:off x="4066" y="1595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0" name="Freeform 804"/>
            <p:cNvSpPr>
              <a:spLocks/>
            </p:cNvSpPr>
            <p:nvPr/>
          </p:nvSpPr>
          <p:spPr bwMode="auto">
            <a:xfrm>
              <a:off x="4066" y="1595"/>
              <a:ext cx="9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1" name="Freeform 805"/>
            <p:cNvSpPr>
              <a:spLocks/>
            </p:cNvSpPr>
            <p:nvPr/>
          </p:nvSpPr>
          <p:spPr bwMode="auto">
            <a:xfrm>
              <a:off x="4066" y="1586"/>
              <a:ext cx="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9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2" name="Freeform 806"/>
            <p:cNvSpPr>
              <a:spLocks/>
            </p:cNvSpPr>
            <p:nvPr/>
          </p:nvSpPr>
          <p:spPr bwMode="auto">
            <a:xfrm>
              <a:off x="4066" y="1586"/>
              <a:ext cx="9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9" y="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3" name="Freeform 807"/>
            <p:cNvSpPr>
              <a:spLocks/>
            </p:cNvSpPr>
            <p:nvPr/>
          </p:nvSpPr>
          <p:spPr bwMode="auto">
            <a:xfrm>
              <a:off x="4066" y="1582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9185" name="Group 1009"/>
          <p:cNvGrpSpPr>
            <a:grpSpLocks/>
          </p:cNvGrpSpPr>
          <p:nvPr/>
        </p:nvGrpSpPr>
        <p:grpSpPr bwMode="auto">
          <a:xfrm>
            <a:off x="4805363" y="2244726"/>
            <a:ext cx="1811338" cy="287338"/>
            <a:chOff x="3027" y="1414"/>
            <a:chExt cx="1141" cy="181"/>
          </a:xfrm>
        </p:grpSpPr>
        <p:sp>
          <p:nvSpPr>
            <p:cNvPr id="178985" name="Freeform 809"/>
            <p:cNvSpPr>
              <a:spLocks/>
            </p:cNvSpPr>
            <p:nvPr/>
          </p:nvSpPr>
          <p:spPr bwMode="auto">
            <a:xfrm>
              <a:off x="4066" y="1582"/>
              <a:ext cx="9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4" y="4"/>
                </a:cxn>
              </a:cxnLst>
              <a:rect l="0" t="0" r="r" b="b"/>
              <a:pathLst>
                <a:path w="9" h="4">
                  <a:moveTo>
                    <a:pt x="4" y="4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6" name="Freeform 810"/>
            <p:cNvSpPr>
              <a:spLocks/>
            </p:cNvSpPr>
            <p:nvPr/>
          </p:nvSpPr>
          <p:spPr bwMode="auto">
            <a:xfrm>
              <a:off x="4066" y="1573"/>
              <a:ext cx="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9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9" y="9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7" name="Freeform 811"/>
            <p:cNvSpPr>
              <a:spLocks/>
            </p:cNvSpPr>
            <p:nvPr/>
          </p:nvSpPr>
          <p:spPr bwMode="auto">
            <a:xfrm>
              <a:off x="4075" y="1586"/>
              <a:ext cx="8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0" y="9"/>
                </a:cxn>
                <a:cxn ang="0">
                  <a:pos x="12" y="0"/>
                </a:cxn>
                <a:cxn ang="0">
                  <a:pos x="0" y="9"/>
                </a:cxn>
              </a:cxnLst>
              <a:rect l="0" t="0" r="r" b="b"/>
              <a:pathLst>
                <a:path w="80" h="9">
                  <a:moveTo>
                    <a:pt x="0" y="9"/>
                  </a:moveTo>
                  <a:lnTo>
                    <a:pt x="80" y="9"/>
                  </a:lnTo>
                  <a:lnTo>
                    <a:pt x="1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8" name="Freeform 812"/>
            <p:cNvSpPr>
              <a:spLocks/>
            </p:cNvSpPr>
            <p:nvPr/>
          </p:nvSpPr>
          <p:spPr bwMode="auto">
            <a:xfrm>
              <a:off x="4087" y="1586"/>
              <a:ext cx="68" cy="9"/>
            </a:xfrm>
            <a:custGeom>
              <a:avLst/>
              <a:gdLst/>
              <a:ahLst/>
              <a:cxnLst>
                <a:cxn ang="0">
                  <a:pos x="68" y="9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68" y="9"/>
                </a:cxn>
              </a:cxnLst>
              <a:rect l="0" t="0" r="r" b="b"/>
              <a:pathLst>
                <a:path w="68" h="9">
                  <a:moveTo>
                    <a:pt x="68" y="9"/>
                  </a:moveTo>
                  <a:lnTo>
                    <a:pt x="0" y="0"/>
                  </a:lnTo>
                  <a:lnTo>
                    <a:pt x="68" y="0"/>
                  </a:lnTo>
                  <a:lnTo>
                    <a:pt x="6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89" name="Freeform 813"/>
            <p:cNvSpPr>
              <a:spLocks/>
            </p:cNvSpPr>
            <p:nvPr/>
          </p:nvSpPr>
          <p:spPr bwMode="auto">
            <a:xfrm>
              <a:off x="4087" y="1582"/>
              <a:ext cx="68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8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68" h="4">
                  <a:moveTo>
                    <a:pt x="0" y="4"/>
                  </a:moveTo>
                  <a:lnTo>
                    <a:pt x="68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0" name="Freeform 814"/>
            <p:cNvSpPr>
              <a:spLocks/>
            </p:cNvSpPr>
            <p:nvPr/>
          </p:nvSpPr>
          <p:spPr bwMode="auto">
            <a:xfrm>
              <a:off x="4092" y="1582"/>
              <a:ext cx="63" cy="4"/>
            </a:xfrm>
            <a:custGeom>
              <a:avLst/>
              <a:gdLst/>
              <a:ahLst/>
              <a:cxnLst>
                <a:cxn ang="0">
                  <a:pos x="63" y="4"/>
                </a:cxn>
                <a:cxn ang="0">
                  <a:pos x="0" y="0"/>
                </a:cxn>
                <a:cxn ang="0">
                  <a:pos x="63" y="0"/>
                </a:cxn>
                <a:cxn ang="0">
                  <a:pos x="63" y="4"/>
                </a:cxn>
              </a:cxnLst>
              <a:rect l="0" t="0" r="r" b="b"/>
              <a:pathLst>
                <a:path w="63" h="4">
                  <a:moveTo>
                    <a:pt x="63" y="4"/>
                  </a:moveTo>
                  <a:lnTo>
                    <a:pt x="0" y="0"/>
                  </a:lnTo>
                  <a:lnTo>
                    <a:pt x="63" y="0"/>
                  </a:lnTo>
                  <a:lnTo>
                    <a:pt x="6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1" name="Freeform 815"/>
            <p:cNvSpPr>
              <a:spLocks/>
            </p:cNvSpPr>
            <p:nvPr/>
          </p:nvSpPr>
          <p:spPr bwMode="auto">
            <a:xfrm>
              <a:off x="4092" y="1582"/>
              <a:ext cx="6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3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63">
                  <a:moveTo>
                    <a:pt x="0" y="0"/>
                  </a:moveTo>
                  <a:lnTo>
                    <a:pt x="6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2" name="Freeform 816"/>
            <p:cNvSpPr>
              <a:spLocks/>
            </p:cNvSpPr>
            <p:nvPr/>
          </p:nvSpPr>
          <p:spPr bwMode="auto">
            <a:xfrm>
              <a:off x="4096" y="1582"/>
              <a:ext cx="59" cy="1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0" y="0"/>
                </a:cxn>
                <a:cxn ang="0">
                  <a:pos x="59" y="0"/>
                </a:cxn>
              </a:cxnLst>
              <a:rect l="0" t="0" r="r" b="b"/>
              <a:pathLst>
                <a:path w="59">
                  <a:moveTo>
                    <a:pt x="59" y="0"/>
                  </a:move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3" name="Freeform 817"/>
            <p:cNvSpPr>
              <a:spLocks/>
            </p:cNvSpPr>
            <p:nvPr/>
          </p:nvSpPr>
          <p:spPr bwMode="auto">
            <a:xfrm>
              <a:off x="3810" y="1586"/>
              <a:ext cx="22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22" h="5">
                  <a:moveTo>
                    <a:pt x="5" y="5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4" name="Freeform 818"/>
            <p:cNvSpPr>
              <a:spLocks/>
            </p:cNvSpPr>
            <p:nvPr/>
          </p:nvSpPr>
          <p:spPr bwMode="auto">
            <a:xfrm>
              <a:off x="3802" y="1577"/>
              <a:ext cx="94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94" y="9"/>
                </a:cxn>
                <a:cxn ang="0">
                  <a:pos x="0" y="0"/>
                </a:cxn>
                <a:cxn ang="0">
                  <a:pos x="8" y="9"/>
                </a:cxn>
              </a:cxnLst>
              <a:rect l="0" t="0" r="r" b="b"/>
              <a:pathLst>
                <a:path w="94" h="9">
                  <a:moveTo>
                    <a:pt x="8" y="9"/>
                  </a:moveTo>
                  <a:lnTo>
                    <a:pt x="94" y="9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5" name="Freeform 819"/>
            <p:cNvSpPr>
              <a:spLocks/>
            </p:cNvSpPr>
            <p:nvPr/>
          </p:nvSpPr>
          <p:spPr bwMode="auto">
            <a:xfrm>
              <a:off x="3802" y="1577"/>
              <a:ext cx="94" cy="9"/>
            </a:xfrm>
            <a:custGeom>
              <a:avLst/>
              <a:gdLst/>
              <a:ahLst/>
              <a:cxnLst>
                <a:cxn ang="0">
                  <a:pos x="94" y="9"/>
                </a:cxn>
                <a:cxn ang="0">
                  <a:pos x="0" y="0"/>
                </a:cxn>
                <a:cxn ang="0">
                  <a:pos x="89" y="0"/>
                </a:cxn>
                <a:cxn ang="0">
                  <a:pos x="94" y="9"/>
                </a:cxn>
              </a:cxnLst>
              <a:rect l="0" t="0" r="r" b="b"/>
              <a:pathLst>
                <a:path w="94" h="9">
                  <a:moveTo>
                    <a:pt x="94" y="9"/>
                  </a:moveTo>
                  <a:lnTo>
                    <a:pt x="0" y="0"/>
                  </a:lnTo>
                  <a:lnTo>
                    <a:pt x="89" y="0"/>
                  </a:lnTo>
                  <a:lnTo>
                    <a:pt x="9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6" name="Freeform 820"/>
            <p:cNvSpPr>
              <a:spLocks/>
            </p:cNvSpPr>
            <p:nvPr/>
          </p:nvSpPr>
          <p:spPr bwMode="auto">
            <a:xfrm>
              <a:off x="3802" y="1577"/>
              <a:ext cx="8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" y="0"/>
                </a:cxn>
                <a:cxn ang="0">
                  <a:pos x="0" y="0"/>
                </a:cxn>
              </a:cxnLst>
              <a:rect l="0" t="0" r="r" b="b"/>
              <a:pathLst>
                <a:path w="89">
                  <a:moveTo>
                    <a:pt x="0" y="0"/>
                  </a:moveTo>
                  <a:lnTo>
                    <a:pt x="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7" name="Freeform 821"/>
            <p:cNvSpPr>
              <a:spLocks/>
            </p:cNvSpPr>
            <p:nvPr/>
          </p:nvSpPr>
          <p:spPr bwMode="auto">
            <a:xfrm>
              <a:off x="3802" y="1577"/>
              <a:ext cx="89" cy="1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0"/>
                </a:cxn>
                <a:cxn ang="0">
                  <a:pos x="89" y="0"/>
                </a:cxn>
              </a:cxnLst>
              <a:rect l="0" t="0" r="r" b="b"/>
              <a:pathLst>
                <a:path w="89">
                  <a:moveTo>
                    <a:pt x="89" y="0"/>
                  </a:moveTo>
                  <a:lnTo>
                    <a:pt x="0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8" name="Freeform 822"/>
            <p:cNvSpPr>
              <a:spLocks/>
            </p:cNvSpPr>
            <p:nvPr/>
          </p:nvSpPr>
          <p:spPr bwMode="auto">
            <a:xfrm>
              <a:off x="4096" y="1577"/>
              <a:ext cx="5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9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59" h="5">
                  <a:moveTo>
                    <a:pt x="0" y="5"/>
                  </a:moveTo>
                  <a:lnTo>
                    <a:pt x="59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999" name="Freeform 823"/>
            <p:cNvSpPr>
              <a:spLocks/>
            </p:cNvSpPr>
            <p:nvPr/>
          </p:nvSpPr>
          <p:spPr bwMode="auto">
            <a:xfrm>
              <a:off x="4100" y="1577"/>
              <a:ext cx="60" cy="5"/>
            </a:xfrm>
            <a:custGeom>
              <a:avLst/>
              <a:gdLst/>
              <a:ahLst/>
              <a:cxnLst>
                <a:cxn ang="0">
                  <a:pos x="55" y="5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55" y="5"/>
                </a:cxn>
              </a:cxnLst>
              <a:rect l="0" t="0" r="r" b="b"/>
              <a:pathLst>
                <a:path w="60" h="5">
                  <a:moveTo>
                    <a:pt x="55" y="5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0" name="Freeform 824"/>
            <p:cNvSpPr>
              <a:spLocks/>
            </p:cNvSpPr>
            <p:nvPr/>
          </p:nvSpPr>
          <p:spPr bwMode="auto">
            <a:xfrm>
              <a:off x="4100" y="1573"/>
              <a:ext cx="6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0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60" h="4">
                  <a:moveTo>
                    <a:pt x="0" y="4"/>
                  </a:moveTo>
                  <a:lnTo>
                    <a:pt x="60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1" name="Freeform 825"/>
            <p:cNvSpPr>
              <a:spLocks/>
            </p:cNvSpPr>
            <p:nvPr/>
          </p:nvSpPr>
          <p:spPr bwMode="auto">
            <a:xfrm>
              <a:off x="4104" y="1573"/>
              <a:ext cx="56" cy="4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0" y="0"/>
                </a:cxn>
                <a:cxn ang="0">
                  <a:pos x="56" y="0"/>
                </a:cxn>
                <a:cxn ang="0">
                  <a:pos x="56" y="4"/>
                </a:cxn>
              </a:cxnLst>
              <a:rect l="0" t="0" r="r" b="b"/>
              <a:pathLst>
                <a:path w="56" h="4">
                  <a:moveTo>
                    <a:pt x="56" y="4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2" name="Freeform 826"/>
            <p:cNvSpPr>
              <a:spLocks/>
            </p:cNvSpPr>
            <p:nvPr/>
          </p:nvSpPr>
          <p:spPr bwMode="auto">
            <a:xfrm>
              <a:off x="4104" y="1559"/>
              <a:ext cx="56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6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56" h="14">
                  <a:moveTo>
                    <a:pt x="0" y="14"/>
                  </a:moveTo>
                  <a:lnTo>
                    <a:pt x="56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3" name="Freeform 827"/>
            <p:cNvSpPr>
              <a:spLocks/>
            </p:cNvSpPr>
            <p:nvPr/>
          </p:nvSpPr>
          <p:spPr bwMode="auto">
            <a:xfrm>
              <a:off x="4109" y="1559"/>
              <a:ext cx="51" cy="14"/>
            </a:xfrm>
            <a:custGeom>
              <a:avLst/>
              <a:gdLst/>
              <a:ahLst/>
              <a:cxnLst>
                <a:cxn ang="0">
                  <a:pos x="51" y="14"/>
                </a:cxn>
                <a:cxn ang="0">
                  <a:pos x="0" y="0"/>
                </a:cxn>
                <a:cxn ang="0">
                  <a:pos x="46" y="0"/>
                </a:cxn>
                <a:cxn ang="0">
                  <a:pos x="51" y="14"/>
                </a:cxn>
              </a:cxnLst>
              <a:rect l="0" t="0" r="r" b="b"/>
              <a:pathLst>
                <a:path w="51" h="14">
                  <a:moveTo>
                    <a:pt x="51" y="14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51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4" name="Freeform 828"/>
            <p:cNvSpPr>
              <a:spLocks/>
            </p:cNvSpPr>
            <p:nvPr/>
          </p:nvSpPr>
          <p:spPr bwMode="auto">
            <a:xfrm>
              <a:off x="4109" y="1559"/>
              <a:ext cx="4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0"/>
                </a:cxn>
                <a:cxn ang="0">
                  <a:pos x="0" y="0"/>
                </a:cxn>
              </a:cxnLst>
              <a:rect l="0" t="0" r="r" b="b"/>
              <a:pathLst>
                <a:path w="46">
                  <a:moveTo>
                    <a:pt x="0" y="0"/>
                  </a:move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5" name="Freeform 829"/>
            <p:cNvSpPr>
              <a:spLocks/>
            </p:cNvSpPr>
            <p:nvPr/>
          </p:nvSpPr>
          <p:spPr bwMode="auto">
            <a:xfrm>
              <a:off x="4109" y="1559"/>
              <a:ext cx="46" cy="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0" y="0"/>
                </a:cxn>
                <a:cxn ang="0">
                  <a:pos x="46" y="0"/>
                </a:cxn>
              </a:cxnLst>
              <a:rect l="0" t="0" r="r" b="b"/>
              <a:pathLst>
                <a:path w="46">
                  <a:moveTo>
                    <a:pt x="46" y="0"/>
                  </a:moveTo>
                  <a:lnTo>
                    <a:pt x="0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6" name="Freeform 830"/>
            <p:cNvSpPr>
              <a:spLocks/>
            </p:cNvSpPr>
            <p:nvPr/>
          </p:nvSpPr>
          <p:spPr bwMode="auto">
            <a:xfrm>
              <a:off x="4109" y="1550"/>
              <a:ext cx="46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6" y="9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46" h="9">
                  <a:moveTo>
                    <a:pt x="0" y="9"/>
                  </a:moveTo>
                  <a:lnTo>
                    <a:pt x="46" y="9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7" name="Freeform 831"/>
            <p:cNvSpPr>
              <a:spLocks/>
            </p:cNvSpPr>
            <p:nvPr/>
          </p:nvSpPr>
          <p:spPr bwMode="auto">
            <a:xfrm>
              <a:off x="4117" y="1550"/>
              <a:ext cx="38" cy="9"/>
            </a:xfrm>
            <a:custGeom>
              <a:avLst/>
              <a:gdLst/>
              <a:ahLst/>
              <a:cxnLst>
                <a:cxn ang="0">
                  <a:pos x="38" y="9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9"/>
                </a:cxn>
              </a:cxnLst>
              <a:rect l="0" t="0" r="r" b="b"/>
              <a:pathLst>
                <a:path w="38" h="9">
                  <a:moveTo>
                    <a:pt x="38" y="9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8" name="Freeform 832"/>
            <p:cNvSpPr>
              <a:spLocks/>
            </p:cNvSpPr>
            <p:nvPr/>
          </p:nvSpPr>
          <p:spPr bwMode="auto">
            <a:xfrm>
              <a:off x="4117" y="1541"/>
              <a:ext cx="3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8" h="9">
                  <a:moveTo>
                    <a:pt x="0" y="9"/>
                  </a:moveTo>
                  <a:lnTo>
                    <a:pt x="3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09" name="Freeform 833"/>
            <p:cNvSpPr>
              <a:spLocks/>
            </p:cNvSpPr>
            <p:nvPr/>
          </p:nvSpPr>
          <p:spPr bwMode="auto">
            <a:xfrm>
              <a:off x="4121" y="1541"/>
              <a:ext cx="34" cy="9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9"/>
                </a:cxn>
              </a:cxnLst>
              <a:rect l="0" t="0" r="r" b="b"/>
              <a:pathLst>
                <a:path w="34" h="9">
                  <a:moveTo>
                    <a:pt x="34" y="9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0" name="Freeform 834"/>
            <p:cNvSpPr>
              <a:spLocks/>
            </p:cNvSpPr>
            <p:nvPr/>
          </p:nvSpPr>
          <p:spPr bwMode="auto">
            <a:xfrm>
              <a:off x="4121" y="1536"/>
              <a:ext cx="3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4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4" h="5">
                  <a:moveTo>
                    <a:pt x="0" y="5"/>
                  </a:moveTo>
                  <a:lnTo>
                    <a:pt x="34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1" name="Freeform 835"/>
            <p:cNvSpPr>
              <a:spLocks/>
            </p:cNvSpPr>
            <p:nvPr/>
          </p:nvSpPr>
          <p:spPr bwMode="auto">
            <a:xfrm>
              <a:off x="4121" y="1536"/>
              <a:ext cx="34" cy="5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4" y="5"/>
                </a:cxn>
              </a:cxnLst>
              <a:rect l="0" t="0" r="r" b="b"/>
              <a:pathLst>
                <a:path w="34" h="5">
                  <a:moveTo>
                    <a:pt x="34" y="5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2" name="Freeform 836"/>
            <p:cNvSpPr>
              <a:spLocks/>
            </p:cNvSpPr>
            <p:nvPr/>
          </p:nvSpPr>
          <p:spPr bwMode="auto">
            <a:xfrm>
              <a:off x="4121" y="1532"/>
              <a:ext cx="3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4" h="4">
                  <a:moveTo>
                    <a:pt x="0" y="4"/>
                  </a:moveTo>
                  <a:lnTo>
                    <a:pt x="3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3" name="Freeform 837"/>
            <p:cNvSpPr>
              <a:spLocks/>
            </p:cNvSpPr>
            <p:nvPr/>
          </p:nvSpPr>
          <p:spPr bwMode="auto">
            <a:xfrm>
              <a:off x="4121" y="1532"/>
              <a:ext cx="43" cy="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34" y="4"/>
                </a:cxn>
              </a:cxnLst>
              <a:rect l="0" t="0" r="r" b="b"/>
              <a:pathLst>
                <a:path w="43" h="4">
                  <a:moveTo>
                    <a:pt x="34" y="4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4" name="Freeform 838"/>
            <p:cNvSpPr>
              <a:spLocks/>
            </p:cNvSpPr>
            <p:nvPr/>
          </p:nvSpPr>
          <p:spPr bwMode="auto">
            <a:xfrm>
              <a:off x="4121" y="1532"/>
              <a:ext cx="4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" y="0"/>
                </a:cxn>
                <a:cxn ang="0">
                  <a:pos x="0" y="0"/>
                </a:cxn>
              </a:cxnLst>
              <a:rect l="0" t="0" r="r" b="b"/>
              <a:pathLst>
                <a:path w="43">
                  <a:moveTo>
                    <a:pt x="0" y="0"/>
                  </a:moveTo>
                  <a:lnTo>
                    <a:pt x="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5" name="Freeform 839"/>
            <p:cNvSpPr>
              <a:spLocks/>
            </p:cNvSpPr>
            <p:nvPr/>
          </p:nvSpPr>
          <p:spPr bwMode="auto">
            <a:xfrm>
              <a:off x="4121" y="1532"/>
              <a:ext cx="43" cy="1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0"/>
                </a:cxn>
                <a:cxn ang="0">
                  <a:pos x="43" y="0"/>
                </a:cxn>
              </a:cxnLst>
              <a:rect l="0" t="0" r="r" b="b"/>
              <a:pathLst>
                <a:path w="43">
                  <a:moveTo>
                    <a:pt x="43" y="0"/>
                  </a:move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6" name="Freeform 840"/>
            <p:cNvSpPr>
              <a:spLocks/>
            </p:cNvSpPr>
            <p:nvPr/>
          </p:nvSpPr>
          <p:spPr bwMode="auto">
            <a:xfrm>
              <a:off x="4121" y="1523"/>
              <a:ext cx="4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3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43" h="9">
                  <a:moveTo>
                    <a:pt x="0" y="9"/>
                  </a:moveTo>
                  <a:lnTo>
                    <a:pt x="43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7" name="Freeform 841"/>
            <p:cNvSpPr>
              <a:spLocks/>
            </p:cNvSpPr>
            <p:nvPr/>
          </p:nvSpPr>
          <p:spPr bwMode="auto">
            <a:xfrm>
              <a:off x="4126" y="1523"/>
              <a:ext cx="38" cy="9"/>
            </a:xfrm>
            <a:custGeom>
              <a:avLst/>
              <a:gdLst/>
              <a:ahLst/>
              <a:cxnLst>
                <a:cxn ang="0">
                  <a:pos x="38" y="9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9"/>
                </a:cxn>
              </a:cxnLst>
              <a:rect l="0" t="0" r="r" b="b"/>
              <a:pathLst>
                <a:path w="38" h="9">
                  <a:moveTo>
                    <a:pt x="38" y="9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8" name="Freeform 842"/>
            <p:cNvSpPr>
              <a:spLocks/>
            </p:cNvSpPr>
            <p:nvPr/>
          </p:nvSpPr>
          <p:spPr bwMode="auto">
            <a:xfrm>
              <a:off x="4126" y="1518"/>
              <a:ext cx="3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8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8" h="5">
                  <a:moveTo>
                    <a:pt x="0" y="5"/>
                  </a:moveTo>
                  <a:lnTo>
                    <a:pt x="38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19" name="Freeform 843"/>
            <p:cNvSpPr>
              <a:spLocks/>
            </p:cNvSpPr>
            <p:nvPr/>
          </p:nvSpPr>
          <p:spPr bwMode="auto">
            <a:xfrm>
              <a:off x="4126" y="1518"/>
              <a:ext cx="38" cy="5"/>
            </a:xfrm>
            <a:custGeom>
              <a:avLst/>
              <a:gdLst/>
              <a:ahLst/>
              <a:cxnLst>
                <a:cxn ang="0">
                  <a:pos x="38" y="5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5"/>
                </a:cxn>
              </a:cxnLst>
              <a:rect l="0" t="0" r="r" b="b"/>
              <a:pathLst>
                <a:path w="38" h="5">
                  <a:moveTo>
                    <a:pt x="38" y="5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0" name="Freeform 844"/>
            <p:cNvSpPr>
              <a:spLocks/>
            </p:cNvSpPr>
            <p:nvPr/>
          </p:nvSpPr>
          <p:spPr bwMode="auto">
            <a:xfrm>
              <a:off x="4126" y="1509"/>
              <a:ext cx="3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8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8" h="9">
                  <a:moveTo>
                    <a:pt x="0" y="9"/>
                  </a:moveTo>
                  <a:lnTo>
                    <a:pt x="38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1" name="Freeform 845"/>
            <p:cNvSpPr>
              <a:spLocks/>
            </p:cNvSpPr>
            <p:nvPr/>
          </p:nvSpPr>
          <p:spPr bwMode="auto">
            <a:xfrm>
              <a:off x="4126" y="1509"/>
              <a:ext cx="42" cy="9"/>
            </a:xfrm>
            <a:custGeom>
              <a:avLst/>
              <a:gdLst/>
              <a:ahLst/>
              <a:cxnLst>
                <a:cxn ang="0">
                  <a:pos x="38" y="9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38" y="9"/>
                </a:cxn>
              </a:cxnLst>
              <a:rect l="0" t="0" r="r" b="b"/>
              <a:pathLst>
                <a:path w="42" h="9">
                  <a:moveTo>
                    <a:pt x="38" y="9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3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2" name="Freeform 846"/>
            <p:cNvSpPr>
              <a:spLocks/>
            </p:cNvSpPr>
            <p:nvPr/>
          </p:nvSpPr>
          <p:spPr bwMode="auto">
            <a:xfrm>
              <a:off x="4126" y="1505"/>
              <a:ext cx="4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2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42" h="4">
                  <a:moveTo>
                    <a:pt x="0" y="4"/>
                  </a:moveTo>
                  <a:lnTo>
                    <a:pt x="42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3" name="Freeform 847"/>
            <p:cNvSpPr>
              <a:spLocks/>
            </p:cNvSpPr>
            <p:nvPr/>
          </p:nvSpPr>
          <p:spPr bwMode="auto">
            <a:xfrm>
              <a:off x="4130" y="1505"/>
              <a:ext cx="38" cy="4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38" y="4"/>
                </a:cxn>
              </a:cxnLst>
              <a:rect l="0" t="0" r="r" b="b"/>
              <a:pathLst>
                <a:path w="38" h="4">
                  <a:moveTo>
                    <a:pt x="38" y="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4" name="Freeform 848"/>
            <p:cNvSpPr>
              <a:spLocks/>
            </p:cNvSpPr>
            <p:nvPr/>
          </p:nvSpPr>
          <p:spPr bwMode="auto">
            <a:xfrm>
              <a:off x="4126" y="1491"/>
              <a:ext cx="42" cy="14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42" y="14"/>
                </a:cxn>
                <a:cxn ang="0">
                  <a:pos x="0" y="0"/>
                </a:cxn>
                <a:cxn ang="0">
                  <a:pos x="4" y="14"/>
                </a:cxn>
              </a:cxnLst>
              <a:rect l="0" t="0" r="r" b="b"/>
              <a:pathLst>
                <a:path w="42" h="14">
                  <a:moveTo>
                    <a:pt x="4" y="14"/>
                  </a:moveTo>
                  <a:lnTo>
                    <a:pt x="42" y="14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5" name="Freeform 849"/>
            <p:cNvSpPr>
              <a:spLocks/>
            </p:cNvSpPr>
            <p:nvPr/>
          </p:nvSpPr>
          <p:spPr bwMode="auto">
            <a:xfrm>
              <a:off x="4126" y="1491"/>
              <a:ext cx="42" cy="14"/>
            </a:xfrm>
            <a:custGeom>
              <a:avLst/>
              <a:gdLst/>
              <a:ahLst/>
              <a:cxnLst>
                <a:cxn ang="0">
                  <a:pos x="42" y="14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14"/>
                </a:cxn>
              </a:cxnLst>
              <a:rect l="0" t="0" r="r" b="b"/>
              <a:pathLst>
                <a:path w="42" h="14">
                  <a:moveTo>
                    <a:pt x="42" y="14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6" name="Freeform 850"/>
            <p:cNvSpPr>
              <a:spLocks/>
            </p:cNvSpPr>
            <p:nvPr/>
          </p:nvSpPr>
          <p:spPr bwMode="auto">
            <a:xfrm>
              <a:off x="4126" y="1491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7" name="Freeform 851"/>
            <p:cNvSpPr>
              <a:spLocks/>
            </p:cNvSpPr>
            <p:nvPr/>
          </p:nvSpPr>
          <p:spPr bwMode="auto">
            <a:xfrm>
              <a:off x="4126" y="1491"/>
              <a:ext cx="42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42" y="0"/>
                </a:cxn>
              </a:cxnLst>
              <a:rect l="0" t="0" r="r" b="b"/>
              <a:pathLst>
                <a:path w="42">
                  <a:moveTo>
                    <a:pt x="42" y="0"/>
                  </a:moveTo>
                  <a:lnTo>
                    <a:pt x="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8" name="Freeform 852"/>
            <p:cNvSpPr>
              <a:spLocks/>
            </p:cNvSpPr>
            <p:nvPr/>
          </p:nvSpPr>
          <p:spPr bwMode="auto">
            <a:xfrm>
              <a:off x="4126" y="1477"/>
              <a:ext cx="42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2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42" h="14">
                  <a:moveTo>
                    <a:pt x="0" y="14"/>
                  </a:moveTo>
                  <a:lnTo>
                    <a:pt x="42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29" name="Freeform 853"/>
            <p:cNvSpPr>
              <a:spLocks/>
            </p:cNvSpPr>
            <p:nvPr/>
          </p:nvSpPr>
          <p:spPr bwMode="auto">
            <a:xfrm>
              <a:off x="4126" y="1477"/>
              <a:ext cx="42" cy="14"/>
            </a:xfrm>
            <a:custGeom>
              <a:avLst/>
              <a:gdLst/>
              <a:ahLst/>
              <a:cxnLst>
                <a:cxn ang="0">
                  <a:pos x="42" y="14"/>
                </a:cxn>
                <a:cxn ang="0">
                  <a:pos x="0" y="0"/>
                </a:cxn>
                <a:cxn ang="0">
                  <a:pos x="38" y="0"/>
                </a:cxn>
                <a:cxn ang="0">
                  <a:pos x="42" y="14"/>
                </a:cxn>
              </a:cxnLst>
              <a:rect l="0" t="0" r="r" b="b"/>
              <a:pathLst>
                <a:path w="42" h="14">
                  <a:moveTo>
                    <a:pt x="42" y="14"/>
                  </a:moveTo>
                  <a:lnTo>
                    <a:pt x="0" y="0"/>
                  </a:lnTo>
                  <a:lnTo>
                    <a:pt x="38" y="0"/>
                  </a:lnTo>
                  <a:lnTo>
                    <a:pt x="42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0" name="Freeform 854"/>
            <p:cNvSpPr>
              <a:spLocks/>
            </p:cNvSpPr>
            <p:nvPr/>
          </p:nvSpPr>
          <p:spPr bwMode="auto">
            <a:xfrm>
              <a:off x="4126" y="1477"/>
              <a:ext cx="3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0"/>
                </a:cxn>
                <a:cxn ang="0">
                  <a:pos x="0" y="0"/>
                </a:cxn>
              </a:cxnLst>
              <a:rect l="0" t="0" r="r" b="b"/>
              <a:pathLst>
                <a:path w="38">
                  <a:moveTo>
                    <a:pt x="0" y="0"/>
                  </a:move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1" name="Freeform 855"/>
            <p:cNvSpPr>
              <a:spLocks/>
            </p:cNvSpPr>
            <p:nvPr/>
          </p:nvSpPr>
          <p:spPr bwMode="auto">
            <a:xfrm>
              <a:off x="4126" y="1477"/>
              <a:ext cx="38" cy="1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8" y="0"/>
                </a:cxn>
              </a:cxnLst>
              <a:rect l="0" t="0" r="r" b="b"/>
              <a:pathLst>
                <a:path w="38">
                  <a:moveTo>
                    <a:pt x="38" y="0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2" name="Freeform 856"/>
            <p:cNvSpPr>
              <a:spLocks/>
            </p:cNvSpPr>
            <p:nvPr/>
          </p:nvSpPr>
          <p:spPr bwMode="auto">
            <a:xfrm>
              <a:off x="4121" y="1468"/>
              <a:ext cx="39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39" y="9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39" h="9">
                  <a:moveTo>
                    <a:pt x="5" y="9"/>
                  </a:moveTo>
                  <a:lnTo>
                    <a:pt x="39" y="9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3" name="Freeform 857"/>
            <p:cNvSpPr>
              <a:spLocks/>
            </p:cNvSpPr>
            <p:nvPr/>
          </p:nvSpPr>
          <p:spPr bwMode="auto">
            <a:xfrm>
              <a:off x="4121" y="1468"/>
              <a:ext cx="39" cy="9"/>
            </a:xfrm>
            <a:custGeom>
              <a:avLst/>
              <a:gdLst/>
              <a:ahLst/>
              <a:cxnLst>
                <a:cxn ang="0">
                  <a:pos x="39" y="9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39" y="9"/>
                </a:cxn>
              </a:cxnLst>
              <a:rect l="0" t="0" r="r" b="b"/>
              <a:pathLst>
                <a:path w="39" h="9">
                  <a:moveTo>
                    <a:pt x="39" y="9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4" name="Freeform 858"/>
            <p:cNvSpPr>
              <a:spLocks/>
            </p:cNvSpPr>
            <p:nvPr/>
          </p:nvSpPr>
          <p:spPr bwMode="auto">
            <a:xfrm>
              <a:off x="4121" y="1468"/>
              <a:ext cx="3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0" y="0"/>
                </a:cxn>
              </a:cxnLst>
              <a:rect l="0" t="0" r="r" b="b"/>
              <a:pathLst>
                <a:path w="34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5" name="Freeform 859"/>
            <p:cNvSpPr>
              <a:spLocks/>
            </p:cNvSpPr>
            <p:nvPr/>
          </p:nvSpPr>
          <p:spPr bwMode="auto">
            <a:xfrm>
              <a:off x="4121" y="1468"/>
              <a:ext cx="34" cy="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4" y="0"/>
                </a:cxn>
              </a:cxnLst>
              <a:rect l="0" t="0" r="r" b="b"/>
              <a:pathLst>
                <a:path w="34">
                  <a:moveTo>
                    <a:pt x="34" y="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6" name="Freeform 860"/>
            <p:cNvSpPr>
              <a:spLocks/>
            </p:cNvSpPr>
            <p:nvPr/>
          </p:nvSpPr>
          <p:spPr bwMode="auto">
            <a:xfrm>
              <a:off x="4121" y="1459"/>
              <a:ext cx="30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30" h="9">
                  <a:moveTo>
                    <a:pt x="0" y="9"/>
                  </a:moveTo>
                  <a:lnTo>
                    <a:pt x="30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7" name="Freeform 861"/>
            <p:cNvSpPr>
              <a:spLocks/>
            </p:cNvSpPr>
            <p:nvPr/>
          </p:nvSpPr>
          <p:spPr bwMode="auto">
            <a:xfrm>
              <a:off x="4126" y="1459"/>
              <a:ext cx="25" cy="9"/>
            </a:xfrm>
            <a:custGeom>
              <a:avLst/>
              <a:gdLst/>
              <a:ahLst/>
              <a:cxnLst>
                <a:cxn ang="0">
                  <a:pos x="25" y="9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25" y="9"/>
                </a:cxn>
              </a:cxnLst>
              <a:rect l="0" t="0" r="r" b="b"/>
              <a:pathLst>
                <a:path w="25" h="9">
                  <a:moveTo>
                    <a:pt x="25" y="9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2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8" name="Freeform 862"/>
            <p:cNvSpPr>
              <a:spLocks/>
            </p:cNvSpPr>
            <p:nvPr/>
          </p:nvSpPr>
          <p:spPr bwMode="auto">
            <a:xfrm>
              <a:off x="3802" y="1568"/>
              <a:ext cx="8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9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89" h="9">
                  <a:moveTo>
                    <a:pt x="0" y="9"/>
                  </a:moveTo>
                  <a:lnTo>
                    <a:pt x="89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39" name="Freeform 863"/>
            <p:cNvSpPr>
              <a:spLocks/>
            </p:cNvSpPr>
            <p:nvPr/>
          </p:nvSpPr>
          <p:spPr bwMode="auto">
            <a:xfrm>
              <a:off x="3806" y="1568"/>
              <a:ext cx="85" cy="9"/>
            </a:xfrm>
            <a:custGeom>
              <a:avLst/>
              <a:gdLst/>
              <a:ahLst/>
              <a:cxnLst>
                <a:cxn ang="0">
                  <a:pos x="85" y="9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85" y="9"/>
                </a:cxn>
              </a:cxnLst>
              <a:rect l="0" t="0" r="r" b="b"/>
              <a:pathLst>
                <a:path w="85" h="9">
                  <a:moveTo>
                    <a:pt x="85" y="9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8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0" name="Freeform 864"/>
            <p:cNvSpPr>
              <a:spLocks/>
            </p:cNvSpPr>
            <p:nvPr/>
          </p:nvSpPr>
          <p:spPr bwMode="auto">
            <a:xfrm>
              <a:off x="3806" y="1564"/>
              <a:ext cx="7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7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77" h="4">
                  <a:moveTo>
                    <a:pt x="0" y="4"/>
                  </a:moveTo>
                  <a:lnTo>
                    <a:pt x="77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1" name="Freeform 865"/>
            <p:cNvSpPr>
              <a:spLocks/>
            </p:cNvSpPr>
            <p:nvPr/>
          </p:nvSpPr>
          <p:spPr bwMode="auto">
            <a:xfrm>
              <a:off x="3806" y="1564"/>
              <a:ext cx="77" cy="4"/>
            </a:xfrm>
            <a:custGeom>
              <a:avLst/>
              <a:gdLst/>
              <a:ahLst/>
              <a:cxnLst>
                <a:cxn ang="0">
                  <a:pos x="77" y="4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7" y="4"/>
                </a:cxn>
              </a:cxnLst>
              <a:rect l="0" t="0" r="r" b="b"/>
              <a:pathLst>
                <a:path w="77" h="4">
                  <a:moveTo>
                    <a:pt x="77" y="4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2" name="Freeform 866"/>
            <p:cNvSpPr>
              <a:spLocks/>
            </p:cNvSpPr>
            <p:nvPr/>
          </p:nvSpPr>
          <p:spPr bwMode="auto">
            <a:xfrm>
              <a:off x="3806" y="1555"/>
              <a:ext cx="7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7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77" h="9">
                  <a:moveTo>
                    <a:pt x="0" y="9"/>
                  </a:moveTo>
                  <a:lnTo>
                    <a:pt x="7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3" name="Freeform 867"/>
            <p:cNvSpPr>
              <a:spLocks/>
            </p:cNvSpPr>
            <p:nvPr/>
          </p:nvSpPr>
          <p:spPr bwMode="auto">
            <a:xfrm>
              <a:off x="3810" y="1555"/>
              <a:ext cx="73" cy="9"/>
            </a:xfrm>
            <a:custGeom>
              <a:avLst/>
              <a:gdLst/>
              <a:ahLst/>
              <a:cxnLst>
                <a:cxn ang="0">
                  <a:pos x="73" y="9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73" y="9"/>
                </a:cxn>
              </a:cxnLst>
              <a:rect l="0" t="0" r="r" b="b"/>
              <a:pathLst>
                <a:path w="73" h="9">
                  <a:moveTo>
                    <a:pt x="73" y="9"/>
                  </a:moveTo>
                  <a:lnTo>
                    <a:pt x="0" y="0"/>
                  </a:lnTo>
                  <a:lnTo>
                    <a:pt x="69" y="0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4" name="Freeform 868"/>
            <p:cNvSpPr>
              <a:spLocks/>
            </p:cNvSpPr>
            <p:nvPr/>
          </p:nvSpPr>
          <p:spPr bwMode="auto">
            <a:xfrm>
              <a:off x="3810" y="1550"/>
              <a:ext cx="6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9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9" h="5">
                  <a:moveTo>
                    <a:pt x="0" y="5"/>
                  </a:moveTo>
                  <a:lnTo>
                    <a:pt x="69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5" name="Freeform 869"/>
            <p:cNvSpPr>
              <a:spLocks/>
            </p:cNvSpPr>
            <p:nvPr/>
          </p:nvSpPr>
          <p:spPr bwMode="auto">
            <a:xfrm>
              <a:off x="3810" y="1550"/>
              <a:ext cx="69" cy="5"/>
            </a:xfrm>
            <a:custGeom>
              <a:avLst/>
              <a:gdLst/>
              <a:ahLst/>
              <a:cxnLst>
                <a:cxn ang="0">
                  <a:pos x="69" y="5"/>
                </a:cxn>
                <a:cxn ang="0">
                  <a:pos x="0" y="0"/>
                </a:cxn>
                <a:cxn ang="0">
                  <a:pos x="64" y="0"/>
                </a:cxn>
                <a:cxn ang="0">
                  <a:pos x="69" y="5"/>
                </a:cxn>
              </a:cxnLst>
              <a:rect l="0" t="0" r="r" b="b"/>
              <a:pathLst>
                <a:path w="69" h="5">
                  <a:moveTo>
                    <a:pt x="69" y="5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6" name="Freeform 870"/>
            <p:cNvSpPr>
              <a:spLocks/>
            </p:cNvSpPr>
            <p:nvPr/>
          </p:nvSpPr>
          <p:spPr bwMode="auto">
            <a:xfrm>
              <a:off x="3810" y="1546"/>
              <a:ext cx="6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4" h="4">
                  <a:moveTo>
                    <a:pt x="0" y="4"/>
                  </a:moveTo>
                  <a:lnTo>
                    <a:pt x="6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7" name="Freeform 871"/>
            <p:cNvSpPr>
              <a:spLocks/>
            </p:cNvSpPr>
            <p:nvPr/>
          </p:nvSpPr>
          <p:spPr bwMode="auto">
            <a:xfrm>
              <a:off x="3810" y="1546"/>
              <a:ext cx="64" cy="4"/>
            </a:xfrm>
            <a:custGeom>
              <a:avLst/>
              <a:gdLst/>
              <a:ahLst/>
              <a:cxnLst>
                <a:cxn ang="0">
                  <a:pos x="64" y="4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64" y="4"/>
                </a:cxn>
              </a:cxnLst>
              <a:rect l="0" t="0" r="r" b="b"/>
              <a:pathLst>
                <a:path w="64" h="4">
                  <a:moveTo>
                    <a:pt x="64" y="4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8" name="Freeform 872"/>
            <p:cNvSpPr>
              <a:spLocks/>
            </p:cNvSpPr>
            <p:nvPr/>
          </p:nvSpPr>
          <p:spPr bwMode="auto">
            <a:xfrm>
              <a:off x="3810" y="1546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49" name="Freeform 873"/>
            <p:cNvSpPr>
              <a:spLocks/>
            </p:cNvSpPr>
            <p:nvPr/>
          </p:nvSpPr>
          <p:spPr bwMode="auto">
            <a:xfrm>
              <a:off x="3815" y="1546"/>
              <a:ext cx="55" cy="1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5" y="0"/>
                </a:cxn>
              </a:cxnLst>
              <a:rect l="0" t="0" r="r" b="b"/>
              <a:pathLst>
                <a:path w="55">
                  <a:moveTo>
                    <a:pt x="55" y="0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0" name="Freeform 874"/>
            <p:cNvSpPr>
              <a:spLocks/>
            </p:cNvSpPr>
            <p:nvPr/>
          </p:nvSpPr>
          <p:spPr bwMode="auto">
            <a:xfrm>
              <a:off x="3815" y="1541"/>
              <a:ext cx="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1" h="5">
                  <a:moveTo>
                    <a:pt x="0" y="5"/>
                  </a:moveTo>
                  <a:lnTo>
                    <a:pt x="5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1" name="Freeform 875"/>
            <p:cNvSpPr>
              <a:spLocks/>
            </p:cNvSpPr>
            <p:nvPr/>
          </p:nvSpPr>
          <p:spPr bwMode="auto">
            <a:xfrm>
              <a:off x="3815" y="1541"/>
              <a:ext cx="51" cy="5"/>
            </a:xfrm>
            <a:custGeom>
              <a:avLst/>
              <a:gdLst/>
              <a:ahLst/>
              <a:cxnLst>
                <a:cxn ang="0">
                  <a:pos x="51" y="5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1" y="5"/>
                </a:cxn>
              </a:cxnLst>
              <a:rect l="0" t="0" r="r" b="b"/>
              <a:pathLst>
                <a:path w="51" h="5">
                  <a:moveTo>
                    <a:pt x="51" y="5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2" name="Freeform 876"/>
            <p:cNvSpPr>
              <a:spLocks/>
            </p:cNvSpPr>
            <p:nvPr/>
          </p:nvSpPr>
          <p:spPr bwMode="auto">
            <a:xfrm>
              <a:off x="3815" y="1541"/>
              <a:ext cx="4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0"/>
                </a:cxn>
                <a:cxn ang="0">
                  <a:pos x="0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3" name="Freeform 877"/>
            <p:cNvSpPr>
              <a:spLocks/>
            </p:cNvSpPr>
            <p:nvPr/>
          </p:nvSpPr>
          <p:spPr bwMode="auto">
            <a:xfrm>
              <a:off x="3815" y="1541"/>
              <a:ext cx="47" cy="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0"/>
                </a:cxn>
                <a:cxn ang="0">
                  <a:pos x="47" y="0"/>
                </a:cxn>
              </a:cxnLst>
              <a:rect l="0" t="0" r="r" b="b"/>
              <a:pathLst>
                <a:path w="47">
                  <a:moveTo>
                    <a:pt x="47" y="0"/>
                  </a:move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4" name="Freeform 878"/>
            <p:cNvSpPr>
              <a:spLocks/>
            </p:cNvSpPr>
            <p:nvPr/>
          </p:nvSpPr>
          <p:spPr bwMode="auto">
            <a:xfrm>
              <a:off x="3815" y="1541"/>
              <a:ext cx="4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0"/>
                </a:cxn>
                <a:cxn ang="0">
                  <a:pos x="0" y="0"/>
                </a:cxn>
              </a:cxnLst>
              <a:rect l="0" t="0" r="r" b="b"/>
              <a:pathLst>
                <a:path w="47">
                  <a:moveTo>
                    <a:pt x="0" y="0"/>
                  </a:move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5" name="Freeform 879"/>
            <p:cNvSpPr>
              <a:spLocks/>
            </p:cNvSpPr>
            <p:nvPr/>
          </p:nvSpPr>
          <p:spPr bwMode="auto">
            <a:xfrm>
              <a:off x="3815" y="1541"/>
              <a:ext cx="47" cy="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7" y="0"/>
                </a:cxn>
              </a:cxnLst>
              <a:rect l="0" t="0" r="r" b="b"/>
              <a:pathLst>
                <a:path w="47">
                  <a:moveTo>
                    <a:pt x="47" y="0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6" name="Freeform 880"/>
            <p:cNvSpPr>
              <a:spLocks/>
            </p:cNvSpPr>
            <p:nvPr/>
          </p:nvSpPr>
          <p:spPr bwMode="auto">
            <a:xfrm>
              <a:off x="3815" y="1536"/>
              <a:ext cx="4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2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2" h="5">
                  <a:moveTo>
                    <a:pt x="0" y="5"/>
                  </a:moveTo>
                  <a:lnTo>
                    <a:pt x="42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7" name="Freeform 881"/>
            <p:cNvSpPr>
              <a:spLocks/>
            </p:cNvSpPr>
            <p:nvPr/>
          </p:nvSpPr>
          <p:spPr bwMode="auto">
            <a:xfrm>
              <a:off x="3815" y="1536"/>
              <a:ext cx="42" cy="5"/>
            </a:xfrm>
            <a:custGeom>
              <a:avLst/>
              <a:gdLst/>
              <a:ahLst/>
              <a:cxnLst>
                <a:cxn ang="0">
                  <a:pos x="42" y="5"/>
                </a:cxn>
                <a:cxn ang="0">
                  <a:pos x="0" y="0"/>
                </a:cxn>
                <a:cxn ang="0">
                  <a:pos x="42" y="0"/>
                </a:cxn>
                <a:cxn ang="0">
                  <a:pos x="42" y="5"/>
                </a:cxn>
              </a:cxnLst>
              <a:rect l="0" t="0" r="r" b="b"/>
              <a:pathLst>
                <a:path w="42" h="5">
                  <a:moveTo>
                    <a:pt x="42" y="5"/>
                  </a:moveTo>
                  <a:lnTo>
                    <a:pt x="0" y="0"/>
                  </a:lnTo>
                  <a:lnTo>
                    <a:pt x="42" y="0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8" name="Freeform 882"/>
            <p:cNvSpPr>
              <a:spLocks/>
            </p:cNvSpPr>
            <p:nvPr/>
          </p:nvSpPr>
          <p:spPr bwMode="auto">
            <a:xfrm>
              <a:off x="3815" y="1536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59" name="Freeform 883"/>
            <p:cNvSpPr>
              <a:spLocks/>
            </p:cNvSpPr>
            <p:nvPr/>
          </p:nvSpPr>
          <p:spPr bwMode="auto">
            <a:xfrm>
              <a:off x="3815" y="1536"/>
              <a:ext cx="42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42" y="0"/>
                </a:cxn>
              </a:cxnLst>
              <a:rect l="0" t="0" r="r" b="b"/>
              <a:pathLst>
                <a:path w="42">
                  <a:moveTo>
                    <a:pt x="42" y="0"/>
                  </a:moveTo>
                  <a:lnTo>
                    <a:pt x="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0" name="Freeform 884"/>
            <p:cNvSpPr>
              <a:spLocks/>
            </p:cNvSpPr>
            <p:nvPr/>
          </p:nvSpPr>
          <p:spPr bwMode="auto">
            <a:xfrm>
              <a:off x="3815" y="1536"/>
              <a:ext cx="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1" name="Freeform 885"/>
            <p:cNvSpPr>
              <a:spLocks/>
            </p:cNvSpPr>
            <p:nvPr/>
          </p:nvSpPr>
          <p:spPr bwMode="auto">
            <a:xfrm>
              <a:off x="3815" y="1536"/>
              <a:ext cx="42" cy="1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0"/>
                </a:cxn>
                <a:cxn ang="0">
                  <a:pos x="42" y="0"/>
                </a:cxn>
              </a:cxnLst>
              <a:rect l="0" t="0" r="r" b="b"/>
              <a:pathLst>
                <a:path w="42">
                  <a:moveTo>
                    <a:pt x="42" y="0"/>
                  </a:moveTo>
                  <a:lnTo>
                    <a:pt x="0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2" name="Freeform 886"/>
            <p:cNvSpPr>
              <a:spLocks/>
            </p:cNvSpPr>
            <p:nvPr/>
          </p:nvSpPr>
          <p:spPr bwMode="auto">
            <a:xfrm>
              <a:off x="3810" y="1532"/>
              <a:ext cx="47" cy="4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47" y="4"/>
                </a:cxn>
                <a:cxn ang="0">
                  <a:pos x="0" y="0"/>
                </a:cxn>
                <a:cxn ang="0">
                  <a:pos x="5" y="4"/>
                </a:cxn>
              </a:cxnLst>
              <a:rect l="0" t="0" r="r" b="b"/>
              <a:pathLst>
                <a:path w="47" h="4">
                  <a:moveTo>
                    <a:pt x="5" y="4"/>
                  </a:moveTo>
                  <a:lnTo>
                    <a:pt x="47" y="4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3" name="Freeform 887"/>
            <p:cNvSpPr>
              <a:spLocks/>
            </p:cNvSpPr>
            <p:nvPr/>
          </p:nvSpPr>
          <p:spPr bwMode="auto">
            <a:xfrm>
              <a:off x="3810" y="1532"/>
              <a:ext cx="52" cy="4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0" y="0"/>
                </a:cxn>
                <a:cxn ang="0">
                  <a:pos x="52" y="0"/>
                </a:cxn>
                <a:cxn ang="0">
                  <a:pos x="47" y="4"/>
                </a:cxn>
              </a:cxnLst>
              <a:rect l="0" t="0" r="r" b="b"/>
              <a:pathLst>
                <a:path w="52" h="4">
                  <a:moveTo>
                    <a:pt x="47" y="4"/>
                  </a:moveTo>
                  <a:lnTo>
                    <a:pt x="0" y="0"/>
                  </a:lnTo>
                  <a:lnTo>
                    <a:pt x="52" y="0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4" name="Freeform 888"/>
            <p:cNvSpPr>
              <a:spLocks/>
            </p:cNvSpPr>
            <p:nvPr/>
          </p:nvSpPr>
          <p:spPr bwMode="auto">
            <a:xfrm>
              <a:off x="3810" y="1532"/>
              <a:ext cx="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0"/>
                </a:cxn>
                <a:cxn ang="0">
                  <a:pos x="0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5" name="Freeform 889"/>
            <p:cNvSpPr>
              <a:spLocks/>
            </p:cNvSpPr>
            <p:nvPr/>
          </p:nvSpPr>
          <p:spPr bwMode="auto">
            <a:xfrm>
              <a:off x="3810" y="1532"/>
              <a:ext cx="52" cy="1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5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6" name="Freeform 890"/>
            <p:cNvSpPr>
              <a:spLocks/>
            </p:cNvSpPr>
            <p:nvPr/>
          </p:nvSpPr>
          <p:spPr bwMode="auto">
            <a:xfrm>
              <a:off x="3810" y="1532"/>
              <a:ext cx="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0"/>
                </a:cxn>
                <a:cxn ang="0">
                  <a:pos x="0" y="0"/>
                </a:cxn>
              </a:cxnLst>
              <a:rect l="0" t="0" r="r" b="b"/>
              <a:pathLst>
                <a:path w="52">
                  <a:moveTo>
                    <a:pt x="0" y="0"/>
                  </a:moveTo>
                  <a:lnTo>
                    <a:pt x="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7" name="Freeform 891"/>
            <p:cNvSpPr>
              <a:spLocks/>
            </p:cNvSpPr>
            <p:nvPr/>
          </p:nvSpPr>
          <p:spPr bwMode="auto">
            <a:xfrm>
              <a:off x="3810" y="1532"/>
              <a:ext cx="52" cy="1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0" y="0"/>
                </a:cxn>
                <a:cxn ang="0">
                  <a:pos x="52" y="0"/>
                </a:cxn>
              </a:cxnLst>
              <a:rect l="0" t="0" r="r" b="b"/>
              <a:pathLst>
                <a:path w="52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8" name="Freeform 892"/>
            <p:cNvSpPr>
              <a:spLocks/>
            </p:cNvSpPr>
            <p:nvPr/>
          </p:nvSpPr>
          <p:spPr bwMode="auto">
            <a:xfrm>
              <a:off x="3806" y="1532"/>
              <a:ext cx="56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56">
                  <a:moveTo>
                    <a:pt x="4" y="0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69" name="Freeform 893"/>
            <p:cNvSpPr>
              <a:spLocks/>
            </p:cNvSpPr>
            <p:nvPr/>
          </p:nvSpPr>
          <p:spPr bwMode="auto">
            <a:xfrm>
              <a:off x="3806" y="1532"/>
              <a:ext cx="56" cy="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0"/>
                </a:cxn>
                <a:cxn ang="0">
                  <a:pos x="56" y="0"/>
                </a:cxn>
              </a:cxnLst>
              <a:rect l="0" t="0" r="r" b="b"/>
              <a:pathLst>
                <a:path w="56">
                  <a:moveTo>
                    <a:pt x="56" y="0"/>
                  </a:move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0" name="Freeform 894"/>
            <p:cNvSpPr>
              <a:spLocks/>
            </p:cNvSpPr>
            <p:nvPr/>
          </p:nvSpPr>
          <p:spPr bwMode="auto">
            <a:xfrm>
              <a:off x="3806" y="1532"/>
              <a:ext cx="5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0"/>
                </a:cxn>
                <a:cxn ang="0">
                  <a:pos x="0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1" name="Freeform 895"/>
            <p:cNvSpPr>
              <a:spLocks/>
            </p:cNvSpPr>
            <p:nvPr/>
          </p:nvSpPr>
          <p:spPr bwMode="auto">
            <a:xfrm>
              <a:off x="3806" y="1532"/>
              <a:ext cx="56" cy="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0"/>
                </a:cxn>
                <a:cxn ang="0">
                  <a:pos x="56" y="0"/>
                </a:cxn>
              </a:cxnLst>
              <a:rect l="0" t="0" r="r" b="b"/>
              <a:pathLst>
                <a:path w="56">
                  <a:moveTo>
                    <a:pt x="56" y="0"/>
                  </a:move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2" name="Freeform 896"/>
            <p:cNvSpPr>
              <a:spLocks/>
            </p:cNvSpPr>
            <p:nvPr/>
          </p:nvSpPr>
          <p:spPr bwMode="auto">
            <a:xfrm>
              <a:off x="3802" y="1527"/>
              <a:ext cx="60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60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60" h="5">
                  <a:moveTo>
                    <a:pt x="4" y="5"/>
                  </a:moveTo>
                  <a:lnTo>
                    <a:pt x="60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3" name="Freeform 897"/>
            <p:cNvSpPr>
              <a:spLocks/>
            </p:cNvSpPr>
            <p:nvPr/>
          </p:nvSpPr>
          <p:spPr bwMode="auto">
            <a:xfrm>
              <a:off x="3802" y="1527"/>
              <a:ext cx="60" cy="5"/>
            </a:xfrm>
            <a:custGeom>
              <a:avLst/>
              <a:gdLst/>
              <a:ahLst/>
              <a:cxnLst>
                <a:cxn ang="0">
                  <a:pos x="60" y="5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60" y="5"/>
                </a:cxn>
              </a:cxnLst>
              <a:rect l="0" t="0" r="r" b="b"/>
              <a:pathLst>
                <a:path w="60" h="5">
                  <a:moveTo>
                    <a:pt x="60" y="5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4" name="Freeform 898"/>
            <p:cNvSpPr>
              <a:spLocks/>
            </p:cNvSpPr>
            <p:nvPr/>
          </p:nvSpPr>
          <p:spPr bwMode="auto">
            <a:xfrm>
              <a:off x="3802" y="1527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5" name="Freeform 899"/>
            <p:cNvSpPr>
              <a:spLocks/>
            </p:cNvSpPr>
            <p:nvPr/>
          </p:nvSpPr>
          <p:spPr bwMode="auto">
            <a:xfrm>
              <a:off x="3802" y="1527"/>
              <a:ext cx="60" cy="1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0"/>
                </a:cxn>
                <a:cxn ang="0">
                  <a:pos x="60" y="0"/>
                </a:cxn>
              </a:cxnLst>
              <a:rect l="0" t="0" r="r" b="b"/>
              <a:pathLst>
                <a:path w="60">
                  <a:moveTo>
                    <a:pt x="6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6" name="Freeform 900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64">
                  <a:moveTo>
                    <a:pt x="4" y="0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7" name="Freeform 901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8" name="Freeform 902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0"/>
                </a:cxn>
                <a:cxn ang="0">
                  <a:pos x="0" y="0"/>
                </a:cxn>
              </a:cxnLst>
              <a:rect l="0" t="0" r="r" b="b"/>
              <a:pathLst>
                <a:path w="64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79" name="Freeform 903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0" name="Freeform 904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0"/>
                </a:cxn>
                <a:cxn ang="0">
                  <a:pos x="0" y="0"/>
                </a:cxn>
              </a:cxnLst>
              <a:rect l="0" t="0" r="r" b="b"/>
              <a:pathLst>
                <a:path w="64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1" name="Freeform 905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0"/>
                </a:cxn>
                <a:cxn ang="0">
                  <a:pos x="64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2" name="Freeform 906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" y="0"/>
                </a:cxn>
                <a:cxn ang="0">
                  <a:pos x="0" y="0"/>
                </a:cxn>
              </a:cxnLst>
              <a:rect l="0" t="0" r="r" b="b"/>
              <a:pathLst>
                <a:path w="64">
                  <a:moveTo>
                    <a:pt x="0" y="0"/>
                  </a:moveTo>
                  <a:lnTo>
                    <a:pt x="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3" name="Freeform 907"/>
            <p:cNvSpPr>
              <a:spLocks/>
            </p:cNvSpPr>
            <p:nvPr/>
          </p:nvSpPr>
          <p:spPr bwMode="auto">
            <a:xfrm>
              <a:off x="3798" y="1527"/>
              <a:ext cx="64" cy="1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0"/>
                </a:cxn>
                <a:cxn ang="0">
                  <a:pos x="59" y="0"/>
                </a:cxn>
                <a:cxn ang="0">
                  <a:pos x="64" y="0"/>
                </a:cxn>
              </a:cxnLst>
              <a:rect l="0" t="0" r="r" b="b"/>
              <a:pathLst>
                <a:path w="64">
                  <a:moveTo>
                    <a:pt x="64" y="0"/>
                  </a:moveTo>
                  <a:lnTo>
                    <a:pt x="0" y="0"/>
                  </a:lnTo>
                  <a:lnTo>
                    <a:pt x="5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4" name="Freeform 908"/>
            <p:cNvSpPr>
              <a:spLocks/>
            </p:cNvSpPr>
            <p:nvPr/>
          </p:nvSpPr>
          <p:spPr bwMode="auto">
            <a:xfrm>
              <a:off x="3789" y="1527"/>
              <a:ext cx="68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8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68">
                  <a:moveTo>
                    <a:pt x="9" y="0"/>
                  </a:moveTo>
                  <a:lnTo>
                    <a:pt x="68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5" name="Freeform 909"/>
            <p:cNvSpPr>
              <a:spLocks/>
            </p:cNvSpPr>
            <p:nvPr/>
          </p:nvSpPr>
          <p:spPr bwMode="auto">
            <a:xfrm>
              <a:off x="3789" y="1527"/>
              <a:ext cx="68" cy="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0" y="0"/>
                </a:cxn>
                <a:cxn ang="0">
                  <a:pos x="68" y="0"/>
                </a:cxn>
              </a:cxnLst>
              <a:rect l="0" t="0" r="r" b="b"/>
              <a:pathLst>
                <a:path w="68">
                  <a:moveTo>
                    <a:pt x="68" y="0"/>
                  </a:moveTo>
                  <a:lnTo>
                    <a:pt x="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6" name="Freeform 910"/>
            <p:cNvSpPr>
              <a:spLocks/>
            </p:cNvSpPr>
            <p:nvPr/>
          </p:nvSpPr>
          <p:spPr bwMode="auto">
            <a:xfrm>
              <a:off x="3785" y="1523"/>
              <a:ext cx="72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72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72" h="4">
                  <a:moveTo>
                    <a:pt x="4" y="4"/>
                  </a:moveTo>
                  <a:lnTo>
                    <a:pt x="72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7" name="Freeform 911"/>
            <p:cNvSpPr>
              <a:spLocks/>
            </p:cNvSpPr>
            <p:nvPr/>
          </p:nvSpPr>
          <p:spPr bwMode="auto">
            <a:xfrm>
              <a:off x="3785" y="1523"/>
              <a:ext cx="72" cy="4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0" y="0"/>
                </a:cxn>
                <a:cxn ang="0">
                  <a:pos x="72" y="0"/>
                </a:cxn>
                <a:cxn ang="0">
                  <a:pos x="72" y="4"/>
                </a:cxn>
              </a:cxnLst>
              <a:rect l="0" t="0" r="r" b="b"/>
              <a:pathLst>
                <a:path w="72" h="4">
                  <a:moveTo>
                    <a:pt x="72" y="4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8" name="Freeform 912"/>
            <p:cNvSpPr>
              <a:spLocks/>
            </p:cNvSpPr>
            <p:nvPr/>
          </p:nvSpPr>
          <p:spPr bwMode="auto">
            <a:xfrm>
              <a:off x="3027" y="1564"/>
              <a:ext cx="6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2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26" h="4">
                  <a:moveTo>
                    <a:pt x="0" y="4"/>
                  </a:moveTo>
                  <a:lnTo>
                    <a:pt x="62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89" name="Freeform 913"/>
            <p:cNvSpPr>
              <a:spLocks/>
            </p:cNvSpPr>
            <p:nvPr/>
          </p:nvSpPr>
          <p:spPr bwMode="auto">
            <a:xfrm>
              <a:off x="3027" y="1564"/>
              <a:ext cx="626" cy="4"/>
            </a:xfrm>
            <a:custGeom>
              <a:avLst/>
              <a:gdLst/>
              <a:ahLst/>
              <a:cxnLst>
                <a:cxn ang="0">
                  <a:pos x="626" y="4"/>
                </a:cxn>
                <a:cxn ang="0">
                  <a:pos x="0" y="0"/>
                </a:cxn>
                <a:cxn ang="0">
                  <a:pos x="622" y="0"/>
                </a:cxn>
                <a:cxn ang="0">
                  <a:pos x="626" y="4"/>
                </a:cxn>
              </a:cxnLst>
              <a:rect l="0" t="0" r="r" b="b"/>
              <a:pathLst>
                <a:path w="626" h="4">
                  <a:moveTo>
                    <a:pt x="626" y="4"/>
                  </a:moveTo>
                  <a:lnTo>
                    <a:pt x="0" y="0"/>
                  </a:lnTo>
                  <a:lnTo>
                    <a:pt x="622" y="0"/>
                  </a:lnTo>
                  <a:lnTo>
                    <a:pt x="6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0" name="Freeform 914"/>
            <p:cNvSpPr>
              <a:spLocks/>
            </p:cNvSpPr>
            <p:nvPr/>
          </p:nvSpPr>
          <p:spPr bwMode="auto">
            <a:xfrm>
              <a:off x="3027" y="1559"/>
              <a:ext cx="62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22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22" h="5">
                  <a:moveTo>
                    <a:pt x="0" y="5"/>
                  </a:moveTo>
                  <a:lnTo>
                    <a:pt x="622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1" name="Freeform 915"/>
            <p:cNvSpPr>
              <a:spLocks/>
            </p:cNvSpPr>
            <p:nvPr/>
          </p:nvSpPr>
          <p:spPr bwMode="auto">
            <a:xfrm>
              <a:off x="3027" y="1559"/>
              <a:ext cx="622" cy="5"/>
            </a:xfrm>
            <a:custGeom>
              <a:avLst/>
              <a:gdLst/>
              <a:ahLst/>
              <a:cxnLst>
                <a:cxn ang="0">
                  <a:pos x="622" y="5"/>
                </a:cxn>
                <a:cxn ang="0">
                  <a:pos x="0" y="0"/>
                </a:cxn>
                <a:cxn ang="0">
                  <a:pos x="617" y="0"/>
                </a:cxn>
                <a:cxn ang="0">
                  <a:pos x="622" y="5"/>
                </a:cxn>
              </a:cxnLst>
              <a:rect l="0" t="0" r="r" b="b"/>
              <a:pathLst>
                <a:path w="622" h="5">
                  <a:moveTo>
                    <a:pt x="622" y="5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62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2" name="Freeform 916"/>
            <p:cNvSpPr>
              <a:spLocks/>
            </p:cNvSpPr>
            <p:nvPr/>
          </p:nvSpPr>
          <p:spPr bwMode="auto">
            <a:xfrm>
              <a:off x="3027" y="1550"/>
              <a:ext cx="6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1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17" h="9">
                  <a:moveTo>
                    <a:pt x="0" y="9"/>
                  </a:moveTo>
                  <a:lnTo>
                    <a:pt x="61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3" name="Freeform 917"/>
            <p:cNvSpPr>
              <a:spLocks/>
            </p:cNvSpPr>
            <p:nvPr/>
          </p:nvSpPr>
          <p:spPr bwMode="auto">
            <a:xfrm>
              <a:off x="3031" y="1550"/>
              <a:ext cx="618" cy="9"/>
            </a:xfrm>
            <a:custGeom>
              <a:avLst/>
              <a:gdLst/>
              <a:ahLst/>
              <a:cxnLst>
                <a:cxn ang="0">
                  <a:pos x="613" y="9"/>
                </a:cxn>
                <a:cxn ang="0">
                  <a:pos x="0" y="0"/>
                </a:cxn>
                <a:cxn ang="0">
                  <a:pos x="618" y="0"/>
                </a:cxn>
                <a:cxn ang="0">
                  <a:pos x="613" y="9"/>
                </a:cxn>
              </a:cxnLst>
              <a:rect l="0" t="0" r="r" b="b"/>
              <a:pathLst>
                <a:path w="618" h="9">
                  <a:moveTo>
                    <a:pt x="613" y="9"/>
                  </a:moveTo>
                  <a:lnTo>
                    <a:pt x="0" y="0"/>
                  </a:lnTo>
                  <a:lnTo>
                    <a:pt x="618" y="0"/>
                  </a:lnTo>
                  <a:lnTo>
                    <a:pt x="61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4" name="Freeform 918"/>
            <p:cNvSpPr>
              <a:spLocks/>
            </p:cNvSpPr>
            <p:nvPr/>
          </p:nvSpPr>
          <p:spPr bwMode="auto">
            <a:xfrm>
              <a:off x="3031" y="1541"/>
              <a:ext cx="61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18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18" h="9">
                  <a:moveTo>
                    <a:pt x="0" y="9"/>
                  </a:moveTo>
                  <a:lnTo>
                    <a:pt x="618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5" name="Freeform 919"/>
            <p:cNvSpPr>
              <a:spLocks/>
            </p:cNvSpPr>
            <p:nvPr/>
          </p:nvSpPr>
          <p:spPr bwMode="auto">
            <a:xfrm>
              <a:off x="3035" y="1541"/>
              <a:ext cx="622" cy="9"/>
            </a:xfrm>
            <a:custGeom>
              <a:avLst/>
              <a:gdLst/>
              <a:ahLst/>
              <a:cxnLst>
                <a:cxn ang="0">
                  <a:pos x="614" y="9"/>
                </a:cxn>
                <a:cxn ang="0">
                  <a:pos x="0" y="0"/>
                </a:cxn>
                <a:cxn ang="0">
                  <a:pos x="622" y="0"/>
                </a:cxn>
                <a:cxn ang="0">
                  <a:pos x="614" y="9"/>
                </a:cxn>
              </a:cxnLst>
              <a:rect l="0" t="0" r="r" b="b"/>
              <a:pathLst>
                <a:path w="622" h="9">
                  <a:moveTo>
                    <a:pt x="614" y="9"/>
                  </a:moveTo>
                  <a:lnTo>
                    <a:pt x="0" y="0"/>
                  </a:lnTo>
                  <a:lnTo>
                    <a:pt x="622" y="0"/>
                  </a:lnTo>
                  <a:lnTo>
                    <a:pt x="61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6" name="Freeform 920"/>
            <p:cNvSpPr>
              <a:spLocks/>
            </p:cNvSpPr>
            <p:nvPr/>
          </p:nvSpPr>
          <p:spPr bwMode="auto">
            <a:xfrm>
              <a:off x="3725" y="1555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7" name="Freeform 921"/>
            <p:cNvSpPr>
              <a:spLocks/>
            </p:cNvSpPr>
            <p:nvPr/>
          </p:nvSpPr>
          <p:spPr bwMode="auto">
            <a:xfrm>
              <a:off x="3725" y="1546"/>
              <a:ext cx="17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0" y="9"/>
                </a:cxn>
                <a:cxn ang="0">
                  <a:pos x="17" y="0"/>
                </a:cxn>
                <a:cxn ang="0">
                  <a:pos x="9" y="9"/>
                </a:cxn>
              </a:cxnLst>
              <a:rect l="0" t="0" r="r" b="b"/>
              <a:pathLst>
                <a:path w="17" h="9">
                  <a:moveTo>
                    <a:pt x="9" y="9"/>
                  </a:moveTo>
                  <a:lnTo>
                    <a:pt x="0" y="9"/>
                  </a:lnTo>
                  <a:lnTo>
                    <a:pt x="17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8" name="Freeform 922"/>
            <p:cNvSpPr>
              <a:spLocks/>
            </p:cNvSpPr>
            <p:nvPr/>
          </p:nvSpPr>
          <p:spPr bwMode="auto">
            <a:xfrm>
              <a:off x="3725" y="1546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0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099" name="Freeform 923"/>
            <p:cNvSpPr>
              <a:spLocks/>
            </p:cNvSpPr>
            <p:nvPr/>
          </p:nvSpPr>
          <p:spPr bwMode="auto">
            <a:xfrm>
              <a:off x="3734" y="1546"/>
              <a:ext cx="13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>
                  <a:moveTo>
                    <a:pt x="8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0" name="Freeform 924"/>
            <p:cNvSpPr>
              <a:spLocks/>
            </p:cNvSpPr>
            <p:nvPr/>
          </p:nvSpPr>
          <p:spPr bwMode="auto">
            <a:xfrm>
              <a:off x="3734" y="1546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1" name="Freeform 925"/>
            <p:cNvSpPr>
              <a:spLocks/>
            </p:cNvSpPr>
            <p:nvPr/>
          </p:nvSpPr>
          <p:spPr bwMode="auto">
            <a:xfrm>
              <a:off x="3734" y="1536"/>
              <a:ext cx="17" cy="10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0" y="10"/>
                </a:cxn>
                <a:cxn ang="0">
                  <a:pos x="17" y="0"/>
                </a:cxn>
                <a:cxn ang="0">
                  <a:pos x="13" y="10"/>
                </a:cxn>
              </a:cxnLst>
              <a:rect l="0" t="0" r="r" b="b"/>
              <a:pathLst>
                <a:path w="17" h="10">
                  <a:moveTo>
                    <a:pt x="13" y="10"/>
                  </a:moveTo>
                  <a:lnTo>
                    <a:pt x="0" y="10"/>
                  </a:lnTo>
                  <a:lnTo>
                    <a:pt x="1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2" name="Freeform 926"/>
            <p:cNvSpPr>
              <a:spLocks/>
            </p:cNvSpPr>
            <p:nvPr/>
          </p:nvSpPr>
          <p:spPr bwMode="auto">
            <a:xfrm>
              <a:off x="3730" y="1536"/>
              <a:ext cx="21" cy="10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10"/>
                </a:cxn>
              </a:cxnLst>
              <a:rect l="0" t="0" r="r" b="b"/>
              <a:pathLst>
                <a:path w="21" h="10">
                  <a:moveTo>
                    <a:pt x="4" y="1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3" name="Freeform 927"/>
            <p:cNvSpPr>
              <a:spLocks/>
            </p:cNvSpPr>
            <p:nvPr/>
          </p:nvSpPr>
          <p:spPr bwMode="auto">
            <a:xfrm>
              <a:off x="3730" y="1536"/>
              <a:ext cx="29" cy="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1" y="0"/>
                </a:cxn>
              </a:cxnLst>
              <a:rect l="0" t="0" r="r" b="b"/>
              <a:pathLst>
                <a:path w="29">
                  <a:moveTo>
                    <a:pt x="21" y="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4" name="Freeform 928"/>
            <p:cNvSpPr>
              <a:spLocks/>
            </p:cNvSpPr>
            <p:nvPr/>
          </p:nvSpPr>
          <p:spPr bwMode="auto">
            <a:xfrm>
              <a:off x="3730" y="1536"/>
              <a:ext cx="2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" y="0"/>
                </a:cxn>
                <a:cxn ang="0">
                  <a:pos x="0" y="0"/>
                </a:cxn>
              </a:cxnLst>
              <a:rect l="0" t="0" r="r" b="b"/>
              <a:pathLst>
                <a:path w="29">
                  <a:moveTo>
                    <a:pt x="0" y="0"/>
                  </a:move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5" name="Freeform 929"/>
            <p:cNvSpPr>
              <a:spLocks/>
            </p:cNvSpPr>
            <p:nvPr/>
          </p:nvSpPr>
          <p:spPr bwMode="auto">
            <a:xfrm>
              <a:off x="3730" y="1532"/>
              <a:ext cx="34" cy="4"/>
            </a:xfrm>
            <a:custGeom>
              <a:avLst/>
              <a:gdLst/>
              <a:ahLst/>
              <a:cxnLst>
                <a:cxn ang="0">
                  <a:pos x="29" y="4"/>
                </a:cxn>
                <a:cxn ang="0">
                  <a:pos x="0" y="4"/>
                </a:cxn>
                <a:cxn ang="0">
                  <a:pos x="34" y="0"/>
                </a:cxn>
                <a:cxn ang="0">
                  <a:pos x="29" y="4"/>
                </a:cxn>
              </a:cxnLst>
              <a:rect l="0" t="0" r="r" b="b"/>
              <a:pathLst>
                <a:path w="34" h="4">
                  <a:moveTo>
                    <a:pt x="29" y="4"/>
                  </a:moveTo>
                  <a:lnTo>
                    <a:pt x="0" y="4"/>
                  </a:lnTo>
                  <a:lnTo>
                    <a:pt x="34" y="0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6" name="Freeform 930"/>
            <p:cNvSpPr>
              <a:spLocks/>
            </p:cNvSpPr>
            <p:nvPr/>
          </p:nvSpPr>
          <p:spPr bwMode="auto">
            <a:xfrm>
              <a:off x="3730" y="1532"/>
              <a:ext cx="3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4" h="4">
                  <a:moveTo>
                    <a:pt x="0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7" name="Freeform 931"/>
            <p:cNvSpPr>
              <a:spLocks/>
            </p:cNvSpPr>
            <p:nvPr/>
          </p:nvSpPr>
          <p:spPr bwMode="auto">
            <a:xfrm>
              <a:off x="3730" y="1527"/>
              <a:ext cx="46" cy="5"/>
            </a:xfrm>
            <a:custGeom>
              <a:avLst/>
              <a:gdLst/>
              <a:ahLst/>
              <a:cxnLst>
                <a:cxn ang="0">
                  <a:pos x="34" y="5"/>
                </a:cxn>
                <a:cxn ang="0">
                  <a:pos x="0" y="5"/>
                </a:cxn>
                <a:cxn ang="0">
                  <a:pos x="46" y="0"/>
                </a:cxn>
                <a:cxn ang="0">
                  <a:pos x="34" y="5"/>
                </a:cxn>
              </a:cxnLst>
              <a:rect l="0" t="0" r="r" b="b"/>
              <a:pathLst>
                <a:path w="46" h="5">
                  <a:moveTo>
                    <a:pt x="34" y="5"/>
                  </a:moveTo>
                  <a:lnTo>
                    <a:pt x="0" y="5"/>
                  </a:lnTo>
                  <a:lnTo>
                    <a:pt x="46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8" name="Freeform 932"/>
            <p:cNvSpPr>
              <a:spLocks/>
            </p:cNvSpPr>
            <p:nvPr/>
          </p:nvSpPr>
          <p:spPr bwMode="auto">
            <a:xfrm>
              <a:off x="3730" y="1527"/>
              <a:ext cx="46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6" h="5">
                  <a:moveTo>
                    <a:pt x="0" y="5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09" name="Freeform 933"/>
            <p:cNvSpPr>
              <a:spLocks/>
            </p:cNvSpPr>
            <p:nvPr/>
          </p:nvSpPr>
          <p:spPr bwMode="auto">
            <a:xfrm>
              <a:off x="3730" y="1523"/>
              <a:ext cx="55" cy="4"/>
            </a:xfrm>
            <a:custGeom>
              <a:avLst/>
              <a:gdLst/>
              <a:ahLst/>
              <a:cxnLst>
                <a:cxn ang="0">
                  <a:pos x="46" y="4"/>
                </a:cxn>
                <a:cxn ang="0">
                  <a:pos x="0" y="4"/>
                </a:cxn>
                <a:cxn ang="0">
                  <a:pos x="55" y="0"/>
                </a:cxn>
                <a:cxn ang="0">
                  <a:pos x="46" y="4"/>
                </a:cxn>
              </a:cxnLst>
              <a:rect l="0" t="0" r="r" b="b"/>
              <a:pathLst>
                <a:path w="55" h="4">
                  <a:moveTo>
                    <a:pt x="46" y="4"/>
                  </a:moveTo>
                  <a:lnTo>
                    <a:pt x="0" y="4"/>
                  </a:lnTo>
                  <a:lnTo>
                    <a:pt x="55" y="0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0" name="Freeform 934"/>
            <p:cNvSpPr>
              <a:spLocks/>
            </p:cNvSpPr>
            <p:nvPr/>
          </p:nvSpPr>
          <p:spPr bwMode="auto">
            <a:xfrm>
              <a:off x="3730" y="1523"/>
              <a:ext cx="55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5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55" h="4">
                  <a:moveTo>
                    <a:pt x="0" y="4"/>
                  </a:moveTo>
                  <a:lnTo>
                    <a:pt x="55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1" name="Freeform 935"/>
            <p:cNvSpPr>
              <a:spLocks/>
            </p:cNvSpPr>
            <p:nvPr/>
          </p:nvSpPr>
          <p:spPr bwMode="auto">
            <a:xfrm>
              <a:off x="3661" y="1541"/>
              <a:ext cx="17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17" h="5">
                  <a:moveTo>
                    <a:pt x="5" y="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2" name="Freeform 936"/>
            <p:cNvSpPr>
              <a:spLocks/>
            </p:cNvSpPr>
            <p:nvPr/>
          </p:nvSpPr>
          <p:spPr bwMode="auto">
            <a:xfrm>
              <a:off x="3661" y="1541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3" name="Freeform 937"/>
            <p:cNvSpPr>
              <a:spLocks/>
            </p:cNvSpPr>
            <p:nvPr/>
          </p:nvSpPr>
          <p:spPr bwMode="auto">
            <a:xfrm>
              <a:off x="3657" y="1541"/>
              <a:ext cx="21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21">
                  <a:moveTo>
                    <a:pt x="4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4" name="Freeform 938"/>
            <p:cNvSpPr>
              <a:spLocks/>
            </p:cNvSpPr>
            <p:nvPr/>
          </p:nvSpPr>
          <p:spPr bwMode="auto">
            <a:xfrm>
              <a:off x="3035" y="1536"/>
              <a:ext cx="64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4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43" h="5">
                  <a:moveTo>
                    <a:pt x="0" y="5"/>
                  </a:moveTo>
                  <a:lnTo>
                    <a:pt x="64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5" name="Freeform 939"/>
            <p:cNvSpPr>
              <a:spLocks/>
            </p:cNvSpPr>
            <p:nvPr/>
          </p:nvSpPr>
          <p:spPr bwMode="auto">
            <a:xfrm>
              <a:off x="3035" y="1536"/>
              <a:ext cx="648" cy="5"/>
            </a:xfrm>
            <a:custGeom>
              <a:avLst/>
              <a:gdLst/>
              <a:ahLst/>
              <a:cxnLst>
                <a:cxn ang="0">
                  <a:pos x="643" y="5"/>
                </a:cxn>
                <a:cxn ang="0">
                  <a:pos x="0" y="0"/>
                </a:cxn>
                <a:cxn ang="0">
                  <a:pos x="648" y="0"/>
                </a:cxn>
                <a:cxn ang="0">
                  <a:pos x="643" y="5"/>
                </a:cxn>
              </a:cxnLst>
              <a:rect l="0" t="0" r="r" b="b"/>
              <a:pathLst>
                <a:path w="648" h="5">
                  <a:moveTo>
                    <a:pt x="643" y="5"/>
                  </a:moveTo>
                  <a:lnTo>
                    <a:pt x="0" y="0"/>
                  </a:lnTo>
                  <a:lnTo>
                    <a:pt x="648" y="0"/>
                  </a:lnTo>
                  <a:lnTo>
                    <a:pt x="64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6" name="Freeform 940"/>
            <p:cNvSpPr>
              <a:spLocks/>
            </p:cNvSpPr>
            <p:nvPr/>
          </p:nvSpPr>
          <p:spPr bwMode="auto">
            <a:xfrm>
              <a:off x="3035" y="1527"/>
              <a:ext cx="64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48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648" h="9">
                  <a:moveTo>
                    <a:pt x="0" y="9"/>
                  </a:moveTo>
                  <a:lnTo>
                    <a:pt x="648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7" name="Freeform 941"/>
            <p:cNvSpPr>
              <a:spLocks/>
            </p:cNvSpPr>
            <p:nvPr/>
          </p:nvSpPr>
          <p:spPr bwMode="auto">
            <a:xfrm>
              <a:off x="3040" y="1527"/>
              <a:ext cx="647" cy="9"/>
            </a:xfrm>
            <a:custGeom>
              <a:avLst/>
              <a:gdLst/>
              <a:ahLst/>
              <a:cxnLst>
                <a:cxn ang="0">
                  <a:pos x="643" y="9"/>
                </a:cxn>
                <a:cxn ang="0">
                  <a:pos x="0" y="0"/>
                </a:cxn>
                <a:cxn ang="0">
                  <a:pos x="647" y="0"/>
                </a:cxn>
                <a:cxn ang="0">
                  <a:pos x="643" y="9"/>
                </a:cxn>
              </a:cxnLst>
              <a:rect l="0" t="0" r="r" b="b"/>
              <a:pathLst>
                <a:path w="647" h="9">
                  <a:moveTo>
                    <a:pt x="643" y="9"/>
                  </a:moveTo>
                  <a:lnTo>
                    <a:pt x="0" y="0"/>
                  </a:lnTo>
                  <a:lnTo>
                    <a:pt x="647" y="0"/>
                  </a:lnTo>
                  <a:lnTo>
                    <a:pt x="64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8" name="Freeform 942"/>
            <p:cNvSpPr>
              <a:spLocks/>
            </p:cNvSpPr>
            <p:nvPr/>
          </p:nvSpPr>
          <p:spPr bwMode="auto">
            <a:xfrm>
              <a:off x="3040" y="1518"/>
              <a:ext cx="64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47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47" h="9">
                  <a:moveTo>
                    <a:pt x="0" y="9"/>
                  </a:moveTo>
                  <a:lnTo>
                    <a:pt x="647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19" name="Freeform 943"/>
            <p:cNvSpPr>
              <a:spLocks/>
            </p:cNvSpPr>
            <p:nvPr/>
          </p:nvSpPr>
          <p:spPr bwMode="auto">
            <a:xfrm>
              <a:off x="3040" y="1518"/>
              <a:ext cx="660" cy="9"/>
            </a:xfrm>
            <a:custGeom>
              <a:avLst/>
              <a:gdLst/>
              <a:ahLst/>
              <a:cxnLst>
                <a:cxn ang="0">
                  <a:pos x="647" y="9"/>
                </a:cxn>
                <a:cxn ang="0">
                  <a:pos x="0" y="0"/>
                </a:cxn>
                <a:cxn ang="0">
                  <a:pos x="660" y="0"/>
                </a:cxn>
                <a:cxn ang="0">
                  <a:pos x="647" y="9"/>
                </a:cxn>
              </a:cxnLst>
              <a:rect l="0" t="0" r="r" b="b"/>
              <a:pathLst>
                <a:path w="660" h="9">
                  <a:moveTo>
                    <a:pt x="647" y="9"/>
                  </a:moveTo>
                  <a:lnTo>
                    <a:pt x="0" y="0"/>
                  </a:lnTo>
                  <a:lnTo>
                    <a:pt x="660" y="0"/>
                  </a:lnTo>
                  <a:lnTo>
                    <a:pt x="64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0" name="Freeform 944"/>
            <p:cNvSpPr>
              <a:spLocks/>
            </p:cNvSpPr>
            <p:nvPr/>
          </p:nvSpPr>
          <p:spPr bwMode="auto">
            <a:xfrm>
              <a:off x="3040" y="1514"/>
              <a:ext cx="66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6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60" h="4">
                  <a:moveTo>
                    <a:pt x="0" y="4"/>
                  </a:moveTo>
                  <a:lnTo>
                    <a:pt x="66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1" name="Freeform 945"/>
            <p:cNvSpPr>
              <a:spLocks/>
            </p:cNvSpPr>
            <p:nvPr/>
          </p:nvSpPr>
          <p:spPr bwMode="auto">
            <a:xfrm>
              <a:off x="3040" y="1514"/>
              <a:ext cx="668" cy="4"/>
            </a:xfrm>
            <a:custGeom>
              <a:avLst/>
              <a:gdLst/>
              <a:ahLst/>
              <a:cxnLst>
                <a:cxn ang="0">
                  <a:pos x="660" y="4"/>
                </a:cxn>
                <a:cxn ang="0">
                  <a:pos x="0" y="0"/>
                </a:cxn>
                <a:cxn ang="0">
                  <a:pos x="668" y="0"/>
                </a:cxn>
                <a:cxn ang="0">
                  <a:pos x="660" y="4"/>
                </a:cxn>
              </a:cxnLst>
              <a:rect l="0" t="0" r="r" b="b"/>
              <a:pathLst>
                <a:path w="668" h="4">
                  <a:moveTo>
                    <a:pt x="660" y="4"/>
                  </a:moveTo>
                  <a:lnTo>
                    <a:pt x="0" y="0"/>
                  </a:lnTo>
                  <a:lnTo>
                    <a:pt x="668" y="0"/>
                  </a:lnTo>
                  <a:lnTo>
                    <a:pt x="66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2" name="Freeform 946"/>
            <p:cNvSpPr>
              <a:spLocks/>
            </p:cNvSpPr>
            <p:nvPr/>
          </p:nvSpPr>
          <p:spPr bwMode="auto">
            <a:xfrm>
              <a:off x="3040" y="1509"/>
              <a:ext cx="66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68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668" h="5">
                  <a:moveTo>
                    <a:pt x="0" y="5"/>
                  </a:moveTo>
                  <a:lnTo>
                    <a:pt x="668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3" name="Freeform 947"/>
            <p:cNvSpPr>
              <a:spLocks/>
            </p:cNvSpPr>
            <p:nvPr/>
          </p:nvSpPr>
          <p:spPr bwMode="auto">
            <a:xfrm>
              <a:off x="3044" y="1509"/>
              <a:ext cx="669" cy="5"/>
            </a:xfrm>
            <a:custGeom>
              <a:avLst/>
              <a:gdLst/>
              <a:ahLst/>
              <a:cxnLst>
                <a:cxn ang="0">
                  <a:pos x="664" y="5"/>
                </a:cxn>
                <a:cxn ang="0">
                  <a:pos x="0" y="0"/>
                </a:cxn>
                <a:cxn ang="0">
                  <a:pos x="669" y="0"/>
                </a:cxn>
                <a:cxn ang="0">
                  <a:pos x="664" y="5"/>
                </a:cxn>
              </a:cxnLst>
              <a:rect l="0" t="0" r="r" b="b"/>
              <a:pathLst>
                <a:path w="669" h="5">
                  <a:moveTo>
                    <a:pt x="664" y="5"/>
                  </a:moveTo>
                  <a:lnTo>
                    <a:pt x="0" y="0"/>
                  </a:lnTo>
                  <a:lnTo>
                    <a:pt x="669" y="0"/>
                  </a:lnTo>
                  <a:lnTo>
                    <a:pt x="66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4" name="Freeform 948"/>
            <p:cNvSpPr>
              <a:spLocks/>
            </p:cNvSpPr>
            <p:nvPr/>
          </p:nvSpPr>
          <p:spPr bwMode="auto">
            <a:xfrm>
              <a:off x="3044" y="1500"/>
              <a:ext cx="66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69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669" h="9">
                  <a:moveTo>
                    <a:pt x="0" y="9"/>
                  </a:moveTo>
                  <a:lnTo>
                    <a:pt x="669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5" name="Freeform 949"/>
            <p:cNvSpPr>
              <a:spLocks/>
            </p:cNvSpPr>
            <p:nvPr/>
          </p:nvSpPr>
          <p:spPr bwMode="auto">
            <a:xfrm>
              <a:off x="3044" y="1500"/>
              <a:ext cx="673" cy="9"/>
            </a:xfrm>
            <a:custGeom>
              <a:avLst/>
              <a:gdLst/>
              <a:ahLst/>
              <a:cxnLst>
                <a:cxn ang="0">
                  <a:pos x="669" y="9"/>
                </a:cxn>
                <a:cxn ang="0">
                  <a:pos x="0" y="0"/>
                </a:cxn>
                <a:cxn ang="0">
                  <a:pos x="673" y="0"/>
                </a:cxn>
                <a:cxn ang="0">
                  <a:pos x="669" y="9"/>
                </a:cxn>
              </a:cxnLst>
              <a:rect l="0" t="0" r="r" b="b"/>
              <a:pathLst>
                <a:path w="673" h="9">
                  <a:moveTo>
                    <a:pt x="669" y="9"/>
                  </a:moveTo>
                  <a:lnTo>
                    <a:pt x="0" y="0"/>
                  </a:lnTo>
                  <a:lnTo>
                    <a:pt x="673" y="0"/>
                  </a:lnTo>
                  <a:lnTo>
                    <a:pt x="66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6" name="Freeform 950"/>
            <p:cNvSpPr>
              <a:spLocks/>
            </p:cNvSpPr>
            <p:nvPr/>
          </p:nvSpPr>
          <p:spPr bwMode="auto">
            <a:xfrm>
              <a:off x="3044" y="1491"/>
              <a:ext cx="67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73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673" h="9">
                  <a:moveTo>
                    <a:pt x="0" y="9"/>
                  </a:moveTo>
                  <a:lnTo>
                    <a:pt x="673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7" name="Freeform 951"/>
            <p:cNvSpPr>
              <a:spLocks/>
            </p:cNvSpPr>
            <p:nvPr/>
          </p:nvSpPr>
          <p:spPr bwMode="auto">
            <a:xfrm>
              <a:off x="3048" y="1491"/>
              <a:ext cx="677" cy="9"/>
            </a:xfrm>
            <a:custGeom>
              <a:avLst/>
              <a:gdLst/>
              <a:ahLst/>
              <a:cxnLst>
                <a:cxn ang="0">
                  <a:pos x="669" y="9"/>
                </a:cxn>
                <a:cxn ang="0">
                  <a:pos x="0" y="0"/>
                </a:cxn>
                <a:cxn ang="0">
                  <a:pos x="677" y="0"/>
                </a:cxn>
                <a:cxn ang="0">
                  <a:pos x="669" y="9"/>
                </a:cxn>
              </a:cxnLst>
              <a:rect l="0" t="0" r="r" b="b"/>
              <a:pathLst>
                <a:path w="677" h="9">
                  <a:moveTo>
                    <a:pt x="669" y="9"/>
                  </a:moveTo>
                  <a:lnTo>
                    <a:pt x="0" y="0"/>
                  </a:lnTo>
                  <a:lnTo>
                    <a:pt x="677" y="0"/>
                  </a:lnTo>
                  <a:lnTo>
                    <a:pt x="66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8" name="Freeform 952"/>
            <p:cNvSpPr>
              <a:spLocks/>
            </p:cNvSpPr>
            <p:nvPr/>
          </p:nvSpPr>
          <p:spPr bwMode="auto">
            <a:xfrm>
              <a:off x="3734" y="1523"/>
              <a:ext cx="12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" y="0"/>
                </a:cxn>
                <a:cxn ang="0">
                  <a:pos x="0" y="0"/>
                </a:cxn>
              </a:cxnLst>
              <a:rect l="0" t="0" r="r" b="b"/>
              <a:pathLst>
                <a:path w="123">
                  <a:moveTo>
                    <a:pt x="0" y="0"/>
                  </a:moveTo>
                  <a:lnTo>
                    <a:pt x="1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29" name="Freeform 953"/>
            <p:cNvSpPr>
              <a:spLocks/>
            </p:cNvSpPr>
            <p:nvPr/>
          </p:nvSpPr>
          <p:spPr bwMode="auto">
            <a:xfrm>
              <a:off x="3734" y="1523"/>
              <a:ext cx="123" cy="1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0" y="0"/>
                </a:cxn>
                <a:cxn ang="0">
                  <a:pos x="123" y="0"/>
                </a:cxn>
              </a:cxnLst>
              <a:rect l="0" t="0" r="r" b="b"/>
              <a:pathLst>
                <a:path w="123">
                  <a:moveTo>
                    <a:pt x="123" y="0"/>
                  </a:moveTo>
                  <a:lnTo>
                    <a:pt x="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0" name="Freeform 954"/>
            <p:cNvSpPr>
              <a:spLocks/>
            </p:cNvSpPr>
            <p:nvPr/>
          </p:nvSpPr>
          <p:spPr bwMode="auto">
            <a:xfrm>
              <a:off x="3734" y="1523"/>
              <a:ext cx="12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23">
                  <a:moveTo>
                    <a:pt x="0" y="0"/>
                  </a:moveTo>
                  <a:lnTo>
                    <a:pt x="123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1" name="Freeform 955"/>
            <p:cNvSpPr>
              <a:spLocks/>
            </p:cNvSpPr>
            <p:nvPr/>
          </p:nvSpPr>
          <p:spPr bwMode="auto">
            <a:xfrm>
              <a:off x="3738" y="1523"/>
              <a:ext cx="119" cy="1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0" y="0"/>
                </a:cxn>
                <a:cxn ang="0">
                  <a:pos x="119" y="0"/>
                </a:cxn>
              </a:cxnLst>
              <a:rect l="0" t="0" r="r" b="b"/>
              <a:pathLst>
                <a:path w="119">
                  <a:moveTo>
                    <a:pt x="119" y="0"/>
                  </a:moveTo>
                  <a:lnTo>
                    <a:pt x="0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2" name="Freeform 956"/>
            <p:cNvSpPr>
              <a:spLocks/>
            </p:cNvSpPr>
            <p:nvPr/>
          </p:nvSpPr>
          <p:spPr bwMode="auto">
            <a:xfrm>
              <a:off x="3738" y="1523"/>
              <a:ext cx="11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9" y="0"/>
                </a:cxn>
                <a:cxn ang="0">
                  <a:pos x="0" y="0"/>
                </a:cxn>
              </a:cxnLst>
              <a:rect l="0" t="0" r="r" b="b"/>
              <a:pathLst>
                <a:path w="119">
                  <a:moveTo>
                    <a:pt x="0" y="0"/>
                  </a:moveTo>
                  <a:lnTo>
                    <a:pt x="1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3" name="Freeform 957"/>
            <p:cNvSpPr>
              <a:spLocks/>
            </p:cNvSpPr>
            <p:nvPr/>
          </p:nvSpPr>
          <p:spPr bwMode="auto">
            <a:xfrm>
              <a:off x="3738" y="1523"/>
              <a:ext cx="119" cy="1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0" y="0"/>
                </a:cxn>
                <a:cxn ang="0">
                  <a:pos x="119" y="0"/>
                </a:cxn>
              </a:cxnLst>
              <a:rect l="0" t="0" r="r" b="b"/>
              <a:pathLst>
                <a:path w="119">
                  <a:moveTo>
                    <a:pt x="119" y="0"/>
                  </a:moveTo>
                  <a:lnTo>
                    <a:pt x="0" y="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4" name="Freeform 958"/>
            <p:cNvSpPr>
              <a:spLocks/>
            </p:cNvSpPr>
            <p:nvPr/>
          </p:nvSpPr>
          <p:spPr bwMode="auto">
            <a:xfrm>
              <a:off x="3738" y="1518"/>
              <a:ext cx="119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19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19" h="5">
                  <a:moveTo>
                    <a:pt x="0" y="5"/>
                  </a:moveTo>
                  <a:lnTo>
                    <a:pt x="119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5" name="Freeform 959"/>
            <p:cNvSpPr>
              <a:spLocks/>
            </p:cNvSpPr>
            <p:nvPr/>
          </p:nvSpPr>
          <p:spPr bwMode="auto">
            <a:xfrm>
              <a:off x="3738" y="1518"/>
              <a:ext cx="124" cy="5"/>
            </a:xfrm>
            <a:custGeom>
              <a:avLst/>
              <a:gdLst/>
              <a:ahLst/>
              <a:cxnLst>
                <a:cxn ang="0">
                  <a:pos x="119" y="5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19" y="5"/>
                </a:cxn>
              </a:cxnLst>
              <a:rect l="0" t="0" r="r" b="b"/>
              <a:pathLst>
                <a:path w="124" h="5">
                  <a:moveTo>
                    <a:pt x="119" y="5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19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6" name="Freeform 960"/>
            <p:cNvSpPr>
              <a:spLocks/>
            </p:cNvSpPr>
            <p:nvPr/>
          </p:nvSpPr>
          <p:spPr bwMode="auto">
            <a:xfrm>
              <a:off x="3738" y="1518"/>
              <a:ext cx="12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0"/>
                </a:cxn>
                <a:cxn ang="0">
                  <a:pos x="0" y="0"/>
                </a:cxn>
              </a:cxnLst>
              <a:rect l="0" t="0" r="r" b="b"/>
              <a:pathLst>
                <a:path w="124">
                  <a:moveTo>
                    <a:pt x="0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7" name="Freeform 961"/>
            <p:cNvSpPr>
              <a:spLocks/>
            </p:cNvSpPr>
            <p:nvPr/>
          </p:nvSpPr>
          <p:spPr bwMode="auto">
            <a:xfrm>
              <a:off x="3738" y="1518"/>
              <a:ext cx="128" cy="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0" y="0"/>
                </a:cxn>
                <a:cxn ang="0">
                  <a:pos x="128" y="0"/>
                </a:cxn>
                <a:cxn ang="0">
                  <a:pos x="124" y="0"/>
                </a:cxn>
              </a:cxnLst>
              <a:rect l="0" t="0" r="r" b="b"/>
              <a:pathLst>
                <a:path w="128">
                  <a:moveTo>
                    <a:pt x="124" y="0"/>
                  </a:moveTo>
                  <a:lnTo>
                    <a:pt x="0" y="0"/>
                  </a:lnTo>
                  <a:lnTo>
                    <a:pt x="128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8" name="Freeform 962"/>
            <p:cNvSpPr>
              <a:spLocks/>
            </p:cNvSpPr>
            <p:nvPr/>
          </p:nvSpPr>
          <p:spPr bwMode="auto">
            <a:xfrm>
              <a:off x="3738" y="1518"/>
              <a:ext cx="12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8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28">
                  <a:moveTo>
                    <a:pt x="0" y="0"/>
                  </a:moveTo>
                  <a:lnTo>
                    <a:pt x="128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39" name="Freeform 963"/>
            <p:cNvSpPr>
              <a:spLocks/>
            </p:cNvSpPr>
            <p:nvPr/>
          </p:nvSpPr>
          <p:spPr bwMode="auto">
            <a:xfrm>
              <a:off x="3742" y="1518"/>
              <a:ext cx="124" cy="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0" y="0"/>
                </a:cxn>
                <a:cxn ang="0">
                  <a:pos x="124" y="0"/>
                </a:cxn>
              </a:cxnLst>
              <a:rect l="0" t="0" r="r" b="b"/>
              <a:pathLst>
                <a:path w="124">
                  <a:moveTo>
                    <a:pt x="124" y="0"/>
                  </a:moveTo>
                  <a:lnTo>
                    <a:pt x="0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0" name="Freeform 964"/>
            <p:cNvSpPr>
              <a:spLocks/>
            </p:cNvSpPr>
            <p:nvPr/>
          </p:nvSpPr>
          <p:spPr bwMode="auto">
            <a:xfrm>
              <a:off x="3742" y="1518"/>
              <a:ext cx="12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0"/>
                </a:cxn>
                <a:cxn ang="0">
                  <a:pos x="0" y="0"/>
                </a:cxn>
              </a:cxnLst>
              <a:rect l="0" t="0" r="r" b="b"/>
              <a:pathLst>
                <a:path w="124">
                  <a:moveTo>
                    <a:pt x="0" y="0"/>
                  </a:move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1" name="Freeform 965"/>
            <p:cNvSpPr>
              <a:spLocks/>
            </p:cNvSpPr>
            <p:nvPr/>
          </p:nvSpPr>
          <p:spPr bwMode="auto">
            <a:xfrm>
              <a:off x="3742" y="1518"/>
              <a:ext cx="124" cy="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0" y="0"/>
                </a:cxn>
                <a:cxn ang="0">
                  <a:pos x="124" y="0"/>
                </a:cxn>
              </a:cxnLst>
              <a:rect l="0" t="0" r="r" b="b"/>
              <a:pathLst>
                <a:path w="124">
                  <a:moveTo>
                    <a:pt x="124" y="0"/>
                  </a:moveTo>
                  <a:lnTo>
                    <a:pt x="0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2" name="Freeform 966"/>
            <p:cNvSpPr>
              <a:spLocks/>
            </p:cNvSpPr>
            <p:nvPr/>
          </p:nvSpPr>
          <p:spPr bwMode="auto">
            <a:xfrm>
              <a:off x="3742" y="1514"/>
              <a:ext cx="12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2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24" h="4">
                  <a:moveTo>
                    <a:pt x="0" y="4"/>
                  </a:moveTo>
                  <a:lnTo>
                    <a:pt x="12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3" name="Freeform 967"/>
            <p:cNvSpPr>
              <a:spLocks/>
            </p:cNvSpPr>
            <p:nvPr/>
          </p:nvSpPr>
          <p:spPr bwMode="auto">
            <a:xfrm>
              <a:off x="3742" y="1514"/>
              <a:ext cx="132" cy="4"/>
            </a:xfrm>
            <a:custGeom>
              <a:avLst/>
              <a:gdLst/>
              <a:ahLst/>
              <a:cxnLst>
                <a:cxn ang="0">
                  <a:pos x="124" y="4"/>
                </a:cxn>
                <a:cxn ang="0">
                  <a:pos x="0" y="0"/>
                </a:cxn>
                <a:cxn ang="0">
                  <a:pos x="132" y="0"/>
                </a:cxn>
                <a:cxn ang="0">
                  <a:pos x="124" y="4"/>
                </a:cxn>
              </a:cxnLst>
              <a:rect l="0" t="0" r="r" b="b"/>
              <a:pathLst>
                <a:path w="132" h="4">
                  <a:moveTo>
                    <a:pt x="124" y="4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4" name="Freeform 968"/>
            <p:cNvSpPr>
              <a:spLocks/>
            </p:cNvSpPr>
            <p:nvPr/>
          </p:nvSpPr>
          <p:spPr bwMode="auto">
            <a:xfrm>
              <a:off x="3742" y="1505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32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132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5" name="Freeform 969"/>
            <p:cNvSpPr>
              <a:spLocks/>
            </p:cNvSpPr>
            <p:nvPr/>
          </p:nvSpPr>
          <p:spPr bwMode="auto">
            <a:xfrm>
              <a:off x="3747" y="1505"/>
              <a:ext cx="136" cy="9"/>
            </a:xfrm>
            <a:custGeom>
              <a:avLst/>
              <a:gdLst/>
              <a:ahLst/>
              <a:cxnLst>
                <a:cxn ang="0">
                  <a:pos x="127" y="9"/>
                </a:cxn>
                <a:cxn ang="0">
                  <a:pos x="0" y="0"/>
                </a:cxn>
                <a:cxn ang="0">
                  <a:pos x="136" y="0"/>
                </a:cxn>
                <a:cxn ang="0">
                  <a:pos x="127" y="9"/>
                </a:cxn>
              </a:cxnLst>
              <a:rect l="0" t="0" r="r" b="b"/>
              <a:pathLst>
                <a:path w="136" h="9">
                  <a:moveTo>
                    <a:pt x="127" y="9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12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6" name="Freeform 970"/>
            <p:cNvSpPr>
              <a:spLocks/>
            </p:cNvSpPr>
            <p:nvPr/>
          </p:nvSpPr>
          <p:spPr bwMode="auto">
            <a:xfrm>
              <a:off x="3747" y="1505"/>
              <a:ext cx="13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" y="0"/>
                </a:cxn>
                <a:cxn ang="0">
                  <a:pos x="0" y="0"/>
                </a:cxn>
              </a:cxnLst>
              <a:rect l="0" t="0" r="r" b="b"/>
              <a:pathLst>
                <a:path w="136">
                  <a:moveTo>
                    <a:pt x="0" y="0"/>
                  </a:move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7" name="Freeform 971"/>
            <p:cNvSpPr>
              <a:spLocks/>
            </p:cNvSpPr>
            <p:nvPr/>
          </p:nvSpPr>
          <p:spPr bwMode="auto">
            <a:xfrm>
              <a:off x="3747" y="1505"/>
              <a:ext cx="140" cy="1"/>
            </a:xfrm>
            <a:custGeom>
              <a:avLst/>
              <a:gdLst/>
              <a:ahLst/>
              <a:cxnLst>
                <a:cxn ang="0">
                  <a:pos x="136" y="0"/>
                </a:cxn>
                <a:cxn ang="0">
                  <a:pos x="0" y="0"/>
                </a:cxn>
                <a:cxn ang="0">
                  <a:pos x="140" y="0"/>
                </a:cxn>
                <a:cxn ang="0">
                  <a:pos x="136" y="0"/>
                </a:cxn>
              </a:cxnLst>
              <a:rect l="0" t="0" r="r" b="b"/>
              <a:pathLst>
                <a:path w="140">
                  <a:moveTo>
                    <a:pt x="136" y="0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8" name="Freeform 972"/>
            <p:cNvSpPr>
              <a:spLocks/>
            </p:cNvSpPr>
            <p:nvPr/>
          </p:nvSpPr>
          <p:spPr bwMode="auto">
            <a:xfrm>
              <a:off x="3742" y="1496"/>
              <a:ext cx="145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145" y="9"/>
                </a:cxn>
                <a:cxn ang="0">
                  <a:pos x="0" y="0"/>
                </a:cxn>
                <a:cxn ang="0">
                  <a:pos x="5" y="9"/>
                </a:cxn>
              </a:cxnLst>
              <a:rect l="0" t="0" r="r" b="b"/>
              <a:pathLst>
                <a:path w="145" h="9">
                  <a:moveTo>
                    <a:pt x="5" y="9"/>
                  </a:moveTo>
                  <a:lnTo>
                    <a:pt x="145" y="9"/>
                  </a:lnTo>
                  <a:lnTo>
                    <a:pt x="0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49" name="Freeform 973"/>
            <p:cNvSpPr>
              <a:spLocks/>
            </p:cNvSpPr>
            <p:nvPr/>
          </p:nvSpPr>
          <p:spPr bwMode="auto">
            <a:xfrm>
              <a:off x="3742" y="1496"/>
              <a:ext cx="154" cy="9"/>
            </a:xfrm>
            <a:custGeom>
              <a:avLst/>
              <a:gdLst/>
              <a:ahLst/>
              <a:cxnLst>
                <a:cxn ang="0">
                  <a:pos x="145" y="9"/>
                </a:cxn>
                <a:cxn ang="0">
                  <a:pos x="0" y="0"/>
                </a:cxn>
                <a:cxn ang="0">
                  <a:pos x="154" y="0"/>
                </a:cxn>
                <a:cxn ang="0">
                  <a:pos x="145" y="9"/>
                </a:cxn>
              </a:cxnLst>
              <a:rect l="0" t="0" r="r" b="b"/>
              <a:pathLst>
                <a:path w="154" h="9">
                  <a:moveTo>
                    <a:pt x="145" y="9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4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0" name="Freeform 974"/>
            <p:cNvSpPr>
              <a:spLocks/>
            </p:cNvSpPr>
            <p:nvPr/>
          </p:nvSpPr>
          <p:spPr bwMode="auto">
            <a:xfrm>
              <a:off x="3742" y="1496"/>
              <a:ext cx="15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0"/>
                </a:cxn>
                <a:cxn ang="0">
                  <a:pos x="0" y="0"/>
                </a:cxn>
              </a:cxnLst>
              <a:rect l="0" t="0" r="r" b="b"/>
              <a:pathLst>
                <a:path w="154">
                  <a:moveTo>
                    <a:pt x="0" y="0"/>
                  </a:moveTo>
                  <a:lnTo>
                    <a:pt x="1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1" name="Freeform 975"/>
            <p:cNvSpPr>
              <a:spLocks/>
            </p:cNvSpPr>
            <p:nvPr/>
          </p:nvSpPr>
          <p:spPr bwMode="auto">
            <a:xfrm>
              <a:off x="3742" y="1496"/>
              <a:ext cx="154" cy="1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0" y="0"/>
                </a:cxn>
                <a:cxn ang="0">
                  <a:pos x="154" y="0"/>
                </a:cxn>
              </a:cxnLst>
              <a:rect l="0" t="0" r="r" b="b"/>
              <a:pathLst>
                <a:path w="154">
                  <a:moveTo>
                    <a:pt x="154" y="0"/>
                  </a:moveTo>
                  <a:lnTo>
                    <a:pt x="0" y="0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2" name="Freeform 976"/>
            <p:cNvSpPr>
              <a:spLocks/>
            </p:cNvSpPr>
            <p:nvPr/>
          </p:nvSpPr>
          <p:spPr bwMode="auto">
            <a:xfrm>
              <a:off x="3725" y="1491"/>
              <a:ext cx="171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71" y="5"/>
                </a:cxn>
                <a:cxn ang="0">
                  <a:pos x="0" y="0"/>
                </a:cxn>
                <a:cxn ang="0">
                  <a:pos x="17" y="5"/>
                </a:cxn>
              </a:cxnLst>
              <a:rect l="0" t="0" r="r" b="b"/>
              <a:pathLst>
                <a:path w="171" h="5">
                  <a:moveTo>
                    <a:pt x="17" y="5"/>
                  </a:moveTo>
                  <a:lnTo>
                    <a:pt x="171" y="5"/>
                  </a:lnTo>
                  <a:lnTo>
                    <a:pt x="0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3" name="Freeform 977"/>
            <p:cNvSpPr>
              <a:spLocks/>
            </p:cNvSpPr>
            <p:nvPr/>
          </p:nvSpPr>
          <p:spPr bwMode="auto">
            <a:xfrm>
              <a:off x="3725" y="1491"/>
              <a:ext cx="175" cy="5"/>
            </a:xfrm>
            <a:custGeom>
              <a:avLst/>
              <a:gdLst/>
              <a:ahLst/>
              <a:cxnLst>
                <a:cxn ang="0">
                  <a:pos x="171" y="5"/>
                </a:cxn>
                <a:cxn ang="0">
                  <a:pos x="0" y="0"/>
                </a:cxn>
                <a:cxn ang="0">
                  <a:pos x="175" y="0"/>
                </a:cxn>
                <a:cxn ang="0">
                  <a:pos x="171" y="5"/>
                </a:cxn>
              </a:cxnLst>
              <a:rect l="0" t="0" r="r" b="b"/>
              <a:pathLst>
                <a:path w="175" h="5">
                  <a:moveTo>
                    <a:pt x="171" y="5"/>
                  </a:moveTo>
                  <a:lnTo>
                    <a:pt x="0" y="0"/>
                  </a:lnTo>
                  <a:lnTo>
                    <a:pt x="175" y="0"/>
                  </a:lnTo>
                  <a:lnTo>
                    <a:pt x="17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4" name="Freeform 978"/>
            <p:cNvSpPr>
              <a:spLocks/>
            </p:cNvSpPr>
            <p:nvPr/>
          </p:nvSpPr>
          <p:spPr bwMode="auto">
            <a:xfrm>
              <a:off x="3048" y="1491"/>
              <a:ext cx="8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2" y="0"/>
                </a:cxn>
                <a:cxn ang="0">
                  <a:pos x="0" y="0"/>
                </a:cxn>
              </a:cxnLst>
              <a:rect l="0" t="0" r="r" b="b"/>
              <a:pathLst>
                <a:path w="852">
                  <a:moveTo>
                    <a:pt x="0" y="0"/>
                  </a:moveTo>
                  <a:lnTo>
                    <a:pt x="8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5" name="Freeform 979"/>
            <p:cNvSpPr>
              <a:spLocks/>
            </p:cNvSpPr>
            <p:nvPr/>
          </p:nvSpPr>
          <p:spPr bwMode="auto">
            <a:xfrm>
              <a:off x="3048" y="1491"/>
              <a:ext cx="856" cy="1"/>
            </a:xfrm>
            <a:custGeom>
              <a:avLst/>
              <a:gdLst/>
              <a:ahLst/>
              <a:cxnLst>
                <a:cxn ang="0">
                  <a:pos x="852" y="0"/>
                </a:cxn>
                <a:cxn ang="0">
                  <a:pos x="0" y="0"/>
                </a:cxn>
                <a:cxn ang="0">
                  <a:pos x="856" y="0"/>
                </a:cxn>
                <a:cxn ang="0">
                  <a:pos x="852" y="0"/>
                </a:cxn>
              </a:cxnLst>
              <a:rect l="0" t="0" r="r" b="b"/>
              <a:pathLst>
                <a:path w="856">
                  <a:moveTo>
                    <a:pt x="852" y="0"/>
                  </a:moveTo>
                  <a:lnTo>
                    <a:pt x="0" y="0"/>
                  </a:lnTo>
                  <a:lnTo>
                    <a:pt x="856" y="0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6" name="Freeform 980"/>
            <p:cNvSpPr>
              <a:spLocks/>
            </p:cNvSpPr>
            <p:nvPr/>
          </p:nvSpPr>
          <p:spPr bwMode="auto">
            <a:xfrm>
              <a:off x="3048" y="1473"/>
              <a:ext cx="856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56" y="18"/>
                </a:cxn>
                <a:cxn ang="0">
                  <a:pos x="4" y="0"/>
                </a:cxn>
                <a:cxn ang="0">
                  <a:pos x="0" y="18"/>
                </a:cxn>
              </a:cxnLst>
              <a:rect l="0" t="0" r="r" b="b"/>
              <a:pathLst>
                <a:path w="856" h="18">
                  <a:moveTo>
                    <a:pt x="0" y="18"/>
                  </a:moveTo>
                  <a:lnTo>
                    <a:pt x="856" y="18"/>
                  </a:lnTo>
                  <a:lnTo>
                    <a:pt x="4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7" name="Freeform 981"/>
            <p:cNvSpPr>
              <a:spLocks/>
            </p:cNvSpPr>
            <p:nvPr/>
          </p:nvSpPr>
          <p:spPr bwMode="auto">
            <a:xfrm>
              <a:off x="3052" y="1473"/>
              <a:ext cx="852" cy="18"/>
            </a:xfrm>
            <a:custGeom>
              <a:avLst/>
              <a:gdLst/>
              <a:ahLst/>
              <a:cxnLst>
                <a:cxn ang="0">
                  <a:pos x="852" y="18"/>
                </a:cxn>
                <a:cxn ang="0">
                  <a:pos x="0" y="0"/>
                </a:cxn>
                <a:cxn ang="0">
                  <a:pos x="852" y="0"/>
                </a:cxn>
                <a:cxn ang="0">
                  <a:pos x="852" y="18"/>
                </a:cxn>
              </a:cxnLst>
              <a:rect l="0" t="0" r="r" b="b"/>
              <a:pathLst>
                <a:path w="852" h="18">
                  <a:moveTo>
                    <a:pt x="852" y="18"/>
                  </a:moveTo>
                  <a:lnTo>
                    <a:pt x="0" y="0"/>
                  </a:lnTo>
                  <a:lnTo>
                    <a:pt x="852" y="0"/>
                  </a:lnTo>
                  <a:lnTo>
                    <a:pt x="852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8" name="Freeform 982"/>
            <p:cNvSpPr>
              <a:spLocks/>
            </p:cNvSpPr>
            <p:nvPr/>
          </p:nvSpPr>
          <p:spPr bwMode="auto">
            <a:xfrm>
              <a:off x="3052" y="1468"/>
              <a:ext cx="85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52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852" h="5">
                  <a:moveTo>
                    <a:pt x="0" y="5"/>
                  </a:moveTo>
                  <a:lnTo>
                    <a:pt x="852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59" name="Freeform 983"/>
            <p:cNvSpPr>
              <a:spLocks/>
            </p:cNvSpPr>
            <p:nvPr/>
          </p:nvSpPr>
          <p:spPr bwMode="auto">
            <a:xfrm>
              <a:off x="3052" y="1468"/>
              <a:ext cx="852" cy="5"/>
            </a:xfrm>
            <a:custGeom>
              <a:avLst/>
              <a:gdLst/>
              <a:ahLst/>
              <a:cxnLst>
                <a:cxn ang="0">
                  <a:pos x="852" y="5"/>
                </a:cxn>
                <a:cxn ang="0">
                  <a:pos x="0" y="0"/>
                </a:cxn>
                <a:cxn ang="0">
                  <a:pos x="848" y="0"/>
                </a:cxn>
                <a:cxn ang="0">
                  <a:pos x="852" y="5"/>
                </a:cxn>
              </a:cxnLst>
              <a:rect l="0" t="0" r="r" b="b"/>
              <a:pathLst>
                <a:path w="852" h="5">
                  <a:moveTo>
                    <a:pt x="852" y="5"/>
                  </a:moveTo>
                  <a:lnTo>
                    <a:pt x="0" y="0"/>
                  </a:lnTo>
                  <a:lnTo>
                    <a:pt x="848" y="0"/>
                  </a:lnTo>
                  <a:lnTo>
                    <a:pt x="85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0" name="Freeform 984"/>
            <p:cNvSpPr>
              <a:spLocks/>
            </p:cNvSpPr>
            <p:nvPr/>
          </p:nvSpPr>
          <p:spPr bwMode="auto">
            <a:xfrm>
              <a:off x="3052" y="1455"/>
              <a:ext cx="848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48" y="13"/>
                </a:cxn>
                <a:cxn ang="0">
                  <a:pos x="5" y="0"/>
                </a:cxn>
                <a:cxn ang="0">
                  <a:pos x="0" y="13"/>
                </a:cxn>
              </a:cxnLst>
              <a:rect l="0" t="0" r="r" b="b"/>
              <a:pathLst>
                <a:path w="848" h="13">
                  <a:moveTo>
                    <a:pt x="0" y="13"/>
                  </a:moveTo>
                  <a:lnTo>
                    <a:pt x="848" y="13"/>
                  </a:lnTo>
                  <a:lnTo>
                    <a:pt x="5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1" name="Freeform 985"/>
            <p:cNvSpPr>
              <a:spLocks/>
            </p:cNvSpPr>
            <p:nvPr/>
          </p:nvSpPr>
          <p:spPr bwMode="auto">
            <a:xfrm>
              <a:off x="3057" y="1455"/>
              <a:ext cx="851" cy="13"/>
            </a:xfrm>
            <a:custGeom>
              <a:avLst/>
              <a:gdLst/>
              <a:ahLst/>
              <a:cxnLst>
                <a:cxn ang="0">
                  <a:pos x="843" y="13"/>
                </a:cxn>
                <a:cxn ang="0">
                  <a:pos x="0" y="0"/>
                </a:cxn>
                <a:cxn ang="0">
                  <a:pos x="851" y="0"/>
                </a:cxn>
                <a:cxn ang="0">
                  <a:pos x="843" y="13"/>
                </a:cxn>
              </a:cxnLst>
              <a:rect l="0" t="0" r="r" b="b"/>
              <a:pathLst>
                <a:path w="851" h="13">
                  <a:moveTo>
                    <a:pt x="843" y="13"/>
                  </a:moveTo>
                  <a:lnTo>
                    <a:pt x="0" y="0"/>
                  </a:lnTo>
                  <a:lnTo>
                    <a:pt x="851" y="0"/>
                  </a:lnTo>
                  <a:lnTo>
                    <a:pt x="84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2" name="Freeform 986"/>
            <p:cNvSpPr>
              <a:spLocks/>
            </p:cNvSpPr>
            <p:nvPr/>
          </p:nvSpPr>
          <p:spPr bwMode="auto">
            <a:xfrm>
              <a:off x="3057" y="1450"/>
              <a:ext cx="85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51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851" h="5">
                  <a:moveTo>
                    <a:pt x="0" y="5"/>
                  </a:moveTo>
                  <a:lnTo>
                    <a:pt x="851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3" name="Freeform 987"/>
            <p:cNvSpPr>
              <a:spLocks/>
            </p:cNvSpPr>
            <p:nvPr/>
          </p:nvSpPr>
          <p:spPr bwMode="auto">
            <a:xfrm>
              <a:off x="3057" y="1450"/>
              <a:ext cx="856" cy="5"/>
            </a:xfrm>
            <a:custGeom>
              <a:avLst/>
              <a:gdLst/>
              <a:ahLst/>
              <a:cxnLst>
                <a:cxn ang="0">
                  <a:pos x="851" y="5"/>
                </a:cxn>
                <a:cxn ang="0">
                  <a:pos x="0" y="0"/>
                </a:cxn>
                <a:cxn ang="0">
                  <a:pos x="856" y="0"/>
                </a:cxn>
                <a:cxn ang="0">
                  <a:pos x="851" y="5"/>
                </a:cxn>
              </a:cxnLst>
              <a:rect l="0" t="0" r="r" b="b"/>
              <a:pathLst>
                <a:path w="856" h="5">
                  <a:moveTo>
                    <a:pt x="851" y="5"/>
                  </a:moveTo>
                  <a:lnTo>
                    <a:pt x="0" y="0"/>
                  </a:lnTo>
                  <a:lnTo>
                    <a:pt x="856" y="0"/>
                  </a:lnTo>
                  <a:lnTo>
                    <a:pt x="85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4" name="Freeform 988"/>
            <p:cNvSpPr>
              <a:spLocks/>
            </p:cNvSpPr>
            <p:nvPr/>
          </p:nvSpPr>
          <p:spPr bwMode="auto">
            <a:xfrm>
              <a:off x="3057" y="1446"/>
              <a:ext cx="85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56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856" h="4">
                  <a:moveTo>
                    <a:pt x="0" y="4"/>
                  </a:moveTo>
                  <a:lnTo>
                    <a:pt x="856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5" name="Freeform 989"/>
            <p:cNvSpPr>
              <a:spLocks/>
            </p:cNvSpPr>
            <p:nvPr/>
          </p:nvSpPr>
          <p:spPr bwMode="auto">
            <a:xfrm>
              <a:off x="3061" y="1446"/>
              <a:ext cx="860" cy="4"/>
            </a:xfrm>
            <a:custGeom>
              <a:avLst/>
              <a:gdLst/>
              <a:ahLst/>
              <a:cxnLst>
                <a:cxn ang="0">
                  <a:pos x="852" y="4"/>
                </a:cxn>
                <a:cxn ang="0">
                  <a:pos x="0" y="0"/>
                </a:cxn>
                <a:cxn ang="0">
                  <a:pos x="860" y="0"/>
                </a:cxn>
                <a:cxn ang="0">
                  <a:pos x="852" y="4"/>
                </a:cxn>
              </a:cxnLst>
              <a:rect l="0" t="0" r="r" b="b"/>
              <a:pathLst>
                <a:path w="860" h="4">
                  <a:moveTo>
                    <a:pt x="852" y="4"/>
                  </a:moveTo>
                  <a:lnTo>
                    <a:pt x="0" y="0"/>
                  </a:lnTo>
                  <a:lnTo>
                    <a:pt x="860" y="0"/>
                  </a:lnTo>
                  <a:lnTo>
                    <a:pt x="85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6" name="Freeform 990"/>
            <p:cNvSpPr>
              <a:spLocks/>
            </p:cNvSpPr>
            <p:nvPr/>
          </p:nvSpPr>
          <p:spPr bwMode="auto">
            <a:xfrm>
              <a:off x="3061" y="1436"/>
              <a:ext cx="860" cy="1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860" y="10"/>
                </a:cxn>
                <a:cxn ang="0">
                  <a:pos x="0" y="0"/>
                </a:cxn>
                <a:cxn ang="0">
                  <a:pos x="0" y="10"/>
                </a:cxn>
              </a:cxnLst>
              <a:rect l="0" t="0" r="r" b="b"/>
              <a:pathLst>
                <a:path w="860" h="10">
                  <a:moveTo>
                    <a:pt x="0" y="10"/>
                  </a:moveTo>
                  <a:lnTo>
                    <a:pt x="860" y="1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7" name="Freeform 991"/>
            <p:cNvSpPr>
              <a:spLocks/>
            </p:cNvSpPr>
            <p:nvPr/>
          </p:nvSpPr>
          <p:spPr bwMode="auto">
            <a:xfrm>
              <a:off x="3061" y="1436"/>
              <a:ext cx="864" cy="10"/>
            </a:xfrm>
            <a:custGeom>
              <a:avLst/>
              <a:gdLst/>
              <a:ahLst/>
              <a:cxnLst>
                <a:cxn ang="0">
                  <a:pos x="860" y="10"/>
                </a:cxn>
                <a:cxn ang="0">
                  <a:pos x="0" y="0"/>
                </a:cxn>
                <a:cxn ang="0">
                  <a:pos x="864" y="0"/>
                </a:cxn>
                <a:cxn ang="0">
                  <a:pos x="860" y="10"/>
                </a:cxn>
              </a:cxnLst>
              <a:rect l="0" t="0" r="r" b="b"/>
              <a:pathLst>
                <a:path w="864" h="10">
                  <a:moveTo>
                    <a:pt x="860" y="10"/>
                  </a:moveTo>
                  <a:lnTo>
                    <a:pt x="0" y="0"/>
                  </a:lnTo>
                  <a:lnTo>
                    <a:pt x="864" y="0"/>
                  </a:lnTo>
                  <a:lnTo>
                    <a:pt x="86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8" name="Freeform 992"/>
            <p:cNvSpPr>
              <a:spLocks/>
            </p:cNvSpPr>
            <p:nvPr/>
          </p:nvSpPr>
          <p:spPr bwMode="auto">
            <a:xfrm>
              <a:off x="3061" y="1436"/>
              <a:ext cx="8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4" y="0"/>
                </a:cxn>
                <a:cxn ang="0">
                  <a:pos x="0" y="0"/>
                </a:cxn>
              </a:cxnLst>
              <a:rect l="0" t="0" r="r" b="b"/>
              <a:pathLst>
                <a:path w="864">
                  <a:moveTo>
                    <a:pt x="0" y="0"/>
                  </a:moveTo>
                  <a:lnTo>
                    <a:pt x="8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69" name="Freeform 993"/>
            <p:cNvSpPr>
              <a:spLocks/>
            </p:cNvSpPr>
            <p:nvPr/>
          </p:nvSpPr>
          <p:spPr bwMode="auto">
            <a:xfrm>
              <a:off x="3061" y="1436"/>
              <a:ext cx="873" cy="1"/>
            </a:xfrm>
            <a:custGeom>
              <a:avLst/>
              <a:gdLst/>
              <a:ahLst/>
              <a:cxnLst>
                <a:cxn ang="0">
                  <a:pos x="864" y="0"/>
                </a:cxn>
                <a:cxn ang="0">
                  <a:pos x="0" y="0"/>
                </a:cxn>
                <a:cxn ang="0">
                  <a:pos x="873" y="0"/>
                </a:cxn>
                <a:cxn ang="0">
                  <a:pos x="864" y="0"/>
                </a:cxn>
              </a:cxnLst>
              <a:rect l="0" t="0" r="r" b="b"/>
              <a:pathLst>
                <a:path w="873">
                  <a:moveTo>
                    <a:pt x="864" y="0"/>
                  </a:moveTo>
                  <a:lnTo>
                    <a:pt x="0" y="0"/>
                  </a:lnTo>
                  <a:lnTo>
                    <a:pt x="873" y="0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0" name="Freeform 994"/>
            <p:cNvSpPr>
              <a:spLocks/>
            </p:cNvSpPr>
            <p:nvPr/>
          </p:nvSpPr>
          <p:spPr bwMode="auto">
            <a:xfrm>
              <a:off x="3061" y="1423"/>
              <a:ext cx="873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73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873" h="13">
                  <a:moveTo>
                    <a:pt x="0" y="13"/>
                  </a:moveTo>
                  <a:lnTo>
                    <a:pt x="873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1" name="Freeform 995"/>
            <p:cNvSpPr>
              <a:spLocks/>
            </p:cNvSpPr>
            <p:nvPr/>
          </p:nvSpPr>
          <p:spPr bwMode="auto">
            <a:xfrm>
              <a:off x="3065" y="1423"/>
              <a:ext cx="873" cy="13"/>
            </a:xfrm>
            <a:custGeom>
              <a:avLst/>
              <a:gdLst/>
              <a:ahLst/>
              <a:cxnLst>
                <a:cxn ang="0">
                  <a:pos x="869" y="13"/>
                </a:cxn>
                <a:cxn ang="0">
                  <a:pos x="0" y="0"/>
                </a:cxn>
                <a:cxn ang="0">
                  <a:pos x="873" y="0"/>
                </a:cxn>
                <a:cxn ang="0">
                  <a:pos x="869" y="13"/>
                </a:cxn>
              </a:cxnLst>
              <a:rect l="0" t="0" r="r" b="b"/>
              <a:pathLst>
                <a:path w="873" h="13">
                  <a:moveTo>
                    <a:pt x="869" y="13"/>
                  </a:moveTo>
                  <a:lnTo>
                    <a:pt x="0" y="0"/>
                  </a:lnTo>
                  <a:lnTo>
                    <a:pt x="873" y="0"/>
                  </a:lnTo>
                  <a:lnTo>
                    <a:pt x="869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2" name="Freeform 996"/>
            <p:cNvSpPr>
              <a:spLocks/>
            </p:cNvSpPr>
            <p:nvPr/>
          </p:nvSpPr>
          <p:spPr bwMode="auto">
            <a:xfrm>
              <a:off x="3065" y="1414"/>
              <a:ext cx="87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73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873" h="9">
                  <a:moveTo>
                    <a:pt x="0" y="9"/>
                  </a:moveTo>
                  <a:lnTo>
                    <a:pt x="873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3" name="Freeform 997"/>
            <p:cNvSpPr>
              <a:spLocks/>
            </p:cNvSpPr>
            <p:nvPr/>
          </p:nvSpPr>
          <p:spPr bwMode="auto">
            <a:xfrm>
              <a:off x="3069" y="1414"/>
              <a:ext cx="873" cy="9"/>
            </a:xfrm>
            <a:custGeom>
              <a:avLst/>
              <a:gdLst/>
              <a:ahLst/>
              <a:cxnLst>
                <a:cxn ang="0">
                  <a:pos x="869" y="9"/>
                </a:cxn>
                <a:cxn ang="0">
                  <a:pos x="0" y="0"/>
                </a:cxn>
                <a:cxn ang="0">
                  <a:pos x="873" y="0"/>
                </a:cxn>
                <a:cxn ang="0">
                  <a:pos x="869" y="9"/>
                </a:cxn>
              </a:cxnLst>
              <a:rect l="0" t="0" r="r" b="b"/>
              <a:pathLst>
                <a:path w="873" h="9">
                  <a:moveTo>
                    <a:pt x="869" y="9"/>
                  </a:moveTo>
                  <a:lnTo>
                    <a:pt x="0" y="0"/>
                  </a:lnTo>
                  <a:lnTo>
                    <a:pt x="873" y="0"/>
                  </a:lnTo>
                  <a:lnTo>
                    <a:pt x="86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4" name="Freeform 998"/>
            <p:cNvSpPr>
              <a:spLocks/>
            </p:cNvSpPr>
            <p:nvPr/>
          </p:nvSpPr>
          <p:spPr bwMode="auto">
            <a:xfrm>
              <a:off x="3069" y="1414"/>
              <a:ext cx="87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73" y="0"/>
                </a:cxn>
                <a:cxn ang="0">
                  <a:pos x="0" y="0"/>
                </a:cxn>
              </a:cxnLst>
              <a:rect l="0" t="0" r="r" b="b"/>
              <a:pathLst>
                <a:path w="873">
                  <a:moveTo>
                    <a:pt x="0" y="0"/>
                  </a:moveTo>
                  <a:lnTo>
                    <a:pt x="8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5" name="Freeform 999"/>
            <p:cNvSpPr>
              <a:spLocks/>
            </p:cNvSpPr>
            <p:nvPr/>
          </p:nvSpPr>
          <p:spPr bwMode="auto">
            <a:xfrm>
              <a:off x="3069" y="1414"/>
              <a:ext cx="886" cy="1"/>
            </a:xfrm>
            <a:custGeom>
              <a:avLst/>
              <a:gdLst/>
              <a:ahLst/>
              <a:cxnLst>
                <a:cxn ang="0">
                  <a:pos x="873" y="0"/>
                </a:cxn>
                <a:cxn ang="0">
                  <a:pos x="0" y="0"/>
                </a:cxn>
                <a:cxn ang="0">
                  <a:pos x="886" y="0"/>
                </a:cxn>
                <a:cxn ang="0">
                  <a:pos x="873" y="0"/>
                </a:cxn>
              </a:cxnLst>
              <a:rect l="0" t="0" r="r" b="b"/>
              <a:pathLst>
                <a:path w="886">
                  <a:moveTo>
                    <a:pt x="873" y="0"/>
                  </a:moveTo>
                  <a:lnTo>
                    <a:pt x="0" y="0"/>
                  </a:lnTo>
                  <a:lnTo>
                    <a:pt x="886" y="0"/>
                  </a:lnTo>
                  <a:lnTo>
                    <a:pt x="87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6" name="Freeform 1000"/>
            <p:cNvSpPr>
              <a:spLocks/>
            </p:cNvSpPr>
            <p:nvPr/>
          </p:nvSpPr>
          <p:spPr bwMode="auto">
            <a:xfrm>
              <a:off x="4126" y="1455"/>
              <a:ext cx="8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7" name="Freeform 1001"/>
            <p:cNvSpPr>
              <a:spLocks/>
            </p:cNvSpPr>
            <p:nvPr/>
          </p:nvSpPr>
          <p:spPr bwMode="auto">
            <a:xfrm>
              <a:off x="4134" y="1459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8" name="Freeform 1002"/>
            <p:cNvSpPr>
              <a:spLocks/>
            </p:cNvSpPr>
            <p:nvPr/>
          </p:nvSpPr>
          <p:spPr bwMode="auto">
            <a:xfrm>
              <a:off x="4143" y="1459"/>
              <a:ext cx="8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79" name="Freeform 1003"/>
            <p:cNvSpPr>
              <a:spLocks/>
            </p:cNvSpPr>
            <p:nvPr/>
          </p:nvSpPr>
          <p:spPr bwMode="auto">
            <a:xfrm>
              <a:off x="4143" y="1455"/>
              <a:ext cx="8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8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0" name="Freeform 1004"/>
            <p:cNvSpPr>
              <a:spLocks/>
            </p:cNvSpPr>
            <p:nvPr/>
          </p:nvSpPr>
          <p:spPr bwMode="auto">
            <a:xfrm>
              <a:off x="4143" y="1455"/>
              <a:ext cx="8" cy="4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</a:cxnLst>
              <a:rect l="0" t="0" r="r" b="b"/>
              <a:pathLst>
                <a:path w="8" h="4">
                  <a:moveTo>
                    <a:pt x="8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1" name="Freeform 1005"/>
            <p:cNvSpPr>
              <a:spLocks/>
            </p:cNvSpPr>
            <p:nvPr/>
          </p:nvSpPr>
          <p:spPr bwMode="auto">
            <a:xfrm>
              <a:off x="4143" y="1450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2" name="Freeform 1006"/>
            <p:cNvSpPr>
              <a:spLocks/>
            </p:cNvSpPr>
            <p:nvPr/>
          </p:nvSpPr>
          <p:spPr bwMode="auto">
            <a:xfrm>
              <a:off x="4143" y="1450"/>
              <a:ext cx="8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4" y="5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3" name="Freeform 1007"/>
            <p:cNvSpPr>
              <a:spLocks/>
            </p:cNvSpPr>
            <p:nvPr/>
          </p:nvSpPr>
          <p:spPr bwMode="auto">
            <a:xfrm>
              <a:off x="4134" y="1450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4" name="Freeform 1008"/>
            <p:cNvSpPr>
              <a:spLocks/>
            </p:cNvSpPr>
            <p:nvPr/>
          </p:nvSpPr>
          <p:spPr bwMode="auto">
            <a:xfrm>
              <a:off x="4134" y="1446"/>
              <a:ext cx="1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lnTo>
                    <a:pt x="17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9386" name="Group 1210"/>
          <p:cNvGrpSpPr>
            <a:grpSpLocks/>
          </p:cNvGrpSpPr>
          <p:nvPr/>
        </p:nvGrpSpPr>
        <p:grpSpPr bwMode="auto">
          <a:xfrm>
            <a:off x="4872038" y="1847851"/>
            <a:ext cx="1960563" cy="454025"/>
            <a:chOff x="3069" y="1164"/>
            <a:chExt cx="1235" cy="286"/>
          </a:xfrm>
        </p:grpSpPr>
        <p:sp>
          <p:nvSpPr>
            <p:cNvPr id="179186" name="Freeform 1010"/>
            <p:cNvSpPr>
              <a:spLocks/>
            </p:cNvSpPr>
            <p:nvPr/>
          </p:nvSpPr>
          <p:spPr bwMode="auto">
            <a:xfrm>
              <a:off x="4138" y="1446"/>
              <a:ext cx="13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3" y="4"/>
                </a:cxn>
              </a:cxnLst>
              <a:rect l="0" t="0" r="r" b="b"/>
              <a:pathLst>
                <a:path w="13" h="4">
                  <a:moveTo>
                    <a:pt x="13" y="4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7" name="Freeform 1011"/>
            <p:cNvSpPr>
              <a:spLocks/>
            </p:cNvSpPr>
            <p:nvPr/>
          </p:nvSpPr>
          <p:spPr bwMode="auto">
            <a:xfrm>
              <a:off x="4138" y="1441"/>
              <a:ext cx="1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3" h="5">
                  <a:moveTo>
                    <a:pt x="0" y="5"/>
                  </a:moveTo>
                  <a:lnTo>
                    <a:pt x="1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8" name="Freeform 1012"/>
            <p:cNvSpPr>
              <a:spLocks/>
            </p:cNvSpPr>
            <p:nvPr/>
          </p:nvSpPr>
          <p:spPr bwMode="auto">
            <a:xfrm>
              <a:off x="4117" y="1436"/>
              <a:ext cx="13" cy="10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4" y="10"/>
                </a:cxn>
              </a:cxnLst>
              <a:rect l="0" t="0" r="r" b="b"/>
              <a:pathLst>
                <a:path w="13" h="10">
                  <a:moveTo>
                    <a:pt x="4" y="1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89" name="Freeform 1013"/>
            <p:cNvSpPr>
              <a:spLocks/>
            </p:cNvSpPr>
            <p:nvPr/>
          </p:nvSpPr>
          <p:spPr bwMode="auto">
            <a:xfrm>
              <a:off x="4117" y="1432"/>
              <a:ext cx="21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4"/>
                </a:cxn>
                <a:cxn ang="0">
                  <a:pos x="21" y="0"/>
                </a:cxn>
                <a:cxn ang="0">
                  <a:pos x="13" y="4"/>
                </a:cxn>
              </a:cxnLst>
              <a:rect l="0" t="0" r="r" b="b"/>
              <a:pathLst>
                <a:path w="21" h="4">
                  <a:moveTo>
                    <a:pt x="13" y="4"/>
                  </a:moveTo>
                  <a:lnTo>
                    <a:pt x="0" y="4"/>
                  </a:lnTo>
                  <a:lnTo>
                    <a:pt x="21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0" name="Freeform 1014"/>
            <p:cNvSpPr>
              <a:spLocks/>
            </p:cNvSpPr>
            <p:nvPr/>
          </p:nvSpPr>
          <p:spPr bwMode="auto">
            <a:xfrm>
              <a:off x="4117" y="1432"/>
              <a:ext cx="2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4">
                  <a:moveTo>
                    <a:pt x="0" y="4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1" name="Freeform 1015"/>
            <p:cNvSpPr>
              <a:spLocks/>
            </p:cNvSpPr>
            <p:nvPr/>
          </p:nvSpPr>
          <p:spPr bwMode="auto">
            <a:xfrm>
              <a:off x="4117" y="1427"/>
              <a:ext cx="21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0" y="5"/>
                </a:cxn>
                <a:cxn ang="0">
                  <a:pos x="21" y="0"/>
                </a:cxn>
                <a:cxn ang="0">
                  <a:pos x="21" y="5"/>
                </a:cxn>
              </a:cxnLst>
              <a:rect l="0" t="0" r="r" b="b"/>
              <a:pathLst>
                <a:path w="21" h="5">
                  <a:moveTo>
                    <a:pt x="21" y="5"/>
                  </a:moveTo>
                  <a:lnTo>
                    <a:pt x="0" y="5"/>
                  </a:lnTo>
                  <a:lnTo>
                    <a:pt x="21" y="0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2" name="Freeform 1016"/>
            <p:cNvSpPr>
              <a:spLocks/>
            </p:cNvSpPr>
            <p:nvPr/>
          </p:nvSpPr>
          <p:spPr bwMode="auto">
            <a:xfrm>
              <a:off x="4117" y="1427"/>
              <a:ext cx="21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1" h="5">
                  <a:moveTo>
                    <a:pt x="0" y="5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3" name="Freeform 1017"/>
            <p:cNvSpPr>
              <a:spLocks/>
            </p:cNvSpPr>
            <p:nvPr/>
          </p:nvSpPr>
          <p:spPr bwMode="auto">
            <a:xfrm>
              <a:off x="4117" y="1423"/>
              <a:ext cx="21" cy="4"/>
            </a:xfrm>
            <a:custGeom>
              <a:avLst/>
              <a:gdLst/>
              <a:ahLst/>
              <a:cxnLst>
                <a:cxn ang="0">
                  <a:pos x="21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21" y="4"/>
                </a:cxn>
              </a:cxnLst>
              <a:rect l="0" t="0" r="r" b="b"/>
              <a:pathLst>
                <a:path w="21" h="4">
                  <a:moveTo>
                    <a:pt x="21" y="4"/>
                  </a:moveTo>
                  <a:lnTo>
                    <a:pt x="0" y="4"/>
                  </a:lnTo>
                  <a:lnTo>
                    <a:pt x="13" y="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4" name="Freeform 1018"/>
            <p:cNvSpPr>
              <a:spLocks/>
            </p:cNvSpPr>
            <p:nvPr/>
          </p:nvSpPr>
          <p:spPr bwMode="auto">
            <a:xfrm>
              <a:off x="4113" y="1423"/>
              <a:ext cx="17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7" h="4">
                  <a:moveTo>
                    <a:pt x="4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5" name="Freeform 1019"/>
            <p:cNvSpPr>
              <a:spLocks/>
            </p:cNvSpPr>
            <p:nvPr/>
          </p:nvSpPr>
          <p:spPr bwMode="auto">
            <a:xfrm>
              <a:off x="4113" y="1423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6" name="Freeform 1020"/>
            <p:cNvSpPr>
              <a:spLocks/>
            </p:cNvSpPr>
            <p:nvPr/>
          </p:nvSpPr>
          <p:spPr bwMode="auto">
            <a:xfrm>
              <a:off x="4113" y="1423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7" name="Freeform 1021"/>
            <p:cNvSpPr>
              <a:spLocks/>
            </p:cNvSpPr>
            <p:nvPr/>
          </p:nvSpPr>
          <p:spPr bwMode="auto">
            <a:xfrm>
              <a:off x="4113" y="1423"/>
              <a:ext cx="13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8" name="Freeform 1022"/>
            <p:cNvSpPr>
              <a:spLocks/>
            </p:cNvSpPr>
            <p:nvPr/>
          </p:nvSpPr>
          <p:spPr bwMode="auto">
            <a:xfrm>
              <a:off x="4113" y="1423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199" name="Freeform 1023"/>
            <p:cNvSpPr>
              <a:spLocks/>
            </p:cNvSpPr>
            <p:nvPr/>
          </p:nvSpPr>
          <p:spPr bwMode="auto">
            <a:xfrm>
              <a:off x="4113" y="1414"/>
              <a:ext cx="8" cy="9"/>
            </a:xfrm>
            <a:custGeom>
              <a:avLst/>
              <a:gdLst/>
              <a:ahLst/>
              <a:cxnLst>
                <a:cxn ang="0">
                  <a:pos x="8" y="9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8" y="9"/>
                </a:cxn>
              </a:cxnLst>
              <a:rect l="0" t="0" r="r" b="b"/>
              <a:pathLst>
                <a:path w="8" h="9">
                  <a:moveTo>
                    <a:pt x="8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0" name="Freeform 1024"/>
            <p:cNvSpPr>
              <a:spLocks/>
            </p:cNvSpPr>
            <p:nvPr/>
          </p:nvSpPr>
          <p:spPr bwMode="auto">
            <a:xfrm>
              <a:off x="4113" y="1414"/>
              <a:ext cx="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1" name="Freeform 1025"/>
            <p:cNvSpPr>
              <a:spLocks/>
            </p:cNvSpPr>
            <p:nvPr/>
          </p:nvSpPr>
          <p:spPr bwMode="auto">
            <a:xfrm>
              <a:off x="4113" y="1414"/>
              <a:ext cx="13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8" y="0"/>
                </a:cxn>
              </a:cxnLst>
              <a:rect l="0" t="0" r="r" b="b"/>
              <a:pathLst>
                <a:path w="13">
                  <a:moveTo>
                    <a:pt x="8" y="0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2" name="Freeform 1026"/>
            <p:cNvSpPr>
              <a:spLocks/>
            </p:cNvSpPr>
            <p:nvPr/>
          </p:nvSpPr>
          <p:spPr bwMode="auto">
            <a:xfrm>
              <a:off x="4113" y="1414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3" name="Freeform 1027"/>
            <p:cNvSpPr>
              <a:spLocks/>
            </p:cNvSpPr>
            <p:nvPr/>
          </p:nvSpPr>
          <p:spPr bwMode="auto">
            <a:xfrm>
              <a:off x="3955" y="1423"/>
              <a:ext cx="30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17" y="4"/>
                </a:cxn>
              </a:cxnLst>
              <a:rect l="0" t="0" r="r" b="b"/>
              <a:pathLst>
                <a:path w="30" h="4">
                  <a:moveTo>
                    <a:pt x="17" y="4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4" name="Freeform 1028"/>
            <p:cNvSpPr>
              <a:spLocks/>
            </p:cNvSpPr>
            <p:nvPr/>
          </p:nvSpPr>
          <p:spPr bwMode="auto">
            <a:xfrm>
              <a:off x="3955" y="1423"/>
              <a:ext cx="30" cy="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>
                  <a:moveTo>
                    <a:pt x="30" y="0"/>
                  </a:move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5" name="Freeform 1029"/>
            <p:cNvSpPr>
              <a:spLocks/>
            </p:cNvSpPr>
            <p:nvPr/>
          </p:nvSpPr>
          <p:spPr bwMode="auto">
            <a:xfrm>
              <a:off x="3955" y="1423"/>
              <a:ext cx="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0"/>
                </a:cxn>
                <a:cxn ang="0">
                  <a:pos x="0" y="0"/>
                </a:cxn>
              </a:cxnLst>
              <a:rect l="0" t="0" r="r" b="b"/>
              <a:pathLst>
                <a:path w="30">
                  <a:moveTo>
                    <a:pt x="0" y="0"/>
                  </a:move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6" name="Freeform 1030"/>
            <p:cNvSpPr>
              <a:spLocks/>
            </p:cNvSpPr>
            <p:nvPr/>
          </p:nvSpPr>
          <p:spPr bwMode="auto">
            <a:xfrm>
              <a:off x="3955" y="1414"/>
              <a:ext cx="39" cy="9"/>
            </a:xfrm>
            <a:custGeom>
              <a:avLst/>
              <a:gdLst/>
              <a:ahLst/>
              <a:cxnLst>
                <a:cxn ang="0">
                  <a:pos x="30" y="9"/>
                </a:cxn>
                <a:cxn ang="0">
                  <a:pos x="0" y="9"/>
                </a:cxn>
                <a:cxn ang="0">
                  <a:pos x="39" y="0"/>
                </a:cxn>
                <a:cxn ang="0">
                  <a:pos x="30" y="9"/>
                </a:cxn>
              </a:cxnLst>
              <a:rect l="0" t="0" r="r" b="b"/>
              <a:pathLst>
                <a:path w="39" h="9">
                  <a:moveTo>
                    <a:pt x="30" y="9"/>
                  </a:moveTo>
                  <a:lnTo>
                    <a:pt x="0" y="9"/>
                  </a:lnTo>
                  <a:lnTo>
                    <a:pt x="39" y="0"/>
                  </a:lnTo>
                  <a:lnTo>
                    <a:pt x="3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7" name="Freeform 1031"/>
            <p:cNvSpPr>
              <a:spLocks/>
            </p:cNvSpPr>
            <p:nvPr/>
          </p:nvSpPr>
          <p:spPr bwMode="auto">
            <a:xfrm>
              <a:off x="3955" y="1414"/>
              <a:ext cx="3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9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39" h="9">
                  <a:moveTo>
                    <a:pt x="0" y="9"/>
                  </a:moveTo>
                  <a:lnTo>
                    <a:pt x="39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8" name="Freeform 1032"/>
            <p:cNvSpPr>
              <a:spLocks/>
            </p:cNvSpPr>
            <p:nvPr/>
          </p:nvSpPr>
          <p:spPr bwMode="auto">
            <a:xfrm>
              <a:off x="4168" y="1414"/>
              <a:ext cx="17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7" y="4"/>
                </a:cxn>
              </a:cxnLst>
              <a:rect l="0" t="0" r="r" b="b"/>
              <a:pathLst>
                <a:path w="17" h="4">
                  <a:moveTo>
                    <a:pt x="17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09" name="Freeform 1033"/>
            <p:cNvSpPr>
              <a:spLocks/>
            </p:cNvSpPr>
            <p:nvPr/>
          </p:nvSpPr>
          <p:spPr bwMode="auto">
            <a:xfrm>
              <a:off x="4168" y="1409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0" name="Freeform 1034"/>
            <p:cNvSpPr>
              <a:spLocks/>
            </p:cNvSpPr>
            <p:nvPr/>
          </p:nvSpPr>
          <p:spPr bwMode="auto">
            <a:xfrm>
              <a:off x="4155" y="1409"/>
              <a:ext cx="30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13" y="5"/>
                </a:cxn>
              </a:cxnLst>
              <a:rect l="0" t="0" r="r" b="b"/>
              <a:pathLst>
                <a:path w="30" h="5">
                  <a:moveTo>
                    <a:pt x="13" y="5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1" name="Freeform 1035"/>
            <p:cNvSpPr>
              <a:spLocks/>
            </p:cNvSpPr>
            <p:nvPr/>
          </p:nvSpPr>
          <p:spPr bwMode="auto">
            <a:xfrm>
              <a:off x="4155" y="1405"/>
              <a:ext cx="30" cy="4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0" y="4"/>
                </a:cxn>
                <a:cxn ang="0">
                  <a:pos x="30" y="0"/>
                </a:cxn>
                <a:cxn ang="0">
                  <a:pos x="30" y="4"/>
                </a:cxn>
              </a:cxnLst>
              <a:rect l="0" t="0" r="r" b="b"/>
              <a:pathLst>
                <a:path w="30" h="4">
                  <a:moveTo>
                    <a:pt x="30" y="4"/>
                  </a:moveTo>
                  <a:lnTo>
                    <a:pt x="0" y="4"/>
                  </a:lnTo>
                  <a:lnTo>
                    <a:pt x="30" y="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2" name="Freeform 1036"/>
            <p:cNvSpPr>
              <a:spLocks/>
            </p:cNvSpPr>
            <p:nvPr/>
          </p:nvSpPr>
          <p:spPr bwMode="auto">
            <a:xfrm>
              <a:off x="4151" y="1405"/>
              <a:ext cx="34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34" h="4">
                  <a:moveTo>
                    <a:pt x="4" y="4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3" name="Freeform 1037"/>
            <p:cNvSpPr>
              <a:spLocks/>
            </p:cNvSpPr>
            <p:nvPr/>
          </p:nvSpPr>
          <p:spPr bwMode="auto">
            <a:xfrm>
              <a:off x="4130" y="1414"/>
              <a:ext cx="8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8" h="4">
                  <a:moveTo>
                    <a:pt x="4" y="4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4" name="Freeform 1038"/>
            <p:cNvSpPr>
              <a:spLocks/>
            </p:cNvSpPr>
            <p:nvPr/>
          </p:nvSpPr>
          <p:spPr bwMode="auto">
            <a:xfrm>
              <a:off x="4113" y="1414"/>
              <a:ext cx="1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5" name="Freeform 1039"/>
            <p:cNvSpPr>
              <a:spLocks/>
            </p:cNvSpPr>
            <p:nvPr/>
          </p:nvSpPr>
          <p:spPr bwMode="auto">
            <a:xfrm>
              <a:off x="4113" y="1414"/>
              <a:ext cx="17" cy="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3" y="0"/>
                </a:cxn>
              </a:cxnLst>
              <a:rect l="0" t="0" r="r" b="b"/>
              <a:pathLst>
                <a:path w="17">
                  <a:moveTo>
                    <a:pt x="13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6" name="Freeform 1040"/>
            <p:cNvSpPr>
              <a:spLocks/>
            </p:cNvSpPr>
            <p:nvPr/>
          </p:nvSpPr>
          <p:spPr bwMode="auto">
            <a:xfrm>
              <a:off x="4113" y="1409"/>
              <a:ext cx="2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5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25" h="5">
                  <a:moveTo>
                    <a:pt x="0" y="5"/>
                  </a:moveTo>
                  <a:lnTo>
                    <a:pt x="25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7" name="Freeform 1041"/>
            <p:cNvSpPr>
              <a:spLocks/>
            </p:cNvSpPr>
            <p:nvPr/>
          </p:nvSpPr>
          <p:spPr bwMode="auto">
            <a:xfrm>
              <a:off x="4113" y="1409"/>
              <a:ext cx="30" cy="5"/>
            </a:xfrm>
            <a:custGeom>
              <a:avLst/>
              <a:gdLst/>
              <a:ahLst/>
              <a:cxnLst>
                <a:cxn ang="0">
                  <a:pos x="25" y="5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25" y="5"/>
                </a:cxn>
              </a:cxnLst>
              <a:rect l="0" t="0" r="r" b="b"/>
              <a:pathLst>
                <a:path w="30" h="5">
                  <a:moveTo>
                    <a:pt x="25" y="5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8" name="Freeform 1042"/>
            <p:cNvSpPr>
              <a:spLocks/>
            </p:cNvSpPr>
            <p:nvPr/>
          </p:nvSpPr>
          <p:spPr bwMode="auto">
            <a:xfrm>
              <a:off x="4113" y="1405"/>
              <a:ext cx="3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" y="4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lnTo>
                    <a:pt x="30" y="4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19" name="Freeform 1043"/>
            <p:cNvSpPr>
              <a:spLocks/>
            </p:cNvSpPr>
            <p:nvPr/>
          </p:nvSpPr>
          <p:spPr bwMode="auto">
            <a:xfrm>
              <a:off x="4117" y="1405"/>
              <a:ext cx="34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0"/>
                </a:cxn>
                <a:cxn ang="0">
                  <a:pos x="34" y="0"/>
                </a:cxn>
                <a:cxn ang="0">
                  <a:pos x="26" y="4"/>
                </a:cxn>
              </a:cxnLst>
              <a:rect l="0" t="0" r="r" b="b"/>
              <a:pathLst>
                <a:path w="34" h="4">
                  <a:moveTo>
                    <a:pt x="26" y="4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0" name="Freeform 1044"/>
            <p:cNvSpPr>
              <a:spLocks/>
            </p:cNvSpPr>
            <p:nvPr/>
          </p:nvSpPr>
          <p:spPr bwMode="auto">
            <a:xfrm>
              <a:off x="3069" y="1409"/>
              <a:ext cx="92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25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925" h="5">
                  <a:moveTo>
                    <a:pt x="0" y="5"/>
                  </a:moveTo>
                  <a:lnTo>
                    <a:pt x="925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1" name="Freeform 1045"/>
            <p:cNvSpPr>
              <a:spLocks/>
            </p:cNvSpPr>
            <p:nvPr/>
          </p:nvSpPr>
          <p:spPr bwMode="auto">
            <a:xfrm>
              <a:off x="3069" y="1409"/>
              <a:ext cx="929" cy="5"/>
            </a:xfrm>
            <a:custGeom>
              <a:avLst/>
              <a:gdLst/>
              <a:ahLst/>
              <a:cxnLst>
                <a:cxn ang="0">
                  <a:pos x="925" y="5"/>
                </a:cxn>
                <a:cxn ang="0">
                  <a:pos x="0" y="0"/>
                </a:cxn>
                <a:cxn ang="0">
                  <a:pos x="929" y="0"/>
                </a:cxn>
                <a:cxn ang="0">
                  <a:pos x="925" y="5"/>
                </a:cxn>
              </a:cxnLst>
              <a:rect l="0" t="0" r="r" b="b"/>
              <a:pathLst>
                <a:path w="929" h="5">
                  <a:moveTo>
                    <a:pt x="925" y="5"/>
                  </a:moveTo>
                  <a:lnTo>
                    <a:pt x="0" y="0"/>
                  </a:lnTo>
                  <a:lnTo>
                    <a:pt x="929" y="0"/>
                  </a:lnTo>
                  <a:lnTo>
                    <a:pt x="92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2" name="Freeform 1046"/>
            <p:cNvSpPr>
              <a:spLocks/>
            </p:cNvSpPr>
            <p:nvPr/>
          </p:nvSpPr>
          <p:spPr bwMode="auto">
            <a:xfrm>
              <a:off x="3069" y="1400"/>
              <a:ext cx="92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29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929" h="9">
                  <a:moveTo>
                    <a:pt x="0" y="9"/>
                  </a:moveTo>
                  <a:lnTo>
                    <a:pt x="929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3" name="Freeform 1047"/>
            <p:cNvSpPr>
              <a:spLocks/>
            </p:cNvSpPr>
            <p:nvPr/>
          </p:nvSpPr>
          <p:spPr bwMode="auto">
            <a:xfrm>
              <a:off x="3069" y="1400"/>
              <a:ext cx="942" cy="9"/>
            </a:xfrm>
            <a:custGeom>
              <a:avLst/>
              <a:gdLst/>
              <a:ahLst/>
              <a:cxnLst>
                <a:cxn ang="0">
                  <a:pos x="929" y="9"/>
                </a:cxn>
                <a:cxn ang="0">
                  <a:pos x="0" y="0"/>
                </a:cxn>
                <a:cxn ang="0">
                  <a:pos x="942" y="0"/>
                </a:cxn>
                <a:cxn ang="0">
                  <a:pos x="929" y="9"/>
                </a:cxn>
              </a:cxnLst>
              <a:rect l="0" t="0" r="r" b="b"/>
              <a:pathLst>
                <a:path w="942" h="9">
                  <a:moveTo>
                    <a:pt x="929" y="9"/>
                  </a:moveTo>
                  <a:lnTo>
                    <a:pt x="0" y="0"/>
                  </a:lnTo>
                  <a:lnTo>
                    <a:pt x="942" y="0"/>
                  </a:lnTo>
                  <a:lnTo>
                    <a:pt x="92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4" name="Freeform 1048"/>
            <p:cNvSpPr>
              <a:spLocks/>
            </p:cNvSpPr>
            <p:nvPr/>
          </p:nvSpPr>
          <p:spPr bwMode="auto">
            <a:xfrm>
              <a:off x="3069" y="1400"/>
              <a:ext cx="94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42" y="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942">
                  <a:moveTo>
                    <a:pt x="0" y="0"/>
                  </a:moveTo>
                  <a:lnTo>
                    <a:pt x="94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5" name="Freeform 1049"/>
            <p:cNvSpPr>
              <a:spLocks/>
            </p:cNvSpPr>
            <p:nvPr/>
          </p:nvSpPr>
          <p:spPr bwMode="auto">
            <a:xfrm>
              <a:off x="3074" y="1400"/>
              <a:ext cx="937" cy="1"/>
            </a:xfrm>
            <a:custGeom>
              <a:avLst/>
              <a:gdLst/>
              <a:ahLst/>
              <a:cxnLst>
                <a:cxn ang="0">
                  <a:pos x="937" y="0"/>
                </a:cxn>
                <a:cxn ang="0">
                  <a:pos x="0" y="0"/>
                </a:cxn>
                <a:cxn ang="0">
                  <a:pos x="937" y="0"/>
                </a:cxn>
              </a:cxnLst>
              <a:rect l="0" t="0" r="r" b="b"/>
              <a:pathLst>
                <a:path w="937">
                  <a:moveTo>
                    <a:pt x="937" y="0"/>
                  </a:moveTo>
                  <a:lnTo>
                    <a:pt x="0" y="0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6" name="Freeform 1050"/>
            <p:cNvSpPr>
              <a:spLocks/>
            </p:cNvSpPr>
            <p:nvPr/>
          </p:nvSpPr>
          <p:spPr bwMode="auto">
            <a:xfrm>
              <a:off x="3074" y="1387"/>
              <a:ext cx="937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37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937" h="13">
                  <a:moveTo>
                    <a:pt x="0" y="13"/>
                  </a:moveTo>
                  <a:lnTo>
                    <a:pt x="937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7" name="Freeform 1051"/>
            <p:cNvSpPr>
              <a:spLocks/>
            </p:cNvSpPr>
            <p:nvPr/>
          </p:nvSpPr>
          <p:spPr bwMode="auto">
            <a:xfrm>
              <a:off x="3078" y="1387"/>
              <a:ext cx="941" cy="13"/>
            </a:xfrm>
            <a:custGeom>
              <a:avLst/>
              <a:gdLst/>
              <a:ahLst/>
              <a:cxnLst>
                <a:cxn ang="0">
                  <a:pos x="933" y="13"/>
                </a:cxn>
                <a:cxn ang="0">
                  <a:pos x="0" y="0"/>
                </a:cxn>
                <a:cxn ang="0">
                  <a:pos x="941" y="0"/>
                </a:cxn>
                <a:cxn ang="0">
                  <a:pos x="933" y="13"/>
                </a:cxn>
              </a:cxnLst>
              <a:rect l="0" t="0" r="r" b="b"/>
              <a:pathLst>
                <a:path w="941" h="13">
                  <a:moveTo>
                    <a:pt x="933" y="13"/>
                  </a:moveTo>
                  <a:lnTo>
                    <a:pt x="0" y="0"/>
                  </a:lnTo>
                  <a:lnTo>
                    <a:pt x="941" y="0"/>
                  </a:lnTo>
                  <a:lnTo>
                    <a:pt x="933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8" name="Freeform 1052"/>
            <p:cNvSpPr>
              <a:spLocks/>
            </p:cNvSpPr>
            <p:nvPr/>
          </p:nvSpPr>
          <p:spPr bwMode="auto">
            <a:xfrm>
              <a:off x="3078" y="1373"/>
              <a:ext cx="941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41" y="14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941" h="14">
                  <a:moveTo>
                    <a:pt x="0" y="14"/>
                  </a:moveTo>
                  <a:lnTo>
                    <a:pt x="941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29" name="Freeform 1053"/>
            <p:cNvSpPr>
              <a:spLocks/>
            </p:cNvSpPr>
            <p:nvPr/>
          </p:nvSpPr>
          <p:spPr bwMode="auto">
            <a:xfrm>
              <a:off x="3078" y="1373"/>
              <a:ext cx="941" cy="14"/>
            </a:xfrm>
            <a:custGeom>
              <a:avLst/>
              <a:gdLst/>
              <a:ahLst/>
              <a:cxnLst>
                <a:cxn ang="0">
                  <a:pos x="941" y="14"/>
                </a:cxn>
                <a:cxn ang="0">
                  <a:pos x="0" y="0"/>
                </a:cxn>
                <a:cxn ang="0">
                  <a:pos x="941" y="0"/>
                </a:cxn>
                <a:cxn ang="0">
                  <a:pos x="941" y="14"/>
                </a:cxn>
              </a:cxnLst>
              <a:rect l="0" t="0" r="r" b="b"/>
              <a:pathLst>
                <a:path w="941" h="14">
                  <a:moveTo>
                    <a:pt x="941" y="14"/>
                  </a:moveTo>
                  <a:lnTo>
                    <a:pt x="0" y="0"/>
                  </a:lnTo>
                  <a:lnTo>
                    <a:pt x="941" y="0"/>
                  </a:lnTo>
                  <a:lnTo>
                    <a:pt x="941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0" name="Freeform 1054"/>
            <p:cNvSpPr>
              <a:spLocks/>
            </p:cNvSpPr>
            <p:nvPr/>
          </p:nvSpPr>
          <p:spPr bwMode="auto">
            <a:xfrm>
              <a:off x="3078" y="1359"/>
              <a:ext cx="941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41" y="14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941" h="14">
                  <a:moveTo>
                    <a:pt x="0" y="14"/>
                  </a:moveTo>
                  <a:lnTo>
                    <a:pt x="941" y="1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1" name="Freeform 1055"/>
            <p:cNvSpPr>
              <a:spLocks/>
            </p:cNvSpPr>
            <p:nvPr/>
          </p:nvSpPr>
          <p:spPr bwMode="auto">
            <a:xfrm>
              <a:off x="3082" y="1359"/>
              <a:ext cx="950" cy="14"/>
            </a:xfrm>
            <a:custGeom>
              <a:avLst/>
              <a:gdLst/>
              <a:ahLst/>
              <a:cxnLst>
                <a:cxn ang="0">
                  <a:pos x="937" y="14"/>
                </a:cxn>
                <a:cxn ang="0">
                  <a:pos x="0" y="0"/>
                </a:cxn>
                <a:cxn ang="0">
                  <a:pos x="950" y="0"/>
                </a:cxn>
                <a:cxn ang="0">
                  <a:pos x="937" y="14"/>
                </a:cxn>
              </a:cxnLst>
              <a:rect l="0" t="0" r="r" b="b"/>
              <a:pathLst>
                <a:path w="950" h="14">
                  <a:moveTo>
                    <a:pt x="937" y="14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93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2" name="Freeform 1056"/>
            <p:cNvSpPr>
              <a:spLocks/>
            </p:cNvSpPr>
            <p:nvPr/>
          </p:nvSpPr>
          <p:spPr bwMode="auto">
            <a:xfrm>
              <a:off x="3082" y="1346"/>
              <a:ext cx="950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50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950" h="13">
                  <a:moveTo>
                    <a:pt x="0" y="13"/>
                  </a:moveTo>
                  <a:lnTo>
                    <a:pt x="950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3" name="Freeform 1057"/>
            <p:cNvSpPr>
              <a:spLocks/>
            </p:cNvSpPr>
            <p:nvPr/>
          </p:nvSpPr>
          <p:spPr bwMode="auto">
            <a:xfrm>
              <a:off x="3086" y="1346"/>
              <a:ext cx="954" cy="13"/>
            </a:xfrm>
            <a:custGeom>
              <a:avLst/>
              <a:gdLst/>
              <a:ahLst/>
              <a:cxnLst>
                <a:cxn ang="0">
                  <a:pos x="946" y="13"/>
                </a:cxn>
                <a:cxn ang="0">
                  <a:pos x="0" y="0"/>
                </a:cxn>
                <a:cxn ang="0">
                  <a:pos x="954" y="0"/>
                </a:cxn>
                <a:cxn ang="0">
                  <a:pos x="946" y="13"/>
                </a:cxn>
              </a:cxnLst>
              <a:rect l="0" t="0" r="r" b="b"/>
              <a:pathLst>
                <a:path w="954" h="13">
                  <a:moveTo>
                    <a:pt x="946" y="13"/>
                  </a:moveTo>
                  <a:lnTo>
                    <a:pt x="0" y="0"/>
                  </a:lnTo>
                  <a:lnTo>
                    <a:pt x="954" y="0"/>
                  </a:lnTo>
                  <a:lnTo>
                    <a:pt x="946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4" name="Freeform 1058"/>
            <p:cNvSpPr>
              <a:spLocks/>
            </p:cNvSpPr>
            <p:nvPr/>
          </p:nvSpPr>
          <p:spPr bwMode="auto">
            <a:xfrm>
              <a:off x="3086" y="1341"/>
              <a:ext cx="95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54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954" h="5">
                  <a:moveTo>
                    <a:pt x="0" y="5"/>
                  </a:moveTo>
                  <a:lnTo>
                    <a:pt x="954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5" name="Freeform 1059"/>
            <p:cNvSpPr>
              <a:spLocks/>
            </p:cNvSpPr>
            <p:nvPr/>
          </p:nvSpPr>
          <p:spPr bwMode="auto">
            <a:xfrm>
              <a:off x="3086" y="1341"/>
              <a:ext cx="954" cy="5"/>
            </a:xfrm>
            <a:custGeom>
              <a:avLst/>
              <a:gdLst/>
              <a:ahLst/>
              <a:cxnLst>
                <a:cxn ang="0">
                  <a:pos x="954" y="5"/>
                </a:cxn>
                <a:cxn ang="0">
                  <a:pos x="0" y="0"/>
                </a:cxn>
                <a:cxn ang="0">
                  <a:pos x="954" y="0"/>
                </a:cxn>
                <a:cxn ang="0">
                  <a:pos x="954" y="5"/>
                </a:cxn>
              </a:cxnLst>
              <a:rect l="0" t="0" r="r" b="b"/>
              <a:pathLst>
                <a:path w="954" h="5">
                  <a:moveTo>
                    <a:pt x="954" y="5"/>
                  </a:moveTo>
                  <a:lnTo>
                    <a:pt x="0" y="0"/>
                  </a:lnTo>
                  <a:lnTo>
                    <a:pt x="954" y="0"/>
                  </a:lnTo>
                  <a:lnTo>
                    <a:pt x="95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6" name="Freeform 1060"/>
            <p:cNvSpPr>
              <a:spLocks/>
            </p:cNvSpPr>
            <p:nvPr/>
          </p:nvSpPr>
          <p:spPr bwMode="auto">
            <a:xfrm>
              <a:off x="3086" y="1327"/>
              <a:ext cx="95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54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954" h="14">
                  <a:moveTo>
                    <a:pt x="0" y="14"/>
                  </a:moveTo>
                  <a:lnTo>
                    <a:pt x="954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7" name="Freeform 1061"/>
            <p:cNvSpPr>
              <a:spLocks/>
            </p:cNvSpPr>
            <p:nvPr/>
          </p:nvSpPr>
          <p:spPr bwMode="auto">
            <a:xfrm>
              <a:off x="3091" y="1327"/>
              <a:ext cx="962" cy="14"/>
            </a:xfrm>
            <a:custGeom>
              <a:avLst/>
              <a:gdLst/>
              <a:ahLst/>
              <a:cxnLst>
                <a:cxn ang="0">
                  <a:pos x="949" y="14"/>
                </a:cxn>
                <a:cxn ang="0">
                  <a:pos x="0" y="0"/>
                </a:cxn>
                <a:cxn ang="0">
                  <a:pos x="962" y="0"/>
                </a:cxn>
                <a:cxn ang="0">
                  <a:pos x="949" y="14"/>
                </a:cxn>
              </a:cxnLst>
              <a:rect l="0" t="0" r="r" b="b"/>
              <a:pathLst>
                <a:path w="962" h="14">
                  <a:moveTo>
                    <a:pt x="949" y="14"/>
                  </a:moveTo>
                  <a:lnTo>
                    <a:pt x="0" y="0"/>
                  </a:lnTo>
                  <a:lnTo>
                    <a:pt x="962" y="0"/>
                  </a:lnTo>
                  <a:lnTo>
                    <a:pt x="949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8" name="Freeform 1062"/>
            <p:cNvSpPr>
              <a:spLocks/>
            </p:cNvSpPr>
            <p:nvPr/>
          </p:nvSpPr>
          <p:spPr bwMode="auto">
            <a:xfrm>
              <a:off x="3091" y="1314"/>
              <a:ext cx="962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62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962" h="13">
                  <a:moveTo>
                    <a:pt x="0" y="13"/>
                  </a:moveTo>
                  <a:lnTo>
                    <a:pt x="962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39" name="Freeform 1063"/>
            <p:cNvSpPr>
              <a:spLocks/>
            </p:cNvSpPr>
            <p:nvPr/>
          </p:nvSpPr>
          <p:spPr bwMode="auto">
            <a:xfrm>
              <a:off x="3095" y="1314"/>
              <a:ext cx="962" cy="13"/>
            </a:xfrm>
            <a:custGeom>
              <a:avLst/>
              <a:gdLst/>
              <a:ahLst/>
              <a:cxnLst>
                <a:cxn ang="0">
                  <a:pos x="958" y="13"/>
                </a:cxn>
                <a:cxn ang="0">
                  <a:pos x="0" y="0"/>
                </a:cxn>
                <a:cxn ang="0">
                  <a:pos x="962" y="0"/>
                </a:cxn>
                <a:cxn ang="0">
                  <a:pos x="958" y="13"/>
                </a:cxn>
              </a:cxnLst>
              <a:rect l="0" t="0" r="r" b="b"/>
              <a:pathLst>
                <a:path w="962" h="13">
                  <a:moveTo>
                    <a:pt x="958" y="13"/>
                  </a:moveTo>
                  <a:lnTo>
                    <a:pt x="0" y="0"/>
                  </a:lnTo>
                  <a:lnTo>
                    <a:pt x="962" y="0"/>
                  </a:lnTo>
                  <a:lnTo>
                    <a:pt x="958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0" name="Freeform 1064"/>
            <p:cNvSpPr>
              <a:spLocks/>
            </p:cNvSpPr>
            <p:nvPr/>
          </p:nvSpPr>
          <p:spPr bwMode="auto">
            <a:xfrm>
              <a:off x="3095" y="1300"/>
              <a:ext cx="962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62" y="14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962" h="14">
                  <a:moveTo>
                    <a:pt x="0" y="14"/>
                  </a:moveTo>
                  <a:lnTo>
                    <a:pt x="962" y="1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1" name="Freeform 1065"/>
            <p:cNvSpPr>
              <a:spLocks/>
            </p:cNvSpPr>
            <p:nvPr/>
          </p:nvSpPr>
          <p:spPr bwMode="auto">
            <a:xfrm>
              <a:off x="3099" y="1300"/>
              <a:ext cx="963" cy="14"/>
            </a:xfrm>
            <a:custGeom>
              <a:avLst/>
              <a:gdLst/>
              <a:ahLst/>
              <a:cxnLst>
                <a:cxn ang="0">
                  <a:pos x="958" y="14"/>
                </a:cxn>
                <a:cxn ang="0">
                  <a:pos x="0" y="0"/>
                </a:cxn>
                <a:cxn ang="0">
                  <a:pos x="963" y="0"/>
                </a:cxn>
                <a:cxn ang="0">
                  <a:pos x="958" y="14"/>
                </a:cxn>
              </a:cxnLst>
              <a:rect l="0" t="0" r="r" b="b"/>
              <a:pathLst>
                <a:path w="963" h="14">
                  <a:moveTo>
                    <a:pt x="958" y="14"/>
                  </a:moveTo>
                  <a:lnTo>
                    <a:pt x="0" y="0"/>
                  </a:lnTo>
                  <a:lnTo>
                    <a:pt x="963" y="0"/>
                  </a:lnTo>
                  <a:lnTo>
                    <a:pt x="9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2" name="Freeform 1066"/>
            <p:cNvSpPr>
              <a:spLocks/>
            </p:cNvSpPr>
            <p:nvPr/>
          </p:nvSpPr>
          <p:spPr bwMode="auto">
            <a:xfrm>
              <a:off x="3099" y="1291"/>
              <a:ext cx="96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63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963" h="9">
                  <a:moveTo>
                    <a:pt x="0" y="9"/>
                  </a:moveTo>
                  <a:lnTo>
                    <a:pt x="963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3" name="Freeform 1067"/>
            <p:cNvSpPr>
              <a:spLocks/>
            </p:cNvSpPr>
            <p:nvPr/>
          </p:nvSpPr>
          <p:spPr bwMode="auto">
            <a:xfrm>
              <a:off x="3103" y="1291"/>
              <a:ext cx="963" cy="9"/>
            </a:xfrm>
            <a:custGeom>
              <a:avLst/>
              <a:gdLst/>
              <a:ahLst/>
              <a:cxnLst>
                <a:cxn ang="0">
                  <a:pos x="959" y="9"/>
                </a:cxn>
                <a:cxn ang="0">
                  <a:pos x="0" y="0"/>
                </a:cxn>
                <a:cxn ang="0">
                  <a:pos x="963" y="0"/>
                </a:cxn>
                <a:cxn ang="0">
                  <a:pos x="959" y="9"/>
                </a:cxn>
              </a:cxnLst>
              <a:rect l="0" t="0" r="r" b="b"/>
              <a:pathLst>
                <a:path w="963" h="9">
                  <a:moveTo>
                    <a:pt x="959" y="9"/>
                  </a:moveTo>
                  <a:lnTo>
                    <a:pt x="0" y="0"/>
                  </a:lnTo>
                  <a:lnTo>
                    <a:pt x="963" y="0"/>
                  </a:lnTo>
                  <a:lnTo>
                    <a:pt x="95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4" name="Freeform 1068"/>
            <p:cNvSpPr>
              <a:spLocks/>
            </p:cNvSpPr>
            <p:nvPr/>
          </p:nvSpPr>
          <p:spPr bwMode="auto">
            <a:xfrm>
              <a:off x="3103" y="1282"/>
              <a:ext cx="96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63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963" h="9">
                  <a:moveTo>
                    <a:pt x="0" y="9"/>
                  </a:moveTo>
                  <a:lnTo>
                    <a:pt x="963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5" name="Freeform 1069"/>
            <p:cNvSpPr>
              <a:spLocks/>
            </p:cNvSpPr>
            <p:nvPr/>
          </p:nvSpPr>
          <p:spPr bwMode="auto">
            <a:xfrm>
              <a:off x="3103" y="1282"/>
              <a:ext cx="963" cy="9"/>
            </a:xfrm>
            <a:custGeom>
              <a:avLst/>
              <a:gdLst/>
              <a:ahLst/>
              <a:cxnLst>
                <a:cxn ang="0">
                  <a:pos x="963" y="9"/>
                </a:cxn>
                <a:cxn ang="0">
                  <a:pos x="0" y="0"/>
                </a:cxn>
                <a:cxn ang="0">
                  <a:pos x="963" y="0"/>
                </a:cxn>
                <a:cxn ang="0">
                  <a:pos x="963" y="9"/>
                </a:cxn>
              </a:cxnLst>
              <a:rect l="0" t="0" r="r" b="b"/>
              <a:pathLst>
                <a:path w="963" h="9">
                  <a:moveTo>
                    <a:pt x="963" y="9"/>
                  </a:moveTo>
                  <a:lnTo>
                    <a:pt x="0" y="0"/>
                  </a:lnTo>
                  <a:lnTo>
                    <a:pt x="963" y="0"/>
                  </a:lnTo>
                  <a:lnTo>
                    <a:pt x="96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6" name="Freeform 1070"/>
            <p:cNvSpPr>
              <a:spLocks/>
            </p:cNvSpPr>
            <p:nvPr/>
          </p:nvSpPr>
          <p:spPr bwMode="auto">
            <a:xfrm>
              <a:off x="3103" y="1268"/>
              <a:ext cx="963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63" y="14"/>
                </a:cxn>
                <a:cxn ang="0">
                  <a:pos x="5" y="0"/>
                </a:cxn>
                <a:cxn ang="0">
                  <a:pos x="0" y="14"/>
                </a:cxn>
              </a:cxnLst>
              <a:rect l="0" t="0" r="r" b="b"/>
              <a:pathLst>
                <a:path w="963" h="14">
                  <a:moveTo>
                    <a:pt x="0" y="14"/>
                  </a:moveTo>
                  <a:lnTo>
                    <a:pt x="963" y="14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7" name="Freeform 1071"/>
            <p:cNvSpPr>
              <a:spLocks/>
            </p:cNvSpPr>
            <p:nvPr/>
          </p:nvSpPr>
          <p:spPr bwMode="auto">
            <a:xfrm>
              <a:off x="3108" y="1268"/>
              <a:ext cx="967" cy="14"/>
            </a:xfrm>
            <a:custGeom>
              <a:avLst/>
              <a:gdLst/>
              <a:ahLst/>
              <a:cxnLst>
                <a:cxn ang="0">
                  <a:pos x="958" y="14"/>
                </a:cxn>
                <a:cxn ang="0">
                  <a:pos x="0" y="0"/>
                </a:cxn>
                <a:cxn ang="0">
                  <a:pos x="967" y="0"/>
                </a:cxn>
                <a:cxn ang="0">
                  <a:pos x="958" y="14"/>
                </a:cxn>
              </a:cxnLst>
              <a:rect l="0" t="0" r="r" b="b"/>
              <a:pathLst>
                <a:path w="967" h="14">
                  <a:moveTo>
                    <a:pt x="958" y="14"/>
                  </a:moveTo>
                  <a:lnTo>
                    <a:pt x="0" y="0"/>
                  </a:lnTo>
                  <a:lnTo>
                    <a:pt x="967" y="0"/>
                  </a:lnTo>
                  <a:lnTo>
                    <a:pt x="9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8" name="Freeform 1072"/>
            <p:cNvSpPr>
              <a:spLocks/>
            </p:cNvSpPr>
            <p:nvPr/>
          </p:nvSpPr>
          <p:spPr bwMode="auto">
            <a:xfrm>
              <a:off x="3108" y="1250"/>
              <a:ext cx="967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967" y="18"/>
                </a:cxn>
                <a:cxn ang="0">
                  <a:pos x="4" y="0"/>
                </a:cxn>
                <a:cxn ang="0">
                  <a:pos x="0" y="18"/>
                </a:cxn>
              </a:cxnLst>
              <a:rect l="0" t="0" r="r" b="b"/>
              <a:pathLst>
                <a:path w="967" h="18">
                  <a:moveTo>
                    <a:pt x="0" y="18"/>
                  </a:moveTo>
                  <a:lnTo>
                    <a:pt x="967" y="18"/>
                  </a:lnTo>
                  <a:lnTo>
                    <a:pt x="4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49" name="Freeform 1073"/>
            <p:cNvSpPr>
              <a:spLocks/>
            </p:cNvSpPr>
            <p:nvPr/>
          </p:nvSpPr>
          <p:spPr bwMode="auto">
            <a:xfrm>
              <a:off x="3112" y="1250"/>
              <a:ext cx="971" cy="18"/>
            </a:xfrm>
            <a:custGeom>
              <a:avLst/>
              <a:gdLst/>
              <a:ahLst/>
              <a:cxnLst>
                <a:cxn ang="0">
                  <a:pos x="963" y="18"/>
                </a:cxn>
                <a:cxn ang="0">
                  <a:pos x="0" y="0"/>
                </a:cxn>
                <a:cxn ang="0">
                  <a:pos x="971" y="0"/>
                </a:cxn>
                <a:cxn ang="0">
                  <a:pos x="963" y="18"/>
                </a:cxn>
              </a:cxnLst>
              <a:rect l="0" t="0" r="r" b="b"/>
              <a:pathLst>
                <a:path w="971" h="18">
                  <a:moveTo>
                    <a:pt x="963" y="18"/>
                  </a:moveTo>
                  <a:lnTo>
                    <a:pt x="0" y="0"/>
                  </a:lnTo>
                  <a:lnTo>
                    <a:pt x="971" y="0"/>
                  </a:lnTo>
                  <a:lnTo>
                    <a:pt x="963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0" name="Freeform 1074"/>
            <p:cNvSpPr>
              <a:spLocks/>
            </p:cNvSpPr>
            <p:nvPr/>
          </p:nvSpPr>
          <p:spPr bwMode="auto">
            <a:xfrm>
              <a:off x="3112" y="1237"/>
              <a:ext cx="971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71" y="13"/>
                </a:cxn>
                <a:cxn ang="0">
                  <a:pos x="4" y="0"/>
                </a:cxn>
                <a:cxn ang="0">
                  <a:pos x="0" y="13"/>
                </a:cxn>
              </a:cxnLst>
              <a:rect l="0" t="0" r="r" b="b"/>
              <a:pathLst>
                <a:path w="971" h="13">
                  <a:moveTo>
                    <a:pt x="0" y="13"/>
                  </a:moveTo>
                  <a:lnTo>
                    <a:pt x="971" y="13"/>
                  </a:lnTo>
                  <a:lnTo>
                    <a:pt x="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1" name="Freeform 1075"/>
            <p:cNvSpPr>
              <a:spLocks/>
            </p:cNvSpPr>
            <p:nvPr/>
          </p:nvSpPr>
          <p:spPr bwMode="auto">
            <a:xfrm>
              <a:off x="3116" y="1237"/>
              <a:ext cx="976" cy="13"/>
            </a:xfrm>
            <a:custGeom>
              <a:avLst/>
              <a:gdLst/>
              <a:ahLst/>
              <a:cxnLst>
                <a:cxn ang="0">
                  <a:pos x="967" y="13"/>
                </a:cxn>
                <a:cxn ang="0">
                  <a:pos x="0" y="0"/>
                </a:cxn>
                <a:cxn ang="0">
                  <a:pos x="976" y="0"/>
                </a:cxn>
                <a:cxn ang="0">
                  <a:pos x="967" y="13"/>
                </a:cxn>
              </a:cxnLst>
              <a:rect l="0" t="0" r="r" b="b"/>
              <a:pathLst>
                <a:path w="976" h="13">
                  <a:moveTo>
                    <a:pt x="967" y="13"/>
                  </a:moveTo>
                  <a:lnTo>
                    <a:pt x="0" y="0"/>
                  </a:lnTo>
                  <a:lnTo>
                    <a:pt x="976" y="0"/>
                  </a:lnTo>
                  <a:lnTo>
                    <a:pt x="96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2" name="Freeform 1076"/>
            <p:cNvSpPr>
              <a:spLocks/>
            </p:cNvSpPr>
            <p:nvPr/>
          </p:nvSpPr>
          <p:spPr bwMode="auto">
            <a:xfrm>
              <a:off x="3116" y="1237"/>
              <a:ext cx="97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6" y="0"/>
                </a:cxn>
                <a:cxn ang="0">
                  <a:pos x="0" y="0"/>
                </a:cxn>
              </a:cxnLst>
              <a:rect l="0" t="0" r="r" b="b"/>
              <a:pathLst>
                <a:path w="976">
                  <a:moveTo>
                    <a:pt x="0" y="0"/>
                  </a:moveTo>
                  <a:lnTo>
                    <a:pt x="97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3" name="Freeform 1077"/>
            <p:cNvSpPr>
              <a:spLocks/>
            </p:cNvSpPr>
            <p:nvPr/>
          </p:nvSpPr>
          <p:spPr bwMode="auto">
            <a:xfrm>
              <a:off x="3116" y="1237"/>
              <a:ext cx="976" cy="1"/>
            </a:xfrm>
            <a:custGeom>
              <a:avLst/>
              <a:gdLst/>
              <a:ahLst/>
              <a:cxnLst>
                <a:cxn ang="0">
                  <a:pos x="976" y="0"/>
                </a:cxn>
                <a:cxn ang="0">
                  <a:pos x="0" y="0"/>
                </a:cxn>
                <a:cxn ang="0">
                  <a:pos x="976" y="0"/>
                </a:cxn>
              </a:cxnLst>
              <a:rect l="0" t="0" r="r" b="b"/>
              <a:pathLst>
                <a:path w="976">
                  <a:moveTo>
                    <a:pt x="976" y="0"/>
                  </a:moveTo>
                  <a:lnTo>
                    <a:pt x="0" y="0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4" name="Freeform 1078"/>
            <p:cNvSpPr>
              <a:spLocks/>
            </p:cNvSpPr>
            <p:nvPr/>
          </p:nvSpPr>
          <p:spPr bwMode="auto">
            <a:xfrm>
              <a:off x="3116" y="1218"/>
              <a:ext cx="976" cy="19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976" y="19"/>
                </a:cxn>
                <a:cxn ang="0">
                  <a:pos x="5" y="0"/>
                </a:cxn>
                <a:cxn ang="0">
                  <a:pos x="0" y="19"/>
                </a:cxn>
              </a:cxnLst>
              <a:rect l="0" t="0" r="r" b="b"/>
              <a:pathLst>
                <a:path w="976" h="19">
                  <a:moveTo>
                    <a:pt x="0" y="19"/>
                  </a:moveTo>
                  <a:lnTo>
                    <a:pt x="976" y="19"/>
                  </a:lnTo>
                  <a:lnTo>
                    <a:pt x="5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5" name="Freeform 1079"/>
            <p:cNvSpPr>
              <a:spLocks/>
            </p:cNvSpPr>
            <p:nvPr/>
          </p:nvSpPr>
          <p:spPr bwMode="auto">
            <a:xfrm>
              <a:off x="3121" y="1218"/>
              <a:ext cx="971" cy="19"/>
            </a:xfrm>
            <a:custGeom>
              <a:avLst/>
              <a:gdLst/>
              <a:ahLst/>
              <a:cxnLst>
                <a:cxn ang="0">
                  <a:pos x="971" y="19"/>
                </a:cxn>
                <a:cxn ang="0">
                  <a:pos x="0" y="0"/>
                </a:cxn>
                <a:cxn ang="0">
                  <a:pos x="971" y="0"/>
                </a:cxn>
                <a:cxn ang="0">
                  <a:pos x="971" y="19"/>
                </a:cxn>
              </a:cxnLst>
              <a:rect l="0" t="0" r="r" b="b"/>
              <a:pathLst>
                <a:path w="971" h="19">
                  <a:moveTo>
                    <a:pt x="971" y="19"/>
                  </a:moveTo>
                  <a:lnTo>
                    <a:pt x="0" y="0"/>
                  </a:lnTo>
                  <a:lnTo>
                    <a:pt x="971" y="0"/>
                  </a:lnTo>
                  <a:lnTo>
                    <a:pt x="97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6" name="Freeform 1080"/>
            <p:cNvSpPr>
              <a:spLocks/>
            </p:cNvSpPr>
            <p:nvPr/>
          </p:nvSpPr>
          <p:spPr bwMode="auto">
            <a:xfrm>
              <a:off x="3121" y="1218"/>
              <a:ext cx="97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71" y="0"/>
                </a:cxn>
                <a:cxn ang="0">
                  <a:pos x="0" y="0"/>
                </a:cxn>
              </a:cxnLst>
              <a:rect l="0" t="0" r="r" b="b"/>
              <a:pathLst>
                <a:path w="971">
                  <a:moveTo>
                    <a:pt x="0" y="0"/>
                  </a:moveTo>
                  <a:lnTo>
                    <a:pt x="9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7" name="Freeform 1081"/>
            <p:cNvSpPr>
              <a:spLocks/>
            </p:cNvSpPr>
            <p:nvPr/>
          </p:nvSpPr>
          <p:spPr bwMode="auto">
            <a:xfrm>
              <a:off x="3121" y="1218"/>
              <a:ext cx="971" cy="1"/>
            </a:xfrm>
            <a:custGeom>
              <a:avLst/>
              <a:gdLst/>
              <a:ahLst/>
              <a:cxnLst>
                <a:cxn ang="0">
                  <a:pos x="971" y="0"/>
                </a:cxn>
                <a:cxn ang="0">
                  <a:pos x="0" y="0"/>
                </a:cxn>
                <a:cxn ang="0">
                  <a:pos x="971" y="0"/>
                </a:cxn>
              </a:cxnLst>
              <a:rect l="0" t="0" r="r" b="b"/>
              <a:pathLst>
                <a:path w="971">
                  <a:moveTo>
                    <a:pt x="971" y="0"/>
                  </a:moveTo>
                  <a:lnTo>
                    <a:pt x="0" y="0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8" name="Freeform 1082"/>
            <p:cNvSpPr>
              <a:spLocks/>
            </p:cNvSpPr>
            <p:nvPr/>
          </p:nvSpPr>
          <p:spPr bwMode="auto">
            <a:xfrm>
              <a:off x="4117" y="1400"/>
              <a:ext cx="6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8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68" h="5">
                  <a:moveTo>
                    <a:pt x="0" y="5"/>
                  </a:moveTo>
                  <a:lnTo>
                    <a:pt x="68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59" name="Freeform 1083"/>
            <p:cNvSpPr>
              <a:spLocks/>
            </p:cNvSpPr>
            <p:nvPr/>
          </p:nvSpPr>
          <p:spPr bwMode="auto">
            <a:xfrm>
              <a:off x="4121" y="1400"/>
              <a:ext cx="64" cy="5"/>
            </a:xfrm>
            <a:custGeom>
              <a:avLst/>
              <a:gdLst/>
              <a:ahLst/>
              <a:cxnLst>
                <a:cxn ang="0">
                  <a:pos x="64" y="5"/>
                </a:cxn>
                <a:cxn ang="0">
                  <a:pos x="0" y="0"/>
                </a:cxn>
                <a:cxn ang="0">
                  <a:pos x="64" y="0"/>
                </a:cxn>
                <a:cxn ang="0">
                  <a:pos x="64" y="5"/>
                </a:cxn>
              </a:cxnLst>
              <a:rect l="0" t="0" r="r" b="b"/>
              <a:pathLst>
                <a:path w="64" h="5">
                  <a:moveTo>
                    <a:pt x="64" y="5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0" name="Freeform 1084"/>
            <p:cNvSpPr>
              <a:spLocks/>
            </p:cNvSpPr>
            <p:nvPr/>
          </p:nvSpPr>
          <p:spPr bwMode="auto">
            <a:xfrm>
              <a:off x="4121" y="1396"/>
              <a:ext cx="6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4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64" h="4">
                  <a:moveTo>
                    <a:pt x="0" y="4"/>
                  </a:moveTo>
                  <a:lnTo>
                    <a:pt x="6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1" name="Freeform 1085"/>
            <p:cNvSpPr>
              <a:spLocks/>
            </p:cNvSpPr>
            <p:nvPr/>
          </p:nvSpPr>
          <p:spPr bwMode="auto">
            <a:xfrm>
              <a:off x="4121" y="1396"/>
              <a:ext cx="69" cy="4"/>
            </a:xfrm>
            <a:custGeom>
              <a:avLst/>
              <a:gdLst/>
              <a:ahLst/>
              <a:cxnLst>
                <a:cxn ang="0">
                  <a:pos x="64" y="4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4" y="4"/>
                </a:cxn>
              </a:cxnLst>
              <a:rect l="0" t="0" r="r" b="b"/>
              <a:pathLst>
                <a:path w="69" h="4">
                  <a:moveTo>
                    <a:pt x="64" y="4"/>
                  </a:moveTo>
                  <a:lnTo>
                    <a:pt x="0" y="0"/>
                  </a:lnTo>
                  <a:lnTo>
                    <a:pt x="69" y="0"/>
                  </a:lnTo>
                  <a:lnTo>
                    <a:pt x="6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2" name="Freeform 1086"/>
            <p:cNvSpPr>
              <a:spLocks/>
            </p:cNvSpPr>
            <p:nvPr/>
          </p:nvSpPr>
          <p:spPr bwMode="auto">
            <a:xfrm>
              <a:off x="4117" y="1391"/>
              <a:ext cx="73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73" y="5"/>
                </a:cxn>
                <a:cxn ang="0">
                  <a:pos x="0" y="0"/>
                </a:cxn>
                <a:cxn ang="0">
                  <a:pos x="4" y="5"/>
                </a:cxn>
              </a:cxnLst>
              <a:rect l="0" t="0" r="r" b="b"/>
              <a:pathLst>
                <a:path w="73" h="5">
                  <a:moveTo>
                    <a:pt x="4" y="5"/>
                  </a:moveTo>
                  <a:lnTo>
                    <a:pt x="73" y="5"/>
                  </a:lnTo>
                  <a:lnTo>
                    <a:pt x="0" y="0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3" name="Freeform 1087"/>
            <p:cNvSpPr>
              <a:spLocks/>
            </p:cNvSpPr>
            <p:nvPr/>
          </p:nvSpPr>
          <p:spPr bwMode="auto">
            <a:xfrm>
              <a:off x="4117" y="1391"/>
              <a:ext cx="77" cy="5"/>
            </a:xfrm>
            <a:custGeom>
              <a:avLst/>
              <a:gdLst/>
              <a:ahLst/>
              <a:cxnLst>
                <a:cxn ang="0">
                  <a:pos x="73" y="5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73" y="5"/>
                </a:cxn>
              </a:cxnLst>
              <a:rect l="0" t="0" r="r" b="b"/>
              <a:pathLst>
                <a:path w="77" h="5">
                  <a:moveTo>
                    <a:pt x="73" y="5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4" name="Freeform 1088"/>
            <p:cNvSpPr>
              <a:spLocks/>
            </p:cNvSpPr>
            <p:nvPr/>
          </p:nvSpPr>
          <p:spPr bwMode="auto">
            <a:xfrm>
              <a:off x="4117" y="1391"/>
              <a:ext cx="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0"/>
                </a:cxn>
                <a:cxn ang="0">
                  <a:pos x="0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5" name="Freeform 1089"/>
            <p:cNvSpPr>
              <a:spLocks/>
            </p:cNvSpPr>
            <p:nvPr/>
          </p:nvSpPr>
          <p:spPr bwMode="auto">
            <a:xfrm>
              <a:off x="4126" y="1391"/>
              <a:ext cx="6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68">
                  <a:moveTo>
                    <a:pt x="0" y="0"/>
                  </a:moveTo>
                  <a:lnTo>
                    <a:pt x="68" y="0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6" name="Freeform 1090"/>
            <p:cNvSpPr>
              <a:spLocks/>
            </p:cNvSpPr>
            <p:nvPr/>
          </p:nvSpPr>
          <p:spPr bwMode="auto">
            <a:xfrm>
              <a:off x="4138" y="1391"/>
              <a:ext cx="56" cy="1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0" y="0"/>
                </a:cxn>
                <a:cxn ang="0">
                  <a:pos x="56" y="0"/>
                </a:cxn>
              </a:cxnLst>
              <a:rect l="0" t="0" r="r" b="b"/>
              <a:pathLst>
                <a:path w="56">
                  <a:moveTo>
                    <a:pt x="56" y="0"/>
                  </a:move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7" name="Freeform 1091"/>
            <p:cNvSpPr>
              <a:spLocks/>
            </p:cNvSpPr>
            <p:nvPr/>
          </p:nvSpPr>
          <p:spPr bwMode="auto">
            <a:xfrm>
              <a:off x="4138" y="1387"/>
              <a:ext cx="5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6" h="4">
                  <a:moveTo>
                    <a:pt x="0" y="4"/>
                  </a:moveTo>
                  <a:lnTo>
                    <a:pt x="5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8" name="Freeform 1092"/>
            <p:cNvSpPr>
              <a:spLocks/>
            </p:cNvSpPr>
            <p:nvPr/>
          </p:nvSpPr>
          <p:spPr bwMode="auto">
            <a:xfrm>
              <a:off x="4138" y="1387"/>
              <a:ext cx="60" cy="4"/>
            </a:xfrm>
            <a:custGeom>
              <a:avLst/>
              <a:gdLst/>
              <a:ahLst/>
              <a:cxnLst>
                <a:cxn ang="0">
                  <a:pos x="56" y="4"/>
                </a:cxn>
                <a:cxn ang="0">
                  <a:pos x="0" y="0"/>
                </a:cxn>
                <a:cxn ang="0">
                  <a:pos x="60" y="0"/>
                </a:cxn>
                <a:cxn ang="0">
                  <a:pos x="56" y="4"/>
                </a:cxn>
              </a:cxnLst>
              <a:rect l="0" t="0" r="r" b="b"/>
              <a:pathLst>
                <a:path w="60" h="4">
                  <a:moveTo>
                    <a:pt x="56" y="4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69" name="Freeform 1093"/>
            <p:cNvSpPr>
              <a:spLocks/>
            </p:cNvSpPr>
            <p:nvPr/>
          </p:nvSpPr>
          <p:spPr bwMode="auto">
            <a:xfrm>
              <a:off x="4138" y="1387"/>
              <a:ext cx="6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0"/>
                </a:cxn>
                <a:cxn ang="0">
                  <a:pos x="0" y="0"/>
                </a:cxn>
              </a:cxnLst>
              <a:rect l="0" t="0" r="r" b="b"/>
              <a:pathLst>
                <a:path w="60">
                  <a:moveTo>
                    <a:pt x="0" y="0"/>
                  </a:move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0" name="Freeform 1094"/>
            <p:cNvSpPr>
              <a:spLocks/>
            </p:cNvSpPr>
            <p:nvPr/>
          </p:nvSpPr>
          <p:spPr bwMode="auto">
            <a:xfrm>
              <a:off x="4138" y="1387"/>
              <a:ext cx="73" cy="1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60" y="0"/>
                </a:cxn>
              </a:cxnLst>
              <a:rect l="0" t="0" r="r" b="b"/>
              <a:pathLst>
                <a:path w="73">
                  <a:moveTo>
                    <a:pt x="60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1" name="Freeform 1095"/>
            <p:cNvSpPr>
              <a:spLocks/>
            </p:cNvSpPr>
            <p:nvPr/>
          </p:nvSpPr>
          <p:spPr bwMode="auto">
            <a:xfrm>
              <a:off x="4138" y="1382"/>
              <a:ext cx="7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3" h="5">
                  <a:moveTo>
                    <a:pt x="0" y="5"/>
                  </a:moveTo>
                  <a:lnTo>
                    <a:pt x="7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2" name="Freeform 1096"/>
            <p:cNvSpPr>
              <a:spLocks/>
            </p:cNvSpPr>
            <p:nvPr/>
          </p:nvSpPr>
          <p:spPr bwMode="auto">
            <a:xfrm>
              <a:off x="4138" y="1382"/>
              <a:ext cx="73" cy="5"/>
            </a:xfrm>
            <a:custGeom>
              <a:avLst/>
              <a:gdLst/>
              <a:ahLst/>
              <a:cxnLst>
                <a:cxn ang="0">
                  <a:pos x="73" y="5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3" y="5"/>
                </a:cxn>
              </a:cxnLst>
              <a:rect l="0" t="0" r="r" b="b"/>
              <a:pathLst>
                <a:path w="73" h="5">
                  <a:moveTo>
                    <a:pt x="73" y="5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3" name="Freeform 1097"/>
            <p:cNvSpPr>
              <a:spLocks/>
            </p:cNvSpPr>
            <p:nvPr/>
          </p:nvSpPr>
          <p:spPr bwMode="auto">
            <a:xfrm>
              <a:off x="4134" y="1373"/>
              <a:ext cx="77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77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77" h="9">
                  <a:moveTo>
                    <a:pt x="4" y="9"/>
                  </a:moveTo>
                  <a:lnTo>
                    <a:pt x="77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4" name="Freeform 1098"/>
            <p:cNvSpPr>
              <a:spLocks/>
            </p:cNvSpPr>
            <p:nvPr/>
          </p:nvSpPr>
          <p:spPr bwMode="auto">
            <a:xfrm>
              <a:off x="4134" y="1373"/>
              <a:ext cx="85" cy="9"/>
            </a:xfrm>
            <a:custGeom>
              <a:avLst/>
              <a:gdLst/>
              <a:ahLst/>
              <a:cxnLst>
                <a:cxn ang="0">
                  <a:pos x="77" y="9"/>
                </a:cxn>
                <a:cxn ang="0">
                  <a:pos x="0" y="0"/>
                </a:cxn>
                <a:cxn ang="0">
                  <a:pos x="85" y="0"/>
                </a:cxn>
                <a:cxn ang="0">
                  <a:pos x="77" y="9"/>
                </a:cxn>
              </a:cxnLst>
              <a:rect l="0" t="0" r="r" b="b"/>
              <a:pathLst>
                <a:path w="85" h="9">
                  <a:moveTo>
                    <a:pt x="77" y="9"/>
                  </a:moveTo>
                  <a:lnTo>
                    <a:pt x="0" y="0"/>
                  </a:lnTo>
                  <a:lnTo>
                    <a:pt x="85" y="0"/>
                  </a:lnTo>
                  <a:lnTo>
                    <a:pt x="7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5" name="Freeform 1099"/>
            <p:cNvSpPr>
              <a:spLocks/>
            </p:cNvSpPr>
            <p:nvPr/>
          </p:nvSpPr>
          <p:spPr bwMode="auto">
            <a:xfrm>
              <a:off x="4134" y="1373"/>
              <a:ext cx="8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5" y="0"/>
                </a:cxn>
                <a:cxn ang="0">
                  <a:pos x="0" y="0"/>
                </a:cxn>
              </a:cxnLst>
              <a:rect l="0" t="0" r="r" b="b"/>
              <a:pathLst>
                <a:path w="85">
                  <a:moveTo>
                    <a:pt x="0" y="0"/>
                  </a:moveTo>
                  <a:lnTo>
                    <a:pt x="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6" name="Freeform 1100"/>
            <p:cNvSpPr>
              <a:spLocks/>
            </p:cNvSpPr>
            <p:nvPr/>
          </p:nvSpPr>
          <p:spPr bwMode="auto">
            <a:xfrm>
              <a:off x="4134" y="1373"/>
              <a:ext cx="85" cy="1"/>
            </a:xfrm>
            <a:custGeom>
              <a:avLst/>
              <a:gdLst/>
              <a:ahLst/>
              <a:cxnLst>
                <a:cxn ang="0">
                  <a:pos x="85" y="0"/>
                </a:cxn>
                <a:cxn ang="0">
                  <a:pos x="0" y="0"/>
                </a:cxn>
                <a:cxn ang="0">
                  <a:pos x="85" y="0"/>
                </a:cxn>
              </a:cxnLst>
              <a:rect l="0" t="0" r="r" b="b"/>
              <a:pathLst>
                <a:path w="85">
                  <a:moveTo>
                    <a:pt x="85" y="0"/>
                  </a:moveTo>
                  <a:lnTo>
                    <a:pt x="0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7" name="Freeform 1101"/>
            <p:cNvSpPr>
              <a:spLocks/>
            </p:cNvSpPr>
            <p:nvPr/>
          </p:nvSpPr>
          <p:spPr bwMode="auto">
            <a:xfrm>
              <a:off x="4134" y="1368"/>
              <a:ext cx="8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5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85" h="5">
                  <a:moveTo>
                    <a:pt x="0" y="5"/>
                  </a:moveTo>
                  <a:lnTo>
                    <a:pt x="85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8" name="Freeform 1102"/>
            <p:cNvSpPr>
              <a:spLocks/>
            </p:cNvSpPr>
            <p:nvPr/>
          </p:nvSpPr>
          <p:spPr bwMode="auto">
            <a:xfrm>
              <a:off x="4138" y="1368"/>
              <a:ext cx="86" cy="5"/>
            </a:xfrm>
            <a:custGeom>
              <a:avLst/>
              <a:gdLst/>
              <a:ahLst/>
              <a:cxnLst>
                <a:cxn ang="0">
                  <a:pos x="81" y="5"/>
                </a:cxn>
                <a:cxn ang="0">
                  <a:pos x="0" y="0"/>
                </a:cxn>
                <a:cxn ang="0">
                  <a:pos x="86" y="0"/>
                </a:cxn>
                <a:cxn ang="0">
                  <a:pos x="81" y="5"/>
                </a:cxn>
              </a:cxnLst>
              <a:rect l="0" t="0" r="r" b="b"/>
              <a:pathLst>
                <a:path w="86" h="5">
                  <a:moveTo>
                    <a:pt x="81" y="5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1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79" name="Freeform 1103"/>
            <p:cNvSpPr>
              <a:spLocks/>
            </p:cNvSpPr>
            <p:nvPr/>
          </p:nvSpPr>
          <p:spPr bwMode="auto">
            <a:xfrm>
              <a:off x="4138" y="1364"/>
              <a:ext cx="81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1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81" h="4">
                  <a:moveTo>
                    <a:pt x="0" y="4"/>
                  </a:moveTo>
                  <a:lnTo>
                    <a:pt x="81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0" name="Freeform 1104"/>
            <p:cNvSpPr>
              <a:spLocks/>
            </p:cNvSpPr>
            <p:nvPr/>
          </p:nvSpPr>
          <p:spPr bwMode="auto">
            <a:xfrm>
              <a:off x="4138" y="1364"/>
              <a:ext cx="81" cy="4"/>
            </a:xfrm>
            <a:custGeom>
              <a:avLst/>
              <a:gdLst/>
              <a:ahLst/>
              <a:cxnLst>
                <a:cxn ang="0">
                  <a:pos x="81" y="4"/>
                </a:cxn>
                <a:cxn ang="0">
                  <a:pos x="0" y="0"/>
                </a:cxn>
                <a:cxn ang="0">
                  <a:pos x="77" y="0"/>
                </a:cxn>
                <a:cxn ang="0">
                  <a:pos x="81" y="4"/>
                </a:cxn>
              </a:cxnLst>
              <a:rect l="0" t="0" r="r" b="b"/>
              <a:pathLst>
                <a:path w="81" h="4">
                  <a:moveTo>
                    <a:pt x="81" y="4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81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1" name="Freeform 1105"/>
            <p:cNvSpPr>
              <a:spLocks/>
            </p:cNvSpPr>
            <p:nvPr/>
          </p:nvSpPr>
          <p:spPr bwMode="auto">
            <a:xfrm>
              <a:off x="4138" y="1364"/>
              <a:ext cx="7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7" y="0"/>
                </a:cxn>
                <a:cxn ang="0">
                  <a:pos x="0" y="0"/>
                </a:cxn>
              </a:cxnLst>
              <a:rect l="0" t="0" r="r" b="b"/>
              <a:pathLst>
                <a:path w="77">
                  <a:moveTo>
                    <a:pt x="0" y="0"/>
                  </a:move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2" name="Freeform 1106"/>
            <p:cNvSpPr>
              <a:spLocks/>
            </p:cNvSpPr>
            <p:nvPr/>
          </p:nvSpPr>
          <p:spPr bwMode="auto">
            <a:xfrm>
              <a:off x="4138" y="1364"/>
              <a:ext cx="77" cy="1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0"/>
                </a:cxn>
                <a:cxn ang="0">
                  <a:pos x="77" y="0"/>
                </a:cxn>
              </a:cxnLst>
              <a:rect l="0" t="0" r="r" b="b"/>
              <a:pathLst>
                <a:path w="77">
                  <a:moveTo>
                    <a:pt x="77" y="0"/>
                  </a:move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3" name="Freeform 1107"/>
            <p:cNvSpPr>
              <a:spLocks/>
            </p:cNvSpPr>
            <p:nvPr/>
          </p:nvSpPr>
          <p:spPr bwMode="auto">
            <a:xfrm>
              <a:off x="4138" y="1359"/>
              <a:ext cx="7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7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77" h="5">
                  <a:moveTo>
                    <a:pt x="0" y="5"/>
                  </a:moveTo>
                  <a:lnTo>
                    <a:pt x="77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4" name="Freeform 1108"/>
            <p:cNvSpPr>
              <a:spLocks/>
            </p:cNvSpPr>
            <p:nvPr/>
          </p:nvSpPr>
          <p:spPr bwMode="auto">
            <a:xfrm>
              <a:off x="4138" y="1359"/>
              <a:ext cx="77" cy="5"/>
            </a:xfrm>
            <a:custGeom>
              <a:avLst/>
              <a:gdLst/>
              <a:ahLst/>
              <a:cxnLst>
                <a:cxn ang="0">
                  <a:pos x="77" y="5"/>
                </a:cxn>
                <a:cxn ang="0">
                  <a:pos x="0" y="0"/>
                </a:cxn>
                <a:cxn ang="0">
                  <a:pos x="73" y="0"/>
                </a:cxn>
                <a:cxn ang="0">
                  <a:pos x="77" y="5"/>
                </a:cxn>
              </a:cxnLst>
              <a:rect l="0" t="0" r="r" b="b"/>
              <a:pathLst>
                <a:path w="77" h="5">
                  <a:moveTo>
                    <a:pt x="77" y="5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7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5" name="Freeform 1109"/>
            <p:cNvSpPr>
              <a:spLocks/>
            </p:cNvSpPr>
            <p:nvPr/>
          </p:nvSpPr>
          <p:spPr bwMode="auto">
            <a:xfrm>
              <a:off x="4138" y="1355"/>
              <a:ext cx="7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3" y="4"/>
                </a:cxn>
                <a:cxn ang="0">
                  <a:pos x="5" y="0"/>
                </a:cxn>
                <a:cxn ang="0">
                  <a:pos x="0" y="4"/>
                </a:cxn>
              </a:cxnLst>
              <a:rect l="0" t="0" r="r" b="b"/>
              <a:pathLst>
                <a:path w="73" h="4">
                  <a:moveTo>
                    <a:pt x="0" y="4"/>
                  </a:moveTo>
                  <a:lnTo>
                    <a:pt x="73" y="4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6" name="Freeform 1110"/>
            <p:cNvSpPr>
              <a:spLocks/>
            </p:cNvSpPr>
            <p:nvPr/>
          </p:nvSpPr>
          <p:spPr bwMode="auto">
            <a:xfrm>
              <a:off x="4143" y="1355"/>
              <a:ext cx="68" cy="4"/>
            </a:xfrm>
            <a:custGeom>
              <a:avLst/>
              <a:gdLst/>
              <a:ahLst/>
              <a:cxnLst>
                <a:cxn ang="0">
                  <a:pos x="68" y="4"/>
                </a:cxn>
                <a:cxn ang="0">
                  <a:pos x="0" y="0"/>
                </a:cxn>
                <a:cxn ang="0">
                  <a:pos x="68" y="0"/>
                </a:cxn>
                <a:cxn ang="0">
                  <a:pos x="68" y="4"/>
                </a:cxn>
              </a:cxnLst>
              <a:rect l="0" t="0" r="r" b="b"/>
              <a:pathLst>
                <a:path w="68" h="4">
                  <a:moveTo>
                    <a:pt x="68" y="4"/>
                  </a:moveTo>
                  <a:lnTo>
                    <a:pt x="0" y="0"/>
                  </a:lnTo>
                  <a:lnTo>
                    <a:pt x="68" y="0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7" name="Freeform 1111"/>
            <p:cNvSpPr>
              <a:spLocks/>
            </p:cNvSpPr>
            <p:nvPr/>
          </p:nvSpPr>
          <p:spPr bwMode="auto">
            <a:xfrm>
              <a:off x="4219" y="1364"/>
              <a:ext cx="9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4"/>
                </a:cxn>
                <a:cxn ang="0">
                  <a:pos x="9" y="0"/>
                </a:cxn>
                <a:cxn ang="0">
                  <a:pos x="0" y="4"/>
                </a:cxn>
              </a:cxnLst>
              <a:rect l="0" t="0" r="r" b="b"/>
              <a:pathLst>
                <a:path w="9" h="4">
                  <a:moveTo>
                    <a:pt x="0" y="4"/>
                  </a:moveTo>
                  <a:lnTo>
                    <a:pt x="5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8" name="Freeform 1112"/>
            <p:cNvSpPr>
              <a:spLocks/>
            </p:cNvSpPr>
            <p:nvPr/>
          </p:nvSpPr>
          <p:spPr bwMode="auto">
            <a:xfrm>
              <a:off x="4143" y="1355"/>
              <a:ext cx="59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0" y="0"/>
                </a:cxn>
              </a:cxnLst>
              <a:rect l="0" t="0" r="r" b="b"/>
              <a:pathLst>
                <a:path w="59">
                  <a:moveTo>
                    <a:pt x="0" y="0"/>
                  </a:moveTo>
                  <a:lnTo>
                    <a:pt x="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89" name="Freeform 1113"/>
            <p:cNvSpPr>
              <a:spLocks/>
            </p:cNvSpPr>
            <p:nvPr/>
          </p:nvSpPr>
          <p:spPr bwMode="auto">
            <a:xfrm>
              <a:off x="4143" y="1355"/>
              <a:ext cx="59" cy="1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59" y="0"/>
                </a:cxn>
              </a:cxnLst>
              <a:rect l="0" t="0" r="r" b="b"/>
              <a:pathLst>
                <a:path w="59">
                  <a:moveTo>
                    <a:pt x="59" y="0"/>
                  </a:moveTo>
                  <a:lnTo>
                    <a:pt x="0" y="0"/>
                  </a:lnTo>
                  <a:lnTo>
                    <a:pt x="51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0" name="Freeform 1114"/>
            <p:cNvSpPr>
              <a:spLocks/>
            </p:cNvSpPr>
            <p:nvPr/>
          </p:nvSpPr>
          <p:spPr bwMode="auto">
            <a:xfrm>
              <a:off x="4143" y="1355"/>
              <a:ext cx="5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" y="0"/>
                </a:cxn>
                <a:cxn ang="0">
                  <a:pos x="0" y="0"/>
                </a:cxn>
              </a:cxnLst>
              <a:rect l="0" t="0" r="r" b="b"/>
              <a:pathLst>
                <a:path w="51">
                  <a:moveTo>
                    <a:pt x="0" y="0"/>
                  </a:moveTo>
                  <a:lnTo>
                    <a:pt x="5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1" name="Freeform 1115"/>
            <p:cNvSpPr>
              <a:spLocks/>
            </p:cNvSpPr>
            <p:nvPr/>
          </p:nvSpPr>
          <p:spPr bwMode="auto">
            <a:xfrm>
              <a:off x="4143" y="1355"/>
              <a:ext cx="51" cy="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0"/>
                </a:cxn>
                <a:cxn ang="0">
                  <a:pos x="47" y="0"/>
                </a:cxn>
                <a:cxn ang="0">
                  <a:pos x="51" y="0"/>
                </a:cxn>
              </a:cxnLst>
              <a:rect l="0" t="0" r="r" b="b"/>
              <a:pathLst>
                <a:path w="51">
                  <a:moveTo>
                    <a:pt x="51" y="0"/>
                  </a:moveTo>
                  <a:lnTo>
                    <a:pt x="0" y="0"/>
                  </a:lnTo>
                  <a:lnTo>
                    <a:pt x="4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2" name="Freeform 1116"/>
            <p:cNvSpPr>
              <a:spLocks/>
            </p:cNvSpPr>
            <p:nvPr/>
          </p:nvSpPr>
          <p:spPr bwMode="auto">
            <a:xfrm>
              <a:off x="4138" y="1350"/>
              <a:ext cx="52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2" y="5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52" h="5">
                  <a:moveTo>
                    <a:pt x="5" y="5"/>
                  </a:moveTo>
                  <a:lnTo>
                    <a:pt x="52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3" name="Freeform 1117"/>
            <p:cNvSpPr>
              <a:spLocks/>
            </p:cNvSpPr>
            <p:nvPr/>
          </p:nvSpPr>
          <p:spPr bwMode="auto">
            <a:xfrm>
              <a:off x="4138" y="1350"/>
              <a:ext cx="52" cy="5"/>
            </a:xfrm>
            <a:custGeom>
              <a:avLst/>
              <a:gdLst/>
              <a:ahLst/>
              <a:cxnLst>
                <a:cxn ang="0">
                  <a:pos x="52" y="5"/>
                </a:cxn>
                <a:cxn ang="0">
                  <a:pos x="0" y="0"/>
                </a:cxn>
                <a:cxn ang="0">
                  <a:pos x="43" y="0"/>
                </a:cxn>
                <a:cxn ang="0">
                  <a:pos x="52" y="5"/>
                </a:cxn>
              </a:cxnLst>
              <a:rect l="0" t="0" r="r" b="b"/>
              <a:pathLst>
                <a:path w="52" h="5">
                  <a:moveTo>
                    <a:pt x="52" y="5"/>
                  </a:moveTo>
                  <a:lnTo>
                    <a:pt x="0" y="0"/>
                  </a:lnTo>
                  <a:lnTo>
                    <a:pt x="43" y="0"/>
                  </a:lnTo>
                  <a:lnTo>
                    <a:pt x="52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4" name="Freeform 1118"/>
            <p:cNvSpPr>
              <a:spLocks/>
            </p:cNvSpPr>
            <p:nvPr/>
          </p:nvSpPr>
          <p:spPr bwMode="auto">
            <a:xfrm>
              <a:off x="4138" y="1346"/>
              <a:ext cx="43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3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3" h="4">
                  <a:moveTo>
                    <a:pt x="0" y="4"/>
                  </a:moveTo>
                  <a:lnTo>
                    <a:pt x="43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5" name="Freeform 1119"/>
            <p:cNvSpPr>
              <a:spLocks/>
            </p:cNvSpPr>
            <p:nvPr/>
          </p:nvSpPr>
          <p:spPr bwMode="auto">
            <a:xfrm>
              <a:off x="4138" y="1346"/>
              <a:ext cx="43" cy="4"/>
            </a:xfrm>
            <a:custGeom>
              <a:avLst/>
              <a:gdLst/>
              <a:ahLst/>
              <a:cxnLst>
                <a:cxn ang="0">
                  <a:pos x="43" y="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43" y="4"/>
                </a:cxn>
              </a:cxnLst>
              <a:rect l="0" t="0" r="r" b="b"/>
              <a:pathLst>
                <a:path w="43" h="4">
                  <a:moveTo>
                    <a:pt x="43" y="4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6" name="Freeform 1120"/>
            <p:cNvSpPr>
              <a:spLocks/>
            </p:cNvSpPr>
            <p:nvPr/>
          </p:nvSpPr>
          <p:spPr bwMode="auto">
            <a:xfrm>
              <a:off x="4138" y="1341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7" name="Freeform 1121"/>
            <p:cNvSpPr>
              <a:spLocks/>
            </p:cNvSpPr>
            <p:nvPr/>
          </p:nvSpPr>
          <p:spPr bwMode="auto">
            <a:xfrm>
              <a:off x="4138" y="1341"/>
              <a:ext cx="30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0" y="5"/>
                </a:cxn>
              </a:cxnLst>
              <a:rect l="0" t="0" r="r" b="b"/>
              <a:pathLst>
                <a:path w="30" h="5">
                  <a:moveTo>
                    <a:pt x="30" y="5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8" name="Freeform 1122"/>
            <p:cNvSpPr>
              <a:spLocks/>
            </p:cNvSpPr>
            <p:nvPr/>
          </p:nvSpPr>
          <p:spPr bwMode="auto">
            <a:xfrm>
              <a:off x="4138" y="1337"/>
              <a:ext cx="26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6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6" h="4">
                  <a:moveTo>
                    <a:pt x="0" y="4"/>
                  </a:moveTo>
                  <a:lnTo>
                    <a:pt x="26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299" name="Freeform 1123"/>
            <p:cNvSpPr>
              <a:spLocks/>
            </p:cNvSpPr>
            <p:nvPr/>
          </p:nvSpPr>
          <p:spPr bwMode="auto">
            <a:xfrm>
              <a:off x="4138" y="1337"/>
              <a:ext cx="26" cy="4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26" y="4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0" name="Freeform 1124"/>
            <p:cNvSpPr>
              <a:spLocks/>
            </p:cNvSpPr>
            <p:nvPr/>
          </p:nvSpPr>
          <p:spPr bwMode="auto">
            <a:xfrm>
              <a:off x="4202" y="1341"/>
              <a:ext cx="13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" y="14"/>
                </a:cxn>
                <a:cxn ang="0">
                  <a:pos x="13" y="0"/>
                </a:cxn>
                <a:cxn ang="0">
                  <a:pos x="0" y="14"/>
                </a:cxn>
              </a:cxnLst>
              <a:rect l="0" t="0" r="r" b="b"/>
              <a:pathLst>
                <a:path w="13" h="14">
                  <a:moveTo>
                    <a:pt x="0" y="14"/>
                  </a:moveTo>
                  <a:lnTo>
                    <a:pt x="9" y="14"/>
                  </a:lnTo>
                  <a:lnTo>
                    <a:pt x="13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1" name="Freeform 1125"/>
            <p:cNvSpPr>
              <a:spLocks/>
            </p:cNvSpPr>
            <p:nvPr/>
          </p:nvSpPr>
          <p:spPr bwMode="auto">
            <a:xfrm>
              <a:off x="4219" y="1346"/>
              <a:ext cx="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2" name="Freeform 1126"/>
            <p:cNvSpPr>
              <a:spLocks/>
            </p:cNvSpPr>
            <p:nvPr/>
          </p:nvSpPr>
          <p:spPr bwMode="auto">
            <a:xfrm>
              <a:off x="4224" y="1337"/>
              <a:ext cx="8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0" y="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3" name="Freeform 1127"/>
            <p:cNvSpPr>
              <a:spLocks/>
            </p:cNvSpPr>
            <p:nvPr/>
          </p:nvSpPr>
          <p:spPr bwMode="auto">
            <a:xfrm>
              <a:off x="4134" y="1327"/>
              <a:ext cx="26" cy="10"/>
            </a:xfrm>
            <a:custGeom>
              <a:avLst/>
              <a:gdLst/>
              <a:ahLst/>
              <a:cxnLst>
                <a:cxn ang="0">
                  <a:pos x="4" y="10"/>
                </a:cxn>
                <a:cxn ang="0">
                  <a:pos x="26" y="10"/>
                </a:cxn>
                <a:cxn ang="0">
                  <a:pos x="0" y="0"/>
                </a:cxn>
                <a:cxn ang="0">
                  <a:pos x="4" y="10"/>
                </a:cxn>
              </a:cxnLst>
              <a:rect l="0" t="0" r="r" b="b"/>
              <a:pathLst>
                <a:path w="26" h="10">
                  <a:moveTo>
                    <a:pt x="4" y="10"/>
                  </a:moveTo>
                  <a:lnTo>
                    <a:pt x="26" y="10"/>
                  </a:lnTo>
                  <a:lnTo>
                    <a:pt x="0" y="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4" name="Freeform 1128"/>
            <p:cNvSpPr>
              <a:spLocks/>
            </p:cNvSpPr>
            <p:nvPr/>
          </p:nvSpPr>
          <p:spPr bwMode="auto">
            <a:xfrm>
              <a:off x="4134" y="1327"/>
              <a:ext cx="26" cy="10"/>
            </a:xfrm>
            <a:custGeom>
              <a:avLst/>
              <a:gdLst/>
              <a:ahLst/>
              <a:cxnLst>
                <a:cxn ang="0">
                  <a:pos x="26" y="10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6" y="10"/>
                </a:cxn>
              </a:cxnLst>
              <a:rect l="0" t="0" r="r" b="b"/>
              <a:pathLst>
                <a:path w="26" h="10">
                  <a:moveTo>
                    <a:pt x="26" y="1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5" name="Freeform 1129"/>
            <p:cNvSpPr>
              <a:spLocks/>
            </p:cNvSpPr>
            <p:nvPr/>
          </p:nvSpPr>
          <p:spPr bwMode="auto">
            <a:xfrm>
              <a:off x="4134" y="1327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6" name="Freeform 1130"/>
            <p:cNvSpPr>
              <a:spLocks/>
            </p:cNvSpPr>
            <p:nvPr/>
          </p:nvSpPr>
          <p:spPr bwMode="auto">
            <a:xfrm>
              <a:off x="4134" y="1327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7" name="Freeform 1131"/>
            <p:cNvSpPr>
              <a:spLocks/>
            </p:cNvSpPr>
            <p:nvPr/>
          </p:nvSpPr>
          <p:spPr bwMode="auto">
            <a:xfrm>
              <a:off x="4134" y="1318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8" name="Freeform 1132"/>
            <p:cNvSpPr>
              <a:spLocks/>
            </p:cNvSpPr>
            <p:nvPr/>
          </p:nvSpPr>
          <p:spPr bwMode="auto">
            <a:xfrm>
              <a:off x="4245" y="1318"/>
              <a:ext cx="8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0" y="14"/>
                </a:cxn>
              </a:cxnLst>
              <a:rect l="0" t="0" r="r" b="b"/>
              <a:pathLst>
                <a:path w="8" h="14">
                  <a:moveTo>
                    <a:pt x="0" y="14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09" name="Freeform 1133"/>
            <p:cNvSpPr>
              <a:spLocks/>
            </p:cNvSpPr>
            <p:nvPr/>
          </p:nvSpPr>
          <p:spPr bwMode="auto">
            <a:xfrm>
              <a:off x="4249" y="1309"/>
              <a:ext cx="13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4" y="9"/>
                </a:cxn>
              </a:cxnLst>
              <a:rect l="0" t="0" r="r" b="b"/>
              <a:pathLst>
                <a:path w="13" h="9">
                  <a:moveTo>
                    <a:pt x="4" y="9"/>
                  </a:moveTo>
                  <a:lnTo>
                    <a:pt x="0" y="9"/>
                  </a:lnTo>
                  <a:lnTo>
                    <a:pt x="13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0" name="Freeform 1134"/>
            <p:cNvSpPr>
              <a:spLocks/>
            </p:cNvSpPr>
            <p:nvPr/>
          </p:nvSpPr>
          <p:spPr bwMode="auto">
            <a:xfrm>
              <a:off x="4249" y="1309"/>
              <a:ext cx="1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1" name="Freeform 1135"/>
            <p:cNvSpPr>
              <a:spLocks/>
            </p:cNvSpPr>
            <p:nvPr/>
          </p:nvSpPr>
          <p:spPr bwMode="auto">
            <a:xfrm>
              <a:off x="4249" y="1305"/>
              <a:ext cx="17" cy="4"/>
            </a:xfrm>
            <a:custGeom>
              <a:avLst/>
              <a:gdLst/>
              <a:ahLst/>
              <a:cxnLst>
                <a:cxn ang="0">
                  <a:pos x="13" y="4"/>
                </a:cxn>
                <a:cxn ang="0">
                  <a:pos x="0" y="4"/>
                </a:cxn>
                <a:cxn ang="0">
                  <a:pos x="17" y="0"/>
                </a:cxn>
                <a:cxn ang="0">
                  <a:pos x="13" y="4"/>
                </a:cxn>
              </a:cxnLst>
              <a:rect l="0" t="0" r="r" b="b"/>
              <a:pathLst>
                <a:path w="17" h="4">
                  <a:moveTo>
                    <a:pt x="13" y="4"/>
                  </a:moveTo>
                  <a:lnTo>
                    <a:pt x="0" y="4"/>
                  </a:lnTo>
                  <a:lnTo>
                    <a:pt x="17" y="0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2" name="Freeform 1136"/>
            <p:cNvSpPr>
              <a:spLocks/>
            </p:cNvSpPr>
            <p:nvPr/>
          </p:nvSpPr>
          <p:spPr bwMode="auto">
            <a:xfrm>
              <a:off x="4249" y="1305"/>
              <a:ext cx="1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0"/>
                </a:cxn>
                <a:cxn ang="0">
                  <a:pos x="4" y="0"/>
                </a:cxn>
                <a:cxn ang="0">
                  <a:pos x="0" y="4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3" name="Freeform 1137"/>
            <p:cNvSpPr>
              <a:spLocks/>
            </p:cNvSpPr>
            <p:nvPr/>
          </p:nvSpPr>
          <p:spPr bwMode="auto">
            <a:xfrm>
              <a:off x="4253" y="1300"/>
              <a:ext cx="17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3" y="5"/>
                </a:cxn>
              </a:cxnLst>
              <a:rect l="0" t="0" r="r" b="b"/>
              <a:pathLst>
                <a:path w="17" h="5">
                  <a:moveTo>
                    <a:pt x="13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4" name="Freeform 1138"/>
            <p:cNvSpPr>
              <a:spLocks/>
            </p:cNvSpPr>
            <p:nvPr/>
          </p:nvSpPr>
          <p:spPr bwMode="auto">
            <a:xfrm>
              <a:off x="4253" y="1300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0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5" name="Freeform 1139"/>
            <p:cNvSpPr>
              <a:spLocks/>
            </p:cNvSpPr>
            <p:nvPr/>
          </p:nvSpPr>
          <p:spPr bwMode="auto">
            <a:xfrm>
              <a:off x="4134" y="1291"/>
              <a:ext cx="9" cy="14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4" y="14"/>
                </a:cxn>
              </a:cxnLst>
              <a:rect l="0" t="0" r="r" b="b"/>
              <a:pathLst>
                <a:path w="9" h="14">
                  <a:moveTo>
                    <a:pt x="4" y="14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6" name="Freeform 1140"/>
            <p:cNvSpPr>
              <a:spLocks/>
            </p:cNvSpPr>
            <p:nvPr/>
          </p:nvSpPr>
          <p:spPr bwMode="auto">
            <a:xfrm>
              <a:off x="4134" y="1287"/>
              <a:ext cx="9" cy="4"/>
            </a:xfrm>
            <a:custGeom>
              <a:avLst/>
              <a:gdLst/>
              <a:ahLst/>
              <a:cxnLst>
                <a:cxn ang="0">
                  <a:pos x="9" y="4"/>
                </a:cxn>
                <a:cxn ang="0">
                  <a:pos x="0" y="4"/>
                </a:cxn>
                <a:cxn ang="0">
                  <a:pos x="9" y="0"/>
                </a:cxn>
                <a:cxn ang="0">
                  <a:pos x="9" y="4"/>
                </a:cxn>
              </a:cxnLst>
              <a:rect l="0" t="0" r="r" b="b"/>
              <a:pathLst>
                <a:path w="9" h="4">
                  <a:moveTo>
                    <a:pt x="9" y="4"/>
                  </a:moveTo>
                  <a:lnTo>
                    <a:pt x="0" y="4"/>
                  </a:lnTo>
                  <a:lnTo>
                    <a:pt x="9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7" name="Freeform 1141"/>
            <p:cNvSpPr>
              <a:spLocks/>
            </p:cNvSpPr>
            <p:nvPr/>
          </p:nvSpPr>
          <p:spPr bwMode="auto">
            <a:xfrm>
              <a:off x="4130" y="1287"/>
              <a:ext cx="13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3" h="4">
                  <a:moveTo>
                    <a:pt x="4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8" name="Freeform 1142"/>
            <p:cNvSpPr>
              <a:spLocks/>
            </p:cNvSpPr>
            <p:nvPr/>
          </p:nvSpPr>
          <p:spPr bwMode="auto">
            <a:xfrm>
              <a:off x="4130" y="1282"/>
              <a:ext cx="17" cy="5"/>
            </a:xfrm>
            <a:custGeom>
              <a:avLst/>
              <a:gdLst/>
              <a:ahLst/>
              <a:cxnLst>
                <a:cxn ang="0">
                  <a:pos x="13" y="5"/>
                </a:cxn>
                <a:cxn ang="0">
                  <a:pos x="0" y="5"/>
                </a:cxn>
                <a:cxn ang="0">
                  <a:pos x="17" y="0"/>
                </a:cxn>
                <a:cxn ang="0">
                  <a:pos x="13" y="5"/>
                </a:cxn>
              </a:cxnLst>
              <a:rect l="0" t="0" r="r" b="b"/>
              <a:pathLst>
                <a:path w="17" h="5">
                  <a:moveTo>
                    <a:pt x="13" y="5"/>
                  </a:moveTo>
                  <a:lnTo>
                    <a:pt x="0" y="5"/>
                  </a:lnTo>
                  <a:lnTo>
                    <a:pt x="17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19" name="Freeform 1143"/>
            <p:cNvSpPr>
              <a:spLocks/>
            </p:cNvSpPr>
            <p:nvPr/>
          </p:nvSpPr>
          <p:spPr bwMode="auto">
            <a:xfrm>
              <a:off x="4130" y="1282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0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0" name="Freeform 1144"/>
            <p:cNvSpPr>
              <a:spLocks/>
            </p:cNvSpPr>
            <p:nvPr/>
          </p:nvSpPr>
          <p:spPr bwMode="auto">
            <a:xfrm>
              <a:off x="4258" y="1300"/>
              <a:ext cx="8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1" name="Freeform 1145"/>
            <p:cNvSpPr>
              <a:spLocks/>
            </p:cNvSpPr>
            <p:nvPr/>
          </p:nvSpPr>
          <p:spPr bwMode="auto">
            <a:xfrm>
              <a:off x="4266" y="1291"/>
              <a:ext cx="9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" y="9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9" h="9">
                  <a:moveTo>
                    <a:pt x="0" y="9"/>
                  </a:moveTo>
                  <a:lnTo>
                    <a:pt x="4" y="9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2" name="Freeform 1146"/>
            <p:cNvSpPr>
              <a:spLocks/>
            </p:cNvSpPr>
            <p:nvPr/>
          </p:nvSpPr>
          <p:spPr bwMode="auto">
            <a:xfrm>
              <a:off x="4155" y="1282"/>
              <a:ext cx="9" cy="9"/>
            </a:xfrm>
            <a:custGeom>
              <a:avLst/>
              <a:gdLst/>
              <a:ahLst/>
              <a:cxnLst>
                <a:cxn ang="0">
                  <a:pos x="9" y="9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9" y="9"/>
                </a:cxn>
              </a:cxnLst>
              <a:rect l="0" t="0" r="r" b="b"/>
              <a:pathLst>
                <a:path w="9" h="9">
                  <a:moveTo>
                    <a:pt x="9" y="9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3" name="Freeform 1147"/>
            <p:cNvSpPr>
              <a:spLocks/>
            </p:cNvSpPr>
            <p:nvPr/>
          </p:nvSpPr>
          <p:spPr bwMode="auto">
            <a:xfrm>
              <a:off x="4155" y="1282"/>
              <a:ext cx="9" cy="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9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4" name="Freeform 1148"/>
            <p:cNvSpPr>
              <a:spLocks/>
            </p:cNvSpPr>
            <p:nvPr/>
          </p:nvSpPr>
          <p:spPr bwMode="auto">
            <a:xfrm>
              <a:off x="4147" y="1282"/>
              <a:ext cx="17" cy="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8" y="0"/>
                </a:cxn>
              </a:cxnLst>
              <a:rect l="0" t="0" r="r" b="b"/>
              <a:pathLst>
                <a:path w="17">
                  <a:moveTo>
                    <a:pt x="8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5" name="Freeform 1149"/>
            <p:cNvSpPr>
              <a:spLocks/>
            </p:cNvSpPr>
            <p:nvPr/>
          </p:nvSpPr>
          <p:spPr bwMode="auto">
            <a:xfrm>
              <a:off x="4134" y="1277"/>
              <a:ext cx="3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0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0" h="5">
                  <a:moveTo>
                    <a:pt x="0" y="5"/>
                  </a:moveTo>
                  <a:lnTo>
                    <a:pt x="30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6" name="Freeform 1150"/>
            <p:cNvSpPr>
              <a:spLocks/>
            </p:cNvSpPr>
            <p:nvPr/>
          </p:nvSpPr>
          <p:spPr bwMode="auto">
            <a:xfrm>
              <a:off x="4134" y="1277"/>
              <a:ext cx="30" cy="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5"/>
                </a:cxn>
              </a:cxnLst>
              <a:rect l="0" t="0" r="r" b="b"/>
              <a:pathLst>
                <a:path w="30" h="5">
                  <a:moveTo>
                    <a:pt x="30" y="5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7" name="Freeform 1151"/>
            <p:cNvSpPr>
              <a:spLocks/>
            </p:cNvSpPr>
            <p:nvPr/>
          </p:nvSpPr>
          <p:spPr bwMode="auto">
            <a:xfrm>
              <a:off x="4134" y="1273"/>
              <a:ext cx="3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" h="4">
                  <a:moveTo>
                    <a:pt x="0" y="4"/>
                  </a:moveTo>
                  <a:lnTo>
                    <a:pt x="3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8" name="Freeform 1152"/>
            <p:cNvSpPr>
              <a:spLocks/>
            </p:cNvSpPr>
            <p:nvPr/>
          </p:nvSpPr>
          <p:spPr bwMode="auto">
            <a:xfrm>
              <a:off x="4134" y="1273"/>
              <a:ext cx="30" cy="4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0" y="4"/>
                </a:cxn>
              </a:cxnLst>
              <a:rect l="0" t="0" r="r" b="b"/>
              <a:pathLst>
                <a:path w="30" h="4">
                  <a:moveTo>
                    <a:pt x="30" y="4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29" name="Freeform 1153"/>
            <p:cNvSpPr>
              <a:spLocks/>
            </p:cNvSpPr>
            <p:nvPr/>
          </p:nvSpPr>
          <p:spPr bwMode="auto">
            <a:xfrm>
              <a:off x="4134" y="1273"/>
              <a:ext cx="26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0" y="0"/>
                </a:cxn>
              </a:cxnLst>
              <a:rect l="0" t="0" r="r" b="b"/>
              <a:pathLst>
                <a:path w="26">
                  <a:moveTo>
                    <a:pt x="0" y="0"/>
                  </a:move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0" name="Freeform 1154"/>
            <p:cNvSpPr>
              <a:spLocks/>
            </p:cNvSpPr>
            <p:nvPr/>
          </p:nvSpPr>
          <p:spPr bwMode="auto">
            <a:xfrm>
              <a:off x="4134" y="1273"/>
              <a:ext cx="26" cy="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26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1" name="Freeform 1155"/>
            <p:cNvSpPr>
              <a:spLocks/>
            </p:cNvSpPr>
            <p:nvPr/>
          </p:nvSpPr>
          <p:spPr bwMode="auto">
            <a:xfrm>
              <a:off x="4134" y="1264"/>
              <a:ext cx="21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1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1" h="9">
                  <a:moveTo>
                    <a:pt x="0" y="9"/>
                  </a:moveTo>
                  <a:lnTo>
                    <a:pt x="21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2" name="Freeform 1156"/>
            <p:cNvSpPr>
              <a:spLocks/>
            </p:cNvSpPr>
            <p:nvPr/>
          </p:nvSpPr>
          <p:spPr bwMode="auto">
            <a:xfrm>
              <a:off x="4134" y="1264"/>
              <a:ext cx="21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1" y="9"/>
                </a:cxn>
              </a:cxnLst>
              <a:rect l="0" t="0" r="r" b="b"/>
              <a:pathLst>
                <a:path w="21" h="9">
                  <a:moveTo>
                    <a:pt x="21" y="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3" name="Freeform 1157"/>
            <p:cNvSpPr>
              <a:spLocks/>
            </p:cNvSpPr>
            <p:nvPr/>
          </p:nvSpPr>
          <p:spPr bwMode="auto">
            <a:xfrm>
              <a:off x="4130" y="1255"/>
              <a:ext cx="21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21" y="9"/>
                </a:cxn>
                <a:cxn ang="0">
                  <a:pos x="0" y="0"/>
                </a:cxn>
                <a:cxn ang="0">
                  <a:pos x="4" y="9"/>
                </a:cxn>
              </a:cxnLst>
              <a:rect l="0" t="0" r="r" b="b"/>
              <a:pathLst>
                <a:path w="21" h="9">
                  <a:moveTo>
                    <a:pt x="4" y="9"/>
                  </a:moveTo>
                  <a:lnTo>
                    <a:pt x="21" y="9"/>
                  </a:lnTo>
                  <a:lnTo>
                    <a:pt x="0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4" name="Freeform 1158"/>
            <p:cNvSpPr>
              <a:spLocks/>
            </p:cNvSpPr>
            <p:nvPr/>
          </p:nvSpPr>
          <p:spPr bwMode="auto">
            <a:xfrm>
              <a:off x="4130" y="1255"/>
              <a:ext cx="21" cy="9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21" y="9"/>
                </a:cxn>
              </a:cxnLst>
              <a:rect l="0" t="0" r="r" b="b"/>
              <a:pathLst>
                <a:path w="21" h="9">
                  <a:moveTo>
                    <a:pt x="21" y="9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5" name="Freeform 1159"/>
            <p:cNvSpPr>
              <a:spLocks/>
            </p:cNvSpPr>
            <p:nvPr/>
          </p:nvSpPr>
          <p:spPr bwMode="auto">
            <a:xfrm>
              <a:off x="4130" y="1255"/>
              <a:ext cx="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7">
                  <a:moveTo>
                    <a:pt x="0" y="0"/>
                  </a:move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6" name="Freeform 1160"/>
            <p:cNvSpPr>
              <a:spLocks/>
            </p:cNvSpPr>
            <p:nvPr/>
          </p:nvSpPr>
          <p:spPr bwMode="auto">
            <a:xfrm>
              <a:off x="4130" y="1255"/>
              <a:ext cx="17" cy="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17" y="0"/>
                </a:cxn>
              </a:cxnLst>
              <a:rect l="0" t="0" r="r" b="b"/>
              <a:pathLst>
                <a:path w="17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7" name="Freeform 1161"/>
            <p:cNvSpPr>
              <a:spLocks/>
            </p:cNvSpPr>
            <p:nvPr/>
          </p:nvSpPr>
          <p:spPr bwMode="auto">
            <a:xfrm>
              <a:off x="4130" y="1246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8" name="Freeform 1162"/>
            <p:cNvSpPr>
              <a:spLocks/>
            </p:cNvSpPr>
            <p:nvPr/>
          </p:nvSpPr>
          <p:spPr bwMode="auto">
            <a:xfrm>
              <a:off x="4134" y="1246"/>
              <a:ext cx="13" cy="9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3" y="9"/>
                </a:cxn>
              </a:cxnLst>
              <a:rect l="0" t="0" r="r" b="b"/>
              <a:pathLst>
                <a:path w="13" h="9">
                  <a:moveTo>
                    <a:pt x="13" y="9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39" name="Freeform 1163"/>
            <p:cNvSpPr>
              <a:spLocks/>
            </p:cNvSpPr>
            <p:nvPr/>
          </p:nvSpPr>
          <p:spPr bwMode="auto">
            <a:xfrm>
              <a:off x="4134" y="1246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0" name="Freeform 1164"/>
            <p:cNvSpPr>
              <a:spLocks/>
            </p:cNvSpPr>
            <p:nvPr/>
          </p:nvSpPr>
          <p:spPr bwMode="auto">
            <a:xfrm>
              <a:off x="4134" y="1246"/>
              <a:ext cx="4" cy="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1" name="Freeform 1165"/>
            <p:cNvSpPr>
              <a:spLocks/>
            </p:cNvSpPr>
            <p:nvPr/>
          </p:nvSpPr>
          <p:spPr bwMode="auto">
            <a:xfrm>
              <a:off x="4130" y="1232"/>
              <a:ext cx="8" cy="14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8" y="14"/>
                </a:cxn>
                <a:cxn ang="0">
                  <a:pos x="0" y="0"/>
                </a:cxn>
                <a:cxn ang="0">
                  <a:pos x="4" y="14"/>
                </a:cxn>
              </a:cxnLst>
              <a:rect l="0" t="0" r="r" b="b"/>
              <a:pathLst>
                <a:path w="8" h="14">
                  <a:moveTo>
                    <a:pt x="4" y="14"/>
                  </a:moveTo>
                  <a:lnTo>
                    <a:pt x="8" y="14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2" name="Freeform 1166"/>
            <p:cNvSpPr>
              <a:spLocks/>
            </p:cNvSpPr>
            <p:nvPr/>
          </p:nvSpPr>
          <p:spPr bwMode="auto">
            <a:xfrm>
              <a:off x="4130" y="1232"/>
              <a:ext cx="8" cy="14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8" y="14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3" name="Freeform 1167"/>
            <p:cNvSpPr>
              <a:spLocks/>
            </p:cNvSpPr>
            <p:nvPr/>
          </p:nvSpPr>
          <p:spPr bwMode="auto">
            <a:xfrm>
              <a:off x="4126" y="1228"/>
              <a:ext cx="12" cy="4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2" y="4"/>
                </a:cxn>
                <a:cxn ang="0">
                  <a:pos x="0" y="0"/>
                </a:cxn>
                <a:cxn ang="0">
                  <a:pos x="4" y="4"/>
                </a:cxn>
              </a:cxnLst>
              <a:rect l="0" t="0" r="r" b="b"/>
              <a:pathLst>
                <a:path w="12" h="4">
                  <a:moveTo>
                    <a:pt x="4" y="4"/>
                  </a:moveTo>
                  <a:lnTo>
                    <a:pt x="12" y="4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4" name="Freeform 1168"/>
            <p:cNvSpPr>
              <a:spLocks/>
            </p:cNvSpPr>
            <p:nvPr/>
          </p:nvSpPr>
          <p:spPr bwMode="auto">
            <a:xfrm>
              <a:off x="4126" y="1228"/>
              <a:ext cx="12" cy="4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12" y="4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5" name="Freeform 1169"/>
            <p:cNvSpPr>
              <a:spLocks/>
            </p:cNvSpPr>
            <p:nvPr/>
          </p:nvSpPr>
          <p:spPr bwMode="auto">
            <a:xfrm>
              <a:off x="4121" y="1223"/>
              <a:ext cx="17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17" y="5"/>
                </a:cxn>
                <a:cxn ang="0">
                  <a:pos x="0" y="0"/>
                </a:cxn>
                <a:cxn ang="0">
                  <a:pos x="5" y="5"/>
                </a:cxn>
              </a:cxnLst>
              <a:rect l="0" t="0" r="r" b="b"/>
              <a:pathLst>
                <a:path w="17" h="5">
                  <a:moveTo>
                    <a:pt x="5" y="5"/>
                  </a:moveTo>
                  <a:lnTo>
                    <a:pt x="17" y="5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6" name="Freeform 1170"/>
            <p:cNvSpPr>
              <a:spLocks/>
            </p:cNvSpPr>
            <p:nvPr/>
          </p:nvSpPr>
          <p:spPr bwMode="auto">
            <a:xfrm>
              <a:off x="4121" y="1223"/>
              <a:ext cx="22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17" y="5"/>
                </a:cxn>
              </a:cxnLst>
              <a:rect l="0" t="0" r="r" b="b"/>
              <a:pathLst>
                <a:path w="22" h="5">
                  <a:moveTo>
                    <a:pt x="17" y="5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7" name="Freeform 1171"/>
            <p:cNvSpPr>
              <a:spLocks/>
            </p:cNvSpPr>
            <p:nvPr/>
          </p:nvSpPr>
          <p:spPr bwMode="auto">
            <a:xfrm>
              <a:off x="4121" y="1218"/>
              <a:ext cx="2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2" y="5"/>
                </a:cxn>
                <a:cxn ang="0">
                  <a:pos x="5" y="0"/>
                </a:cxn>
                <a:cxn ang="0">
                  <a:pos x="0" y="5"/>
                </a:cxn>
              </a:cxnLst>
              <a:rect l="0" t="0" r="r" b="b"/>
              <a:pathLst>
                <a:path w="22" h="5">
                  <a:moveTo>
                    <a:pt x="0" y="5"/>
                  </a:moveTo>
                  <a:lnTo>
                    <a:pt x="22" y="5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8" name="Freeform 1172"/>
            <p:cNvSpPr>
              <a:spLocks/>
            </p:cNvSpPr>
            <p:nvPr/>
          </p:nvSpPr>
          <p:spPr bwMode="auto">
            <a:xfrm>
              <a:off x="4126" y="1218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49" name="Freeform 1173"/>
            <p:cNvSpPr>
              <a:spLocks/>
            </p:cNvSpPr>
            <p:nvPr/>
          </p:nvSpPr>
          <p:spPr bwMode="auto">
            <a:xfrm>
              <a:off x="4126" y="1214"/>
              <a:ext cx="17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lnTo>
                    <a:pt x="17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0" name="Freeform 1174"/>
            <p:cNvSpPr>
              <a:spLocks/>
            </p:cNvSpPr>
            <p:nvPr/>
          </p:nvSpPr>
          <p:spPr bwMode="auto">
            <a:xfrm>
              <a:off x="4126" y="1214"/>
              <a:ext cx="17" cy="4"/>
            </a:xfrm>
            <a:custGeom>
              <a:avLst/>
              <a:gdLst/>
              <a:ahLst/>
              <a:cxnLst>
                <a:cxn ang="0">
                  <a:pos x="17" y="4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4"/>
                </a:cxn>
              </a:cxnLst>
              <a:rect l="0" t="0" r="r" b="b"/>
              <a:pathLst>
                <a:path w="17" h="4">
                  <a:moveTo>
                    <a:pt x="17" y="4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1" name="Freeform 1175"/>
            <p:cNvSpPr>
              <a:spLocks/>
            </p:cNvSpPr>
            <p:nvPr/>
          </p:nvSpPr>
          <p:spPr bwMode="auto">
            <a:xfrm>
              <a:off x="4126" y="1209"/>
              <a:ext cx="17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7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lnTo>
                    <a:pt x="17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2" name="Freeform 1176"/>
            <p:cNvSpPr>
              <a:spLocks/>
            </p:cNvSpPr>
            <p:nvPr/>
          </p:nvSpPr>
          <p:spPr bwMode="auto">
            <a:xfrm>
              <a:off x="4126" y="1209"/>
              <a:ext cx="17" cy="5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0" y="0"/>
                </a:cxn>
                <a:cxn ang="0">
                  <a:pos x="17" y="0"/>
                </a:cxn>
                <a:cxn ang="0">
                  <a:pos x="17" y="5"/>
                </a:cxn>
              </a:cxnLst>
              <a:rect l="0" t="0" r="r" b="b"/>
              <a:pathLst>
                <a:path w="17" h="5">
                  <a:moveTo>
                    <a:pt x="17" y="5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3" name="Freeform 1177"/>
            <p:cNvSpPr>
              <a:spLocks/>
            </p:cNvSpPr>
            <p:nvPr/>
          </p:nvSpPr>
          <p:spPr bwMode="auto">
            <a:xfrm>
              <a:off x="4126" y="1200"/>
              <a:ext cx="1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7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17" h="9">
                  <a:moveTo>
                    <a:pt x="0" y="9"/>
                  </a:moveTo>
                  <a:lnTo>
                    <a:pt x="17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4" name="Freeform 1178"/>
            <p:cNvSpPr>
              <a:spLocks/>
            </p:cNvSpPr>
            <p:nvPr/>
          </p:nvSpPr>
          <p:spPr bwMode="auto">
            <a:xfrm>
              <a:off x="4126" y="1200"/>
              <a:ext cx="21" cy="9"/>
            </a:xfrm>
            <a:custGeom>
              <a:avLst/>
              <a:gdLst/>
              <a:ahLst/>
              <a:cxnLst>
                <a:cxn ang="0">
                  <a:pos x="17" y="9"/>
                </a:cxn>
                <a:cxn ang="0">
                  <a:pos x="0" y="0"/>
                </a:cxn>
                <a:cxn ang="0">
                  <a:pos x="21" y="0"/>
                </a:cxn>
                <a:cxn ang="0">
                  <a:pos x="17" y="9"/>
                </a:cxn>
              </a:cxnLst>
              <a:rect l="0" t="0" r="r" b="b"/>
              <a:pathLst>
                <a:path w="21" h="9">
                  <a:moveTo>
                    <a:pt x="17" y="9"/>
                  </a:moveTo>
                  <a:lnTo>
                    <a:pt x="0" y="0"/>
                  </a:lnTo>
                  <a:lnTo>
                    <a:pt x="21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5" name="Freeform 1179"/>
            <p:cNvSpPr>
              <a:spLocks/>
            </p:cNvSpPr>
            <p:nvPr/>
          </p:nvSpPr>
          <p:spPr bwMode="auto">
            <a:xfrm>
              <a:off x="4287" y="1277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6" name="Freeform 1180"/>
            <p:cNvSpPr>
              <a:spLocks/>
            </p:cNvSpPr>
            <p:nvPr/>
          </p:nvSpPr>
          <p:spPr bwMode="auto">
            <a:xfrm>
              <a:off x="4287" y="1268"/>
              <a:ext cx="13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0" y="9"/>
                </a:cxn>
                <a:cxn ang="0">
                  <a:pos x="13" y="0"/>
                </a:cxn>
                <a:cxn ang="0">
                  <a:pos x="5" y="9"/>
                </a:cxn>
              </a:cxnLst>
              <a:rect l="0" t="0" r="r" b="b"/>
              <a:pathLst>
                <a:path w="13" h="9">
                  <a:moveTo>
                    <a:pt x="5" y="9"/>
                  </a:moveTo>
                  <a:lnTo>
                    <a:pt x="0" y="9"/>
                  </a:lnTo>
                  <a:lnTo>
                    <a:pt x="13" y="0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7" name="Freeform 1181"/>
            <p:cNvSpPr>
              <a:spLocks/>
            </p:cNvSpPr>
            <p:nvPr/>
          </p:nvSpPr>
          <p:spPr bwMode="auto">
            <a:xfrm>
              <a:off x="4287" y="1268"/>
              <a:ext cx="13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0" y="9"/>
                </a:cxn>
              </a:cxnLst>
              <a:rect l="0" t="0" r="r" b="b"/>
              <a:pathLst>
                <a:path w="13" h="9">
                  <a:moveTo>
                    <a:pt x="0" y="9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8" name="Freeform 1182"/>
            <p:cNvSpPr>
              <a:spLocks/>
            </p:cNvSpPr>
            <p:nvPr/>
          </p:nvSpPr>
          <p:spPr bwMode="auto">
            <a:xfrm>
              <a:off x="4296" y="1259"/>
              <a:ext cx="8" cy="9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4" y="9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lnTo>
                    <a:pt x="0" y="9"/>
                  </a:lnTo>
                  <a:lnTo>
                    <a:pt x="8" y="0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59" name="Freeform 1183"/>
            <p:cNvSpPr>
              <a:spLocks/>
            </p:cNvSpPr>
            <p:nvPr/>
          </p:nvSpPr>
          <p:spPr bwMode="auto">
            <a:xfrm>
              <a:off x="3121" y="1218"/>
              <a:ext cx="64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43" y="0"/>
                </a:cxn>
                <a:cxn ang="0">
                  <a:pos x="0" y="0"/>
                </a:cxn>
              </a:cxnLst>
              <a:rect l="0" t="0" r="r" b="b"/>
              <a:pathLst>
                <a:path w="643">
                  <a:moveTo>
                    <a:pt x="0" y="0"/>
                  </a:moveTo>
                  <a:lnTo>
                    <a:pt x="6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0" name="Freeform 1184"/>
            <p:cNvSpPr>
              <a:spLocks/>
            </p:cNvSpPr>
            <p:nvPr/>
          </p:nvSpPr>
          <p:spPr bwMode="auto">
            <a:xfrm>
              <a:off x="3121" y="1218"/>
              <a:ext cx="643" cy="1"/>
            </a:xfrm>
            <a:custGeom>
              <a:avLst/>
              <a:gdLst/>
              <a:ahLst/>
              <a:cxnLst>
                <a:cxn ang="0">
                  <a:pos x="643" y="0"/>
                </a:cxn>
                <a:cxn ang="0">
                  <a:pos x="0" y="0"/>
                </a:cxn>
                <a:cxn ang="0">
                  <a:pos x="604" y="0"/>
                </a:cxn>
                <a:cxn ang="0">
                  <a:pos x="643" y="0"/>
                </a:cxn>
              </a:cxnLst>
              <a:rect l="0" t="0" r="r" b="b"/>
              <a:pathLst>
                <a:path w="643">
                  <a:moveTo>
                    <a:pt x="643" y="0"/>
                  </a:moveTo>
                  <a:lnTo>
                    <a:pt x="0" y="0"/>
                  </a:lnTo>
                  <a:lnTo>
                    <a:pt x="604" y="0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1" name="Freeform 1185"/>
            <p:cNvSpPr>
              <a:spLocks/>
            </p:cNvSpPr>
            <p:nvPr/>
          </p:nvSpPr>
          <p:spPr bwMode="auto">
            <a:xfrm>
              <a:off x="3121" y="1218"/>
              <a:ext cx="60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4" y="0"/>
                </a:cxn>
                <a:cxn ang="0">
                  <a:pos x="0" y="0"/>
                </a:cxn>
              </a:cxnLst>
              <a:rect l="0" t="0" r="r" b="b"/>
              <a:pathLst>
                <a:path w="604">
                  <a:moveTo>
                    <a:pt x="0" y="0"/>
                  </a:moveTo>
                  <a:lnTo>
                    <a:pt x="6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2" name="Freeform 1186"/>
            <p:cNvSpPr>
              <a:spLocks/>
            </p:cNvSpPr>
            <p:nvPr/>
          </p:nvSpPr>
          <p:spPr bwMode="auto">
            <a:xfrm>
              <a:off x="3121" y="1218"/>
              <a:ext cx="604" cy="1"/>
            </a:xfrm>
            <a:custGeom>
              <a:avLst/>
              <a:gdLst/>
              <a:ahLst/>
              <a:cxnLst>
                <a:cxn ang="0">
                  <a:pos x="604" y="0"/>
                </a:cxn>
                <a:cxn ang="0">
                  <a:pos x="0" y="0"/>
                </a:cxn>
                <a:cxn ang="0">
                  <a:pos x="570" y="0"/>
                </a:cxn>
                <a:cxn ang="0">
                  <a:pos x="604" y="0"/>
                </a:cxn>
              </a:cxnLst>
              <a:rect l="0" t="0" r="r" b="b"/>
              <a:pathLst>
                <a:path w="604">
                  <a:moveTo>
                    <a:pt x="604" y="0"/>
                  </a:moveTo>
                  <a:lnTo>
                    <a:pt x="0" y="0"/>
                  </a:lnTo>
                  <a:lnTo>
                    <a:pt x="570" y="0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3" name="Freeform 1187"/>
            <p:cNvSpPr>
              <a:spLocks/>
            </p:cNvSpPr>
            <p:nvPr/>
          </p:nvSpPr>
          <p:spPr bwMode="auto">
            <a:xfrm>
              <a:off x="3121" y="1214"/>
              <a:ext cx="570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70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570" h="4">
                  <a:moveTo>
                    <a:pt x="0" y="4"/>
                  </a:moveTo>
                  <a:lnTo>
                    <a:pt x="570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4" name="Freeform 1188"/>
            <p:cNvSpPr>
              <a:spLocks/>
            </p:cNvSpPr>
            <p:nvPr/>
          </p:nvSpPr>
          <p:spPr bwMode="auto">
            <a:xfrm>
              <a:off x="3121" y="1214"/>
              <a:ext cx="570" cy="4"/>
            </a:xfrm>
            <a:custGeom>
              <a:avLst/>
              <a:gdLst/>
              <a:ahLst/>
              <a:cxnLst>
                <a:cxn ang="0">
                  <a:pos x="570" y="4"/>
                </a:cxn>
                <a:cxn ang="0">
                  <a:pos x="0" y="0"/>
                </a:cxn>
                <a:cxn ang="0">
                  <a:pos x="532" y="0"/>
                </a:cxn>
                <a:cxn ang="0">
                  <a:pos x="570" y="4"/>
                </a:cxn>
              </a:cxnLst>
              <a:rect l="0" t="0" r="r" b="b"/>
              <a:pathLst>
                <a:path w="570" h="4">
                  <a:moveTo>
                    <a:pt x="570" y="4"/>
                  </a:moveTo>
                  <a:lnTo>
                    <a:pt x="0" y="0"/>
                  </a:lnTo>
                  <a:lnTo>
                    <a:pt x="532" y="0"/>
                  </a:lnTo>
                  <a:lnTo>
                    <a:pt x="57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5" name="Freeform 1189"/>
            <p:cNvSpPr>
              <a:spLocks/>
            </p:cNvSpPr>
            <p:nvPr/>
          </p:nvSpPr>
          <p:spPr bwMode="auto">
            <a:xfrm>
              <a:off x="3121" y="1214"/>
              <a:ext cx="53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2" y="0"/>
                </a:cxn>
                <a:cxn ang="0">
                  <a:pos x="0" y="0"/>
                </a:cxn>
              </a:cxnLst>
              <a:rect l="0" t="0" r="r" b="b"/>
              <a:pathLst>
                <a:path w="532">
                  <a:moveTo>
                    <a:pt x="0" y="0"/>
                  </a:moveTo>
                  <a:lnTo>
                    <a:pt x="5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6" name="Freeform 1190"/>
            <p:cNvSpPr>
              <a:spLocks/>
            </p:cNvSpPr>
            <p:nvPr/>
          </p:nvSpPr>
          <p:spPr bwMode="auto">
            <a:xfrm>
              <a:off x="3121" y="1214"/>
              <a:ext cx="532" cy="1"/>
            </a:xfrm>
            <a:custGeom>
              <a:avLst/>
              <a:gdLst/>
              <a:ahLst/>
              <a:cxnLst>
                <a:cxn ang="0">
                  <a:pos x="532" y="0"/>
                </a:cxn>
                <a:cxn ang="0">
                  <a:pos x="0" y="0"/>
                </a:cxn>
                <a:cxn ang="0">
                  <a:pos x="494" y="0"/>
                </a:cxn>
                <a:cxn ang="0">
                  <a:pos x="532" y="0"/>
                </a:cxn>
              </a:cxnLst>
              <a:rect l="0" t="0" r="r" b="b"/>
              <a:pathLst>
                <a:path w="532">
                  <a:moveTo>
                    <a:pt x="532" y="0"/>
                  </a:moveTo>
                  <a:lnTo>
                    <a:pt x="0" y="0"/>
                  </a:lnTo>
                  <a:lnTo>
                    <a:pt x="494" y="0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7" name="Freeform 1191"/>
            <p:cNvSpPr>
              <a:spLocks/>
            </p:cNvSpPr>
            <p:nvPr/>
          </p:nvSpPr>
          <p:spPr bwMode="auto">
            <a:xfrm>
              <a:off x="3121" y="1209"/>
              <a:ext cx="49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94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494" h="5">
                  <a:moveTo>
                    <a:pt x="0" y="5"/>
                  </a:moveTo>
                  <a:lnTo>
                    <a:pt x="494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8" name="Freeform 1192"/>
            <p:cNvSpPr>
              <a:spLocks/>
            </p:cNvSpPr>
            <p:nvPr/>
          </p:nvSpPr>
          <p:spPr bwMode="auto">
            <a:xfrm>
              <a:off x="3125" y="1209"/>
              <a:ext cx="490" cy="5"/>
            </a:xfrm>
            <a:custGeom>
              <a:avLst/>
              <a:gdLst/>
              <a:ahLst/>
              <a:cxnLst>
                <a:cxn ang="0">
                  <a:pos x="490" y="5"/>
                </a:cxn>
                <a:cxn ang="0">
                  <a:pos x="0" y="0"/>
                </a:cxn>
                <a:cxn ang="0">
                  <a:pos x="455" y="0"/>
                </a:cxn>
                <a:cxn ang="0">
                  <a:pos x="490" y="5"/>
                </a:cxn>
              </a:cxnLst>
              <a:rect l="0" t="0" r="r" b="b"/>
              <a:pathLst>
                <a:path w="490" h="5">
                  <a:moveTo>
                    <a:pt x="490" y="5"/>
                  </a:moveTo>
                  <a:lnTo>
                    <a:pt x="0" y="0"/>
                  </a:lnTo>
                  <a:lnTo>
                    <a:pt x="455" y="0"/>
                  </a:lnTo>
                  <a:lnTo>
                    <a:pt x="49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69" name="Freeform 1193"/>
            <p:cNvSpPr>
              <a:spLocks/>
            </p:cNvSpPr>
            <p:nvPr/>
          </p:nvSpPr>
          <p:spPr bwMode="auto">
            <a:xfrm>
              <a:off x="3125" y="1205"/>
              <a:ext cx="455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55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455" h="4">
                  <a:moveTo>
                    <a:pt x="0" y="4"/>
                  </a:moveTo>
                  <a:lnTo>
                    <a:pt x="455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0" name="Freeform 1194"/>
            <p:cNvSpPr>
              <a:spLocks/>
            </p:cNvSpPr>
            <p:nvPr/>
          </p:nvSpPr>
          <p:spPr bwMode="auto">
            <a:xfrm>
              <a:off x="3125" y="1205"/>
              <a:ext cx="455" cy="4"/>
            </a:xfrm>
            <a:custGeom>
              <a:avLst/>
              <a:gdLst/>
              <a:ahLst/>
              <a:cxnLst>
                <a:cxn ang="0">
                  <a:pos x="455" y="4"/>
                </a:cxn>
                <a:cxn ang="0">
                  <a:pos x="0" y="0"/>
                </a:cxn>
                <a:cxn ang="0">
                  <a:pos x="417" y="0"/>
                </a:cxn>
                <a:cxn ang="0">
                  <a:pos x="455" y="4"/>
                </a:cxn>
              </a:cxnLst>
              <a:rect l="0" t="0" r="r" b="b"/>
              <a:pathLst>
                <a:path w="455" h="4">
                  <a:moveTo>
                    <a:pt x="455" y="4"/>
                  </a:moveTo>
                  <a:lnTo>
                    <a:pt x="0" y="0"/>
                  </a:lnTo>
                  <a:lnTo>
                    <a:pt x="417" y="0"/>
                  </a:lnTo>
                  <a:lnTo>
                    <a:pt x="45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1" name="Freeform 1195"/>
            <p:cNvSpPr>
              <a:spLocks/>
            </p:cNvSpPr>
            <p:nvPr/>
          </p:nvSpPr>
          <p:spPr bwMode="auto">
            <a:xfrm>
              <a:off x="3125" y="1205"/>
              <a:ext cx="41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7" y="0"/>
                </a:cxn>
                <a:cxn ang="0">
                  <a:pos x="0" y="0"/>
                </a:cxn>
              </a:cxnLst>
              <a:rect l="0" t="0" r="r" b="b"/>
              <a:pathLst>
                <a:path w="417">
                  <a:moveTo>
                    <a:pt x="0" y="0"/>
                  </a:moveTo>
                  <a:lnTo>
                    <a:pt x="4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2" name="Freeform 1196"/>
            <p:cNvSpPr>
              <a:spLocks/>
            </p:cNvSpPr>
            <p:nvPr/>
          </p:nvSpPr>
          <p:spPr bwMode="auto">
            <a:xfrm>
              <a:off x="3125" y="1205"/>
              <a:ext cx="417" cy="1"/>
            </a:xfrm>
            <a:custGeom>
              <a:avLst/>
              <a:gdLst/>
              <a:ahLst/>
              <a:cxnLst>
                <a:cxn ang="0">
                  <a:pos x="417" y="0"/>
                </a:cxn>
                <a:cxn ang="0">
                  <a:pos x="0" y="0"/>
                </a:cxn>
                <a:cxn ang="0">
                  <a:pos x="383" y="0"/>
                </a:cxn>
                <a:cxn ang="0">
                  <a:pos x="417" y="0"/>
                </a:cxn>
              </a:cxnLst>
              <a:rect l="0" t="0" r="r" b="b"/>
              <a:pathLst>
                <a:path w="417">
                  <a:moveTo>
                    <a:pt x="417" y="0"/>
                  </a:moveTo>
                  <a:lnTo>
                    <a:pt x="0" y="0"/>
                  </a:lnTo>
                  <a:lnTo>
                    <a:pt x="383" y="0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3" name="Freeform 1197"/>
            <p:cNvSpPr>
              <a:spLocks/>
            </p:cNvSpPr>
            <p:nvPr/>
          </p:nvSpPr>
          <p:spPr bwMode="auto">
            <a:xfrm>
              <a:off x="3125" y="1200"/>
              <a:ext cx="38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83" y="5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83" h="5">
                  <a:moveTo>
                    <a:pt x="0" y="5"/>
                  </a:moveTo>
                  <a:lnTo>
                    <a:pt x="383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4" name="Freeform 1198"/>
            <p:cNvSpPr>
              <a:spLocks/>
            </p:cNvSpPr>
            <p:nvPr/>
          </p:nvSpPr>
          <p:spPr bwMode="auto">
            <a:xfrm>
              <a:off x="3125" y="1200"/>
              <a:ext cx="383" cy="5"/>
            </a:xfrm>
            <a:custGeom>
              <a:avLst/>
              <a:gdLst/>
              <a:ahLst/>
              <a:cxnLst>
                <a:cxn ang="0">
                  <a:pos x="383" y="5"/>
                </a:cxn>
                <a:cxn ang="0">
                  <a:pos x="0" y="0"/>
                </a:cxn>
                <a:cxn ang="0">
                  <a:pos x="345" y="0"/>
                </a:cxn>
                <a:cxn ang="0">
                  <a:pos x="383" y="5"/>
                </a:cxn>
              </a:cxnLst>
              <a:rect l="0" t="0" r="r" b="b"/>
              <a:pathLst>
                <a:path w="383" h="5">
                  <a:moveTo>
                    <a:pt x="383" y="5"/>
                  </a:moveTo>
                  <a:lnTo>
                    <a:pt x="0" y="0"/>
                  </a:lnTo>
                  <a:lnTo>
                    <a:pt x="345" y="0"/>
                  </a:lnTo>
                  <a:lnTo>
                    <a:pt x="383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5" name="Freeform 1199"/>
            <p:cNvSpPr>
              <a:spLocks/>
            </p:cNvSpPr>
            <p:nvPr/>
          </p:nvSpPr>
          <p:spPr bwMode="auto">
            <a:xfrm>
              <a:off x="3125" y="1191"/>
              <a:ext cx="34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45" y="9"/>
                </a:cxn>
                <a:cxn ang="0">
                  <a:pos x="4" y="0"/>
                </a:cxn>
                <a:cxn ang="0">
                  <a:pos x="0" y="9"/>
                </a:cxn>
              </a:cxnLst>
              <a:rect l="0" t="0" r="r" b="b"/>
              <a:pathLst>
                <a:path w="345" h="9">
                  <a:moveTo>
                    <a:pt x="0" y="9"/>
                  </a:moveTo>
                  <a:lnTo>
                    <a:pt x="345" y="9"/>
                  </a:lnTo>
                  <a:lnTo>
                    <a:pt x="4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6" name="Freeform 1200"/>
            <p:cNvSpPr>
              <a:spLocks/>
            </p:cNvSpPr>
            <p:nvPr/>
          </p:nvSpPr>
          <p:spPr bwMode="auto">
            <a:xfrm>
              <a:off x="3129" y="1191"/>
              <a:ext cx="341" cy="9"/>
            </a:xfrm>
            <a:custGeom>
              <a:avLst/>
              <a:gdLst/>
              <a:ahLst/>
              <a:cxnLst>
                <a:cxn ang="0">
                  <a:pos x="341" y="9"/>
                </a:cxn>
                <a:cxn ang="0">
                  <a:pos x="0" y="0"/>
                </a:cxn>
                <a:cxn ang="0">
                  <a:pos x="302" y="0"/>
                </a:cxn>
                <a:cxn ang="0">
                  <a:pos x="341" y="9"/>
                </a:cxn>
              </a:cxnLst>
              <a:rect l="0" t="0" r="r" b="b"/>
              <a:pathLst>
                <a:path w="341" h="9">
                  <a:moveTo>
                    <a:pt x="341" y="9"/>
                  </a:moveTo>
                  <a:lnTo>
                    <a:pt x="0" y="0"/>
                  </a:lnTo>
                  <a:lnTo>
                    <a:pt x="302" y="0"/>
                  </a:lnTo>
                  <a:lnTo>
                    <a:pt x="341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7" name="Freeform 1201"/>
            <p:cNvSpPr>
              <a:spLocks/>
            </p:cNvSpPr>
            <p:nvPr/>
          </p:nvSpPr>
          <p:spPr bwMode="auto">
            <a:xfrm>
              <a:off x="3129" y="1187"/>
              <a:ext cx="302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02" y="4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302" h="4">
                  <a:moveTo>
                    <a:pt x="0" y="4"/>
                  </a:moveTo>
                  <a:lnTo>
                    <a:pt x="302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8" name="Freeform 1202"/>
            <p:cNvSpPr>
              <a:spLocks/>
            </p:cNvSpPr>
            <p:nvPr/>
          </p:nvSpPr>
          <p:spPr bwMode="auto">
            <a:xfrm>
              <a:off x="3129" y="1187"/>
              <a:ext cx="302" cy="4"/>
            </a:xfrm>
            <a:custGeom>
              <a:avLst/>
              <a:gdLst/>
              <a:ahLst/>
              <a:cxnLst>
                <a:cxn ang="0">
                  <a:pos x="302" y="4"/>
                </a:cxn>
                <a:cxn ang="0">
                  <a:pos x="0" y="0"/>
                </a:cxn>
                <a:cxn ang="0">
                  <a:pos x="268" y="0"/>
                </a:cxn>
                <a:cxn ang="0">
                  <a:pos x="302" y="4"/>
                </a:cxn>
              </a:cxnLst>
              <a:rect l="0" t="0" r="r" b="b"/>
              <a:pathLst>
                <a:path w="302" h="4">
                  <a:moveTo>
                    <a:pt x="302" y="4"/>
                  </a:moveTo>
                  <a:lnTo>
                    <a:pt x="0" y="0"/>
                  </a:lnTo>
                  <a:lnTo>
                    <a:pt x="268" y="0"/>
                  </a:lnTo>
                  <a:lnTo>
                    <a:pt x="302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79" name="Freeform 1203"/>
            <p:cNvSpPr>
              <a:spLocks/>
            </p:cNvSpPr>
            <p:nvPr/>
          </p:nvSpPr>
          <p:spPr bwMode="auto">
            <a:xfrm>
              <a:off x="3129" y="1182"/>
              <a:ext cx="268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68" y="5"/>
                </a:cxn>
                <a:cxn ang="0">
                  <a:pos x="4" y="0"/>
                </a:cxn>
                <a:cxn ang="0">
                  <a:pos x="0" y="5"/>
                </a:cxn>
              </a:cxnLst>
              <a:rect l="0" t="0" r="r" b="b"/>
              <a:pathLst>
                <a:path w="268" h="5">
                  <a:moveTo>
                    <a:pt x="0" y="5"/>
                  </a:moveTo>
                  <a:lnTo>
                    <a:pt x="268" y="5"/>
                  </a:lnTo>
                  <a:lnTo>
                    <a:pt x="4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0" name="Freeform 1204"/>
            <p:cNvSpPr>
              <a:spLocks/>
            </p:cNvSpPr>
            <p:nvPr/>
          </p:nvSpPr>
          <p:spPr bwMode="auto">
            <a:xfrm>
              <a:off x="3133" y="1182"/>
              <a:ext cx="264" cy="5"/>
            </a:xfrm>
            <a:custGeom>
              <a:avLst/>
              <a:gdLst/>
              <a:ahLst/>
              <a:cxnLst>
                <a:cxn ang="0">
                  <a:pos x="264" y="5"/>
                </a:cxn>
                <a:cxn ang="0">
                  <a:pos x="0" y="0"/>
                </a:cxn>
                <a:cxn ang="0">
                  <a:pos x="230" y="0"/>
                </a:cxn>
                <a:cxn ang="0">
                  <a:pos x="264" y="5"/>
                </a:cxn>
              </a:cxnLst>
              <a:rect l="0" t="0" r="r" b="b"/>
              <a:pathLst>
                <a:path w="264" h="5">
                  <a:moveTo>
                    <a:pt x="264" y="5"/>
                  </a:moveTo>
                  <a:lnTo>
                    <a:pt x="0" y="0"/>
                  </a:lnTo>
                  <a:lnTo>
                    <a:pt x="230" y="0"/>
                  </a:lnTo>
                  <a:lnTo>
                    <a:pt x="264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1" name="Freeform 1205"/>
            <p:cNvSpPr>
              <a:spLocks/>
            </p:cNvSpPr>
            <p:nvPr/>
          </p:nvSpPr>
          <p:spPr bwMode="auto">
            <a:xfrm>
              <a:off x="3133" y="1182"/>
              <a:ext cx="23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0" y="0"/>
                </a:cxn>
                <a:cxn ang="0">
                  <a:pos x="0" y="0"/>
                </a:cxn>
              </a:cxnLst>
              <a:rect l="0" t="0" r="r" b="b"/>
              <a:pathLst>
                <a:path w="230">
                  <a:moveTo>
                    <a:pt x="0" y="0"/>
                  </a:moveTo>
                  <a:lnTo>
                    <a:pt x="2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2" name="Freeform 1206"/>
            <p:cNvSpPr>
              <a:spLocks/>
            </p:cNvSpPr>
            <p:nvPr/>
          </p:nvSpPr>
          <p:spPr bwMode="auto">
            <a:xfrm>
              <a:off x="3133" y="1182"/>
              <a:ext cx="230" cy="1"/>
            </a:xfrm>
            <a:custGeom>
              <a:avLst/>
              <a:gdLst/>
              <a:ahLst/>
              <a:cxnLst>
                <a:cxn ang="0">
                  <a:pos x="230" y="0"/>
                </a:cxn>
                <a:cxn ang="0">
                  <a:pos x="0" y="0"/>
                </a:cxn>
                <a:cxn ang="0">
                  <a:pos x="226" y="0"/>
                </a:cxn>
                <a:cxn ang="0">
                  <a:pos x="230" y="0"/>
                </a:cxn>
              </a:cxnLst>
              <a:rect l="0" t="0" r="r" b="b"/>
              <a:pathLst>
                <a:path w="230">
                  <a:moveTo>
                    <a:pt x="230" y="0"/>
                  </a:moveTo>
                  <a:lnTo>
                    <a:pt x="0" y="0"/>
                  </a:lnTo>
                  <a:lnTo>
                    <a:pt x="226" y="0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3" name="Freeform 1207"/>
            <p:cNvSpPr>
              <a:spLocks/>
            </p:cNvSpPr>
            <p:nvPr/>
          </p:nvSpPr>
          <p:spPr bwMode="auto">
            <a:xfrm>
              <a:off x="3133" y="1173"/>
              <a:ext cx="226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226" y="9"/>
                </a:cxn>
                <a:cxn ang="0">
                  <a:pos x="0" y="0"/>
                </a:cxn>
                <a:cxn ang="0">
                  <a:pos x="0" y="9"/>
                </a:cxn>
              </a:cxnLst>
              <a:rect l="0" t="0" r="r" b="b"/>
              <a:pathLst>
                <a:path w="226" h="9">
                  <a:moveTo>
                    <a:pt x="0" y="9"/>
                  </a:moveTo>
                  <a:lnTo>
                    <a:pt x="226" y="9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4" name="Freeform 1208"/>
            <p:cNvSpPr>
              <a:spLocks/>
            </p:cNvSpPr>
            <p:nvPr/>
          </p:nvSpPr>
          <p:spPr bwMode="auto">
            <a:xfrm>
              <a:off x="3133" y="1173"/>
              <a:ext cx="226" cy="9"/>
            </a:xfrm>
            <a:custGeom>
              <a:avLst/>
              <a:gdLst/>
              <a:ahLst/>
              <a:cxnLst>
                <a:cxn ang="0">
                  <a:pos x="226" y="9"/>
                </a:cxn>
                <a:cxn ang="0">
                  <a:pos x="0" y="0"/>
                </a:cxn>
                <a:cxn ang="0">
                  <a:pos x="192" y="0"/>
                </a:cxn>
                <a:cxn ang="0">
                  <a:pos x="226" y="9"/>
                </a:cxn>
              </a:cxnLst>
              <a:rect l="0" t="0" r="r" b="b"/>
              <a:pathLst>
                <a:path w="226" h="9">
                  <a:moveTo>
                    <a:pt x="226" y="9"/>
                  </a:moveTo>
                  <a:lnTo>
                    <a:pt x="0" y="0"/>
                  </a:lnTo>
                  <a:lnTo>
                    <a:pt x="192" y="0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385" name="Freeform 1209"/>
            <p:cNvSpPr>
              <a:spLocks/>
            </p:cNvSpPr>
            <p:nvPr/>
          </p:nvSpPr>
          <p:spPr bwMode="auto">
            <a:xfrm>
              <a:off x="3133" y="1164"/>
              <a:ext cx="19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92" y="9"/>
                </a:cxn>
                <a:cxn ang="0">
                  <a:pos x="5" y="0"/>
                </a:cxn>
                <a:cxn ang="0">
                  <a:pos x="0" y="9"/>
                </a:cxn>
              </a:cxnLst>
              <a:rect l="0" t="0" r="r" b="b"/>
              <a:pathLst>
                <a:path w="192" h="9">
                  <a:moveTo>
                    <a:pt x="0" y="9"/>
                  </a:moveTo>
                  <a:lnTo>
                    <a:pt x="192" y="9"/>
                  </a:lnTo>
                  <a:lnTo>
                    <a:pt x="5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79387" name="Freeform 1211"/>
          <p:cNvSpPr>
            <a:spLocks/>
          </p:cNvSpPr>
          <p:nvPr/>
        </p:nvSpPr>
        <p:spPr bwMode="auto">
          <a:xfrm>
            <a:off x="4981575" y="1847851"/>
            <a:ext cx="296863" cy="14288"/>
          </a:xfrm>
          <a:custGeom>
            <a:avLst/>
            <a:gdLst/>
            <a:ahLst/>
            <a:cxnLst>
              <a:cxn ang="0">
                <a:pos x="187" y="9"/>
              </a:cxn>
              <a:cxn ang="0">
                <a:pos x="0" y="0"/>
              </a:cxn>
              <a:cxn ang="0">
                <a:pos x="149" y="0"/>
              </a:cxn>
              <a:cxn ang="0">
                <a:pos x="187" y="9"/>
              </a:cxn>
            </a:cxnLst>
            <a:rect l="0" t="0" r="r" b="b"/>
            <a:pathLst>
              <a:path w="187" h="9">
                <a:moveTo>
                  <a:pt x="187" y="9"/>
                </a:moveTo>
                <a:lnTo>
                  <a:pt x="0" y="0"/>
                </a:lnTo>
                <a:lnTo>
                  <a:pt x="149" y="0"/>
                </a:lnTo>
                <a:lnTo>
                  <a:pt x="187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88" name="Freeform 1212"/>
          <p:cNvSpPr>
            <a:spLocks/>
          </p:cNvSpPr>
          <p:nvPr/>
        </p:nvSpPr>
        <p:spPr bwMode="auto">
          <a:xfrm>
            <a:off x="4981575" y="1833563"/>
            <a:ext cx="236538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49" y="9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149" h="9">
                <a:moveTo>
                  <a:pt x="0" y="9"/>
                </a:moveTo>
                <a:lnTo>
                  <a:pt x="149" y="9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89" name="Freeform 1213"/>
          <p:cNvSpPr>
            <a:spLocks/>
          </p:cNvSpPr>
          <p:nvPr/>
        </p:nvSpPr>
        <p:spPr bwMode="auto">
          <a:xfrm>
            <a:off x="4981575" y="1833563"/>
            <a:ext cx="236538" cy="14288"/>
          </a:xfrm>
          <a:custGeom>
            <a:avLst/>
            <a:gdLst/>
            <a:ahLst/>
            <a:cxnLst>
              <a:cxn ang="0">
                <a:pos x="149" y="9"/>
              </a:cxn>
              <a:cxn ang="0">
                <a:pos x="0" y="0"/>
              </a:cxn>
              <a:cxn ang="0">
                <a:pos x="115" y="0"/>
              </a:cxn>
              <a:cxn ang="0">
                <a:pos x="149" y="9"/>
              </a:cxn>
            </a:cxnLst>
            <a:rect l="0" t="0" r="r" b="b"/>
            <a:pathLst>
              <a:path w="149" h="9">
                <a:moveTo>
                  <a:pt x="149" y="9"/>
                </a:moveTo>
                <a:lnTo>
                  <a:pt x="0" y="0"/>
                </a:lnTo>
                <a:lnTo>
                  <a:pt x="115" y="0"/>
                </a:lnTo>
                <a:lnTo>
                  <a:pt x="149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0" name="Freeform 1214"/>
          <p:cNvSpPr>
            <a:spLocks/>
          </p:cNvSpPr>
          <p:nvPr/>
        </p:nvSpPr>
        <p:spPr bwMode="auto">
          <a:xfrm>
            <a:off x="4981575" y="1819276"/>
            <a:ext cx="182563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15" y="9"/>
              </a:cxn>
              <a:cxn ang="0">
                <a:pos x="4" y="0"/>
              </a:cxn>
              <a:cxn ang="0">
                <a:pos x="0" y="9"/>
              </a:cxn>
            </a:cxnLst>
            <a:rect l="0" t="0" r="r" b="b"/>
            <a:pathLst>
              <a:path w="115" h="9">
                <a:moveTo>
                  <a:pt x="0" y="9"/>
                </a:moveTo>
                <a:lnTo>
                  <a:pt x="115" y="9"/>
                </a:lnTo>
                <a:lnTo>
                  <a:pt x="4" y="0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1" name="Freeform 1215"/>
          <p:cNvSpPr>
            <a:spLocks/>
          </p:cNvSpPr>
          <p:nvPr/>
        </p:nvSpPr>
        <p:spPr bwMode="auto">
          <a:xfrm>
            <a:off x="4987925" y="1819276"/>
            <a:ext cx="176213" cy="14288"/>
          </a:xfrm>
          <a:custGeom>
            <a:avLst/>
            <a:gdLst/>
            <a:ahLst/>
            <a:cxnLst>
              <a:cxn ang="0">
                <a:pos x="111" y="9"/>
              </a:cxn>
              <a:cxn ang="0">
                <a:pos x="0" y="0"/>
              </a:cxn>
              <a:cxn ang="0">
                <a:pos x="76" y="0"/>
              </a:cxn>
              <a:cxn ang="0">
                <a:pos x="111" y="9"/>
              </a:cxn>
            </a:cxnLst>
            <a:rect l="0" t="0" r="r" b="b"/>
            <a:pathLst>
              <a:path w="111" h="9">
                <a:moveTo>
                  <a:pt x="111" y="9"/>
                </a:moveTo>
                <a:lnTo>
                  <a:pt x="0" y="0"/>
                </a:lnTo>
                <a:lnTo>
                  <a:pt x="76" y="0"/>
                </a:lnTo>
                <a:lnTo>
                  <a:pt x="111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2" name="Freeform 1216"/>
          <p:cNvSpPr>
            <a:spLocks/>
          </p:cNvSpPr>
          <p:nvPr/>
        </p:nvSpPr>
        <p:spPr bwMode="auto">
          <a:xfrm>
            <a:off x="4987925" y="1804988"/>
            <a:ext cx="120650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76" y="9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76" h="9">
                <a:moveTo>
                  <a:pt x="0" y="9"/>
                </a:moveTo>
                <a:lnTo>
                  <a:pt x="76" y="9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3" name="Freeform 1217"/>
          <p:cNvSpPr>
            <a:spLocks/>
          </p:cNvSpPr>
          <p:nvPr/>
        </p:nvSpPr>
        <p:spPr bwMode="auto">
          <a:xfrm>
            <a:off x="4987925" y="1804988"/>
            <a:ext cx="120650" cy="14288"/>
          </a:xfrm>
          <a:custGeom>
            <a:avLst/>
            <a:gdLst/>
            <a:ahLst/>
            <a:cxnLst>
              <a:cxn ang="0">
                <a:pos x="76" y="9"/>
              </a:cxn>
              <a:cxn ang="0">
                <a:pos x="0" y="0"/>
              </a:cxn>
              <a:cxn ang="0">
                <a:pos x="38" y="0"/>
              </a:cxn>
              <a:cxn ang="0">
                <a:pos x="76" y="9"/>
              </a:cxn>
            </a:cxnLst>
            <a:rect l="0" t="0" r="r" b="b"/>
            <a:pathLst>
              <a:path w="76" h="9">
                <a:moveTo>
                  <a:pt x="76" y="9"/>
                </a:moveTo>
                <a:lnTo>
                  <a:pt x="0" y="0"/>
                </a:lnTo>
                <a:lnTo>
                  <a:pt x="38" y="0"/>
                </a:lnTo>
                <a:lnTo>
                  <a:pt x="76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4" name="Freeform 1218"/>
          <p:cNvSpPr>
            <a:spLocks/>
          </p:cNvSpPr>
          <p:nvPr/>
        </p:nvSpPr>
        <p:spPr bwMode="auto">
          <a:xfrm>
            <a:off x="4987925" y="1790701"/>
            <a:ext cx="60325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8" y="9"/>
              </a:cxn>
              <a:cxn ang="0">
                <a:pos x="4" y="0"/>
              </a:cxn>
              <a:cxn ang="0">
                <a:pos x="0" y="9"/>
              </a:cxn>
            </a:cxnLst>
            <a:rect l="0" t="0" r="r" b="b"/>
            <a:pathLst>
              <a:path w="38" h="9">
                <a:moveTo>
                  <a:pt x="0" y="9"/>
                </a:moveTo>
                <a:lnTo>
                  <a:pt x="38" y="9"/>
                </a:lnTo>
                <a:lnTo>
                  <a:pt x="4" y="0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5" name="Freeform 1219"/>
          <p:cNvSpPr>
            <a:spLocks/>
          </p:cNvSpPr>
          <p:nvPr/>
        </p:nvSpPr>
        <p:spPr bwMode="auto">
          <a:xfrm>
            <a:off x="5975350" y="1933576"/>
            <a:ext cx="52070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28" y="0"/>
              </a:cxn>
              <a:cxn ang="0">
                <a:pos x="34" y="0"/>
              </a:cxn>
              <a:cxn ang="0">
                <a:pos x="0" y="0"/>
              </a:cxn>
            </a:cxnLst>
            <a:rect l="0" t="0" r="r" b="b"/>
            <a:pathLst>
              <a:path w="328">
                <a:moveTo>
                  <a:pt x="0" y="0"/>
                </a:moveTo>
                <a:lnTo>
                  <a:pt x="328" y="0"/>
                </a:lnTo>
                <a:lnTo>
                  <a:pt x="3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6" name="Freeform 1220"/>
          <p:cNvSpPr>
            <a:spLocks/>
          </p:cNvSpPr>
          <p:nvPr/>
        </p:nvSpPr>
        <p:spPr bwMode="auto">
          <a:xfrm>
            <a:off x="6029325" y="1933576"/>
            <a:ext cx="473075" cy="1588"/>
          </a:xfrm>
          <a:custGeom>
            <a:avLst/>
            <a:gdLst/>
            <a:ahLst/>
            <a:cxnLst>
              <a:cxn ang="0">
                <a:pos x="294" y="0"/>
              </a:cxn>
              <a:cxn ang="0">
                <a:pos x="0" y="0"/>
              </a:cxn>
              <a:cxn ang="0">
                <a:pos x="298" y="0"/>
              </a:cxn>
              <a:cxn ang="0">
                <a:pos x="294" y="0"/>
              </a:cxn>
            </a:cxnLst>
            <a:rect l="0" t="0" r="r" b="b"/>
            <a:pathLst>
              <a:path w="298">
                <a:moveTo>
                  <a:pt x="294" y="0"/>
                </a:moveTo>
                <a:lnTo>
                  <a:pt x="0" y="0"/>
                </a:lnTo>
                <a:lnTo>
                  <a:pt x="298" y="0"/>
                </a:lnTo>
                <a:lnTo>
                  <a:pt x="29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7" name="Freeform 1221"/>
          <p:cNvSpPr>
            <a:spLocks/>
          </p:cNvSpPr>
          <p:nvPr/>
        </p:nvSpPr>
        <p:spPr bwMode="auto">
          <a:xfrm>
            <a:off x="6029325" y="1933576"/>
            <a:ext cx="47307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8" y="0"/>
              </a:cxn>
              <a:cxn ang="0">
                <a:pos x="38" y="0"/>
              </a:cxn>
              <a:cxn ang="0">
                <a:pos x="0" y="0"/>
              </a:cxn>
            </a:cxnLst>
            <a:rect l="0" t="0" r="r" b="b"/>
            <a:pathLst>
              <a:path w="298">
                <a:moveTo>
                  <a:pt x="0" y="0"/>
                </a:moveTo>
                <a:lnTo>
                  <a:pt x="298" y="0"/>
                </a:lnTo>
                <a:lnTo>
                  <a:pt x="3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8" name="Freeform 1222"/>
          <p:cNvSpPr>
            <a:spLocks/>
          </p:cNvSpPr>
          <p:nvPr/>
        </p:nvSpPr>
        <p:spPr bwMode="auto">
          <a:xfrm>
            <a:off x="6089650" y="1933576"/>
            <a:ext cx="412750" cy="1588"/>
          </a:xfrm>
          <a:custGeom>
            <a:avLst/>
            <a:gdLst/>
            <a:ahLst/>
            <a:cxnLst>
              <a:cxn ang="0">
                <a:pos x="260" y="0"/>
              </a:cxn>
              <a:cxn ang="0">
                <a:pos x="0" y="0"/>
              </a:cxn>
              <a:cxn ang="0">
                <a:pos x="260" y="0"/>
              </a:cxn>
            </a:cxnLst>
            <a:rect l="0" t="0" r="r" b="b"/>
            <a:pathLst>
              <a:path w="260">
                <a:moveTo>
                  <a:pt x="260" y="0"/>
                </a:moveTo>
                <a:lnTo>
                  <a:pt x="0" y="0"/>
                </a:lnTo>
                <a:lnTo>
                  <a:pt x="26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399" name="Freeform 1223"/>
          <p:cNvSpPr>
            <a:spLocks/>
          </p:cNvSpPr>
          <p:nvPr/>
        </p:nvSpPr>
        <p:spPr bwMode="auto">
          <a:xfrm>
            <a:off x="6089650" y="1927226"/>
            <a:ext cx="412750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260" y="4"/>
              </a:cxn>
              <a:cxn ang="0">
                <a:pos x="38" y="0"/>
              </a:cxn>
              <a:cxn ang="0">
                <a:pos x="0" y="4"/>
              </a:cxn>
            </a:cxnLst>
            <a:rect l="0" t="0" r="r" b="b"/>
            <a:pathLst>
              <a:path w="260" h="4">
                <a:moveTo>
                  <a:pt x="0" y="4"/>
                </a:moveTo>
                <a:lnTo>
                  <a:pt x="260" y="4"/>
                </a:lnTo>
                <a:lnTo>
                  <a:pt x="38" y="0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0" name="Freeform 1224"/>
          <p:cNvSpPr>
            <a:spLocks/>
          </p:cNvSpPr>
          <p:nvPr/>
        </p:nvSpPr>
        <p:spPr bwMode="auto">
          <a:xfrm>
            <a:off x="6149975" y="1927226"/>
            <a:ext cx="352425" cy="6350"/>
          </a:xfrm>
          <a:custGeom>
            <a:avLst/>
            <a:gdLst/>
            <a:ahLst/>
            <a:cxnLst>
              <a:cxn ang="0">
                <a:pos x="222" y="4"/>
              </a:cxn>
              <a:cxn ang="0">
                <a:pos x="0" y="0"/>
              </a:cxn>
              <a:cxn ang="0">
                <a:pos x="222" y="0"/>
              </a:cxn>
              <a:cxn ang="0">
                <a:pos x="222" y="4"/>
              </a:cxn>
            </a:cxnLst>
            <a:rect l="0" t="0" r="r" b="b"/>
            <a:pathLst>
              <a:path w="222" h="4">
                <a:moveTo>
                  <a:pt x="222" y="4"/>
                </a:moveTo>
                <a:lnTo>
                  <a:pt x="0" y="0"/>
                </a:lnTo>
                <a:lnTo>
                  <a:pt x="222" y="0"/>
                </a:lnTo>
                <a:lnTo>
                  <a:pt x="222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1" name="Freeform 1225"/>
          <p:cNvSpPr>
            <a:spLocks/>
          </p:cNvSpPr>
          <p:nvPr/>
        </p:nvSpPr>
        <p:spPr bwMode="auto">
          <a:xfrm>
            <a:off x="6149975" y="1927226"/>
            <a:ext cx="352425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2" y="0"/>
              </a:cxn>
              <a:cxn ang="0">
                <a:pos x="34" y="0"/>
              </a:cxn>
              <a:cxn ang="0">
                <a:pos x="0" y="0"/>
              </a:cxn>
            </a:cxnLst>
            <a:rect l="0" t="0" r="r" b="b"/>
            <a:pathLst>
              <a:path w="222">
                <a:moveTo>
                  <a:pt x="0" y="0"/>
                </a:moveTo>
                <a:lnTo>
                  <a:pt x="222" y="0"/>
                </a:lnTo>
                <a:lnTo>
                  <a:pt x="3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2" name="Freeform 1226"/>
          <p:cNvSpPr>
            <a:spLocks/>
          </p:cNvSpPr>
          <p:nvPr/>
        </p:nvSpPr>
        <p:spPr bwMode="auto">
          <a:xfrm>
            <a:off x="6203950" y="1927226"/>
            <a:ext cx="298450" cy="1588"/>
          </a:xfrm>
          <a:custGeom>
            <a:avLst/>
            <a:gdLst/>
            <a:ahLst/>
            <a:cxnLst>
              <a:cxn ang="0">
                <a:pos x="188" y="0"/>
              </a:cxn>
              <a:cxn ang="0">
                <a:pos x="0" y="0"/>
              </a:cxn>
              <a:cxn ang="0">
                <a:pos x="188" y="0"/>
              </a:cxn>
            </a:cxnLst>
            <a:rect l="0" t="0" r="r" b="b"/>
            <a:pathLst>
              <a:path w="188">
                <a:moveTo>
                  <a:pt x="188" y="0"/>
                </a:moveTo>
                <a:lnTo>
                  <a:pt x="0" y="0"/>
                </a:lnTo>
                <a:lnTo>
                  <a:pt x="18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3" name="Freeform 1227"/>
          <p:cNvSpPr>
            <a:spLocks/>
          </p:cNvSpPr>
          <p:nvPr/>
        </p:nvSpPr>
        <p:spPr bwMode="auto">
          <a:xfrm>
            <a:off x="6203950" y="1919288"/>
            <a:ext cx="298450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88" y="5"/>
              </a:cxn>
              <a:cxn ang="0">
                <a:pos x="39" y="0"/>
              </a:cxn>
              <a:cxn ang="0">
                <a:pos x="0" y="5"/>
              </a:cxn>
            </a:cxnLst>
            <a:rect l="0" t="0" r="r" b="b"/>
            <a:pathLst>
              <a:path w="188" h="5">
                <a:moveTo>
                  <a:pt x="0" y="5"/>
                </a:moveTo>
                <a:lnTo>
                  <a:pt x="188" y="5"/>
                </a:lnTo>
                <a:lnTo>
                  <a:pt x="39" y="0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4" name="Freeform 1228"/>
          <p:cNvSpPr>
            <a:spLocks/>
          </p:cNvSpPr>
          <p:nvPr/>
        </p:nvSpPr>
        <p:spPr bwMode="auto">
          <a:xfrm>
            <a:off x="6265863" y="1919288"/>
            <a:ext cx="236538" cy="7938"/>
          </a:xfrm>
          <a:custGeom>
            <a:avLst/>
            <a:gdLst/>
            <a:ahLst/>
            <a:cxnLst>
              <a:cxn ang="0">
                <a:pos x="149" y="5"/>
              </a:cxn>
              <a:cxn ang="0">
                <a:pos x="0" y="0"/>
              </a:cxn>
              <a:cxn ang="0">
                <a:pos x="149" y="0"/>
              </a:cxn>
              <a:cxn ang="0">
                <a:pos x="149" y="5"/>
              </a:cxn>
            </a:cxnLst>
            <a:rect l="0" t="0" r="r" b="b"/>
            <a:pathLst>
              <a:path w="149" h="5">
                <a:moveTo>
                  <a:pt x="149" y="5"/>
                </a:moveTo>
                <a:lnTo>
                  <a:pt x="0" y="0"/>
                </a:lnTo>
                <a:lnTo>
                  <a:pt x="149" y="0"/>
                </a:lnTo>
                <a:lnTo>
                  <a:pt x="149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5" name="Freeform 1229"/>
          <p:cNvSpPr>
            <a:spLocks/>
          </p:cNvSpPr>
          <p:nvPr/>
        </p:nvSpPr>
        <p:spPr bwMode="auto">
          <a:xfrm>
            <a:off x="6265863" y="1912938"/>
            <a:ext cx="236538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149" y="4"/>
              </a:cxn>
              <a:cxn ang="0">
                <a:pos x="17" y="0"/>
              </a:cxn>
              <a:cxn ang="0">
                <a:pos x="0" y="4"/>
              </a:cxn>
            </a:cxnLst>
            <a:rect l="0" t="0" r="r" b="b"/>
            <a:pathLst>
              <a:path w="149" h="4">
                <a:moveTo>
                  <a:pt x="0" y="4"/>
                </a:moveTo>
                <a:lnTo>
                  <a:pt x="149" y="4"/>
                </a:lnTo>
                <a:lnTo>
                  <a:pt x="17" y="0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6" name="Freeform 1230"/>
          <p:cNvSpPr>
            <a:spLocks/>
          </p:cNvSpPr>
          <p:nvPr/>
        </p:nvSpPr>
        <p:spPr bwMode="auto">
          <a:xfrm>
            <a:off x="6292850" y="1912938"/>
            <a:ext cx="209550" cy="6350"/>
          </a:xfrm>
          <a:custGeom>
            <a:avLst/>
            <a:gdLst/>
            <a:ahLst/>
            <a:cxnLst>
              <a:cxn ang="0">
                <a:pos x="132" y="4"/>
              </a:cxn>
              <a:cxn ang="0">
                <a:pos x="0" y="0"/>
              </a:cxn>
              <a:cxn ang="0">
                <a:pos x="132" y="0"/>
              </a:cxn>
              <a:cxn ang="0">
                <a:pos x="132" y="4"/>
              </a:cxn>
            </a:cxnLst>
            <a:rect l="0" t="0" r="r" b="b"/>
            <a:pathLst>
              <a:path w="132" h="4">
                <a:moveTo>
                  <a:pt x="132" y="4"/>
                </a:moveTo>
                <a:lnTo>
                  <a:pt x="0" y="0"/>
                </a:lnTo>
                <a:lnTo>
                  <a:pt x="132" y="0"/>
                </a:lnTo>
                <a:lnTo>
                  <a:pt x="132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7" name="Freeform 1231"/>
          <p:cNvSpPr>
            <a:spLocks/>
          </p:cNvSpPr>
          <p:nvPr/>
        </p:nvSpPr>
        <p:spPr bwMode="auto">
          <a:xfrm>
            <a:off x="6292850" y="1912938"/>
            <a:ext cx="209550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2" y="0"/>
              </a:cxn>
              <a:cxn ang="0">
                <a:pos x="17" y="0"/>
              </a:cxn>
              <a:cxn ang="0">
                <a:pos x="0" y="0"/>
              </a:cxn>
            </a:cxnLst>
            <a:rect l="0" t="0" r="r" b="b"/>
            <a:pathLst>
              <a:path w="132">
                <a:moveTo>
                  <a:pt x="0" y="0"/>
                </a:moveTo>
                <a:lnTo>
                  <a:pt x="132" y="0"/>
                </a:lnTo>
                <a:lnTo>
                  <a:pt x="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8" name="Freeform 1232"/>
          <p:cNvSpPr>
            <a:spLocks/>
          </p:cNvSpPr>
          <p:nvPr/>
        </p:nvSpPr>
        <p:spPr bwMode="auto">
          <a:xfrm>
            <a:off x="6319838" y="1912938"/>
            <a:ext cx="182563" cy="1588"/>
          </a:xfrm>
          <a:custGeom>
            <a:avLst/>
            <a:gdLst/>
            <a:ahLst/>
            <a:cxnLst>
              <a:cxn ang="0">
                <a:pos x="115" y="0"/>
              </a:cxn>
              <a:cxn ang="0">
                <a:pos x="0" y="0"/>
              </a:cxn>
              <a:cxn ang="0">
                <a:pos x="115" y="0"/>
              </a:cxn>
            </a:cxnLst>
            <a:rect l="0" t="0" r="r" b="b"/>
            <a:pathLst>
              <a:path w="115">
                <a:moveTo>
                  <a:pt x="115" y="0"/>
                </a:moveTo>
                <a:lnTo>
                  <a:pt x="0" y="0"/>
                </a:ln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09" name="Freeform 1233"/>
          <p:cNvSpPr>
            <a:spLocks/>
          </p:cNvSpPr>
          <p:nvPr/>
        </p:nvSpPr>
        <p:spPr bwMode="auto">
          <a:xfrm>
            <a:off x="6319838" y="1905001"/>
            <a:ext cx="182563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115" y="5"/>
              </a:cxn>
              <a:cxn ang="0">
                <a:pos x="38" y="0"/>
              </a:cxn>
              <a:cxn ang="0">
                <a:pos x="0" y="5"/>
              </a:cxn>
            </a:cxnLst>
            <a:rect l="0" t="0" r="r" b="b"/>
            <a:pathLst>
              <a:path w="115" h="5">
                <a:moveTo>
                  <a:pt x="0" y="5"/>
                </a:moveTo>
                <a:lnTo>
                  <a:pt x="115" y="5"/>
                </a:lnTo>
                <a:lnTo>
                  <a:pt x="38" y="0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0" name="Freeform 1234"/>
          <p:cNvSpPr>
            <a:spLocks/>
          </p:cNvSpPr>
          <p:nvPr/>
        </p:nvSpPr>
        <p:spPr bwMode="auto">
          <a:xfrm>
            <a:off x="6380163" y="1905001"/>
            <a:ext cx="122238" cy="7938"/>
          </a:xfrm>
          <a:custGeom>
            <a:avLst/>
            <a:gdLst/>
            <a:ahLst/>
            <a:cxnLst>
              <a:cxn ang="0">
                <a:pos x="77" y="5"/>
              </a:cxn>
              <a:cxn ang="0">
                <a:pos x="0" y="0"/>
              </a:cxn>
              <a:cxn ang="0">
                <a:pos x="77" y="0"/>
              </a:cxn>
              <a:cxn ang="0">
                <a:pos x="77" y="5"/>
              </a:cxn>
            </a:cxnLst>
            <a:rect l="0" t="0" r="r" b="b"/>
            <a:pathLst>
              <a:path w="77" h="5">
                <a:moveTo>
                  <a:pt x="77" y="5"/>
                </a:moveTo>
                <a:lnTo>
                  <a:pt x="0" y="0"/>
                </a:lnTo>
                <a:lnTo>
                  <a:pt x="77" y="0"/>
                </a:lnTo>
                <a:lnTo>
                  <a:pt x="77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1" name="Freeform 1235"/>
          <p:cNvSpPr>
            <a:spLocks/>
          </p:cNvSpPr>
          <p:nvPr/>
        </p:nvSpPr>
        <p:spPr bwMode="auto">
          <a:xfrm>
            <a:off x="6380163" y="1898651"/>
            <a:ext cx="122238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77" y="4"/>
              </a:cxn>
              <a:cxn ang="0">
                <a:pos x="38" y="0"/>
              </a:cxn>
              <a:cxn ang="0">
                <a:pos x="0" y="4"/>
              </a:cxn>
            </a:cxnLst>
            <a:rect l="0" t="0" r="r" b="b"/>
            <a:pathLst>
              <a:path w="77" h="4">
                <a:moveTo>
                  <a:pt x="0" y="4"/>
                </a:moveTo>
                <a:lnTo>
                  <a:pt x="77" y="4"/>
                </a:lnTo>
                <a:lnTo>
                  <a:pt x="38" y="0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2" name="Freeform 1236"/>
          <p:cNvSpPr>
            <a:spLocks/>
          </p:cNvSpPr>
          <p:nvPr/>
        </p:nvSpPr>
        <p:spPr bwMode="auto">
          <a:xfrm>
            <a:off x="6440488" y="1898651"/>
            <a:ext cx="61913" cy="6350"/>
          </a:xfrm>
          <a:custGeom>
            <a:avLst/>
            <a:gdLst/>
            <a:ahLst/>
            <a:cxnLst>
              <a:cxn ang="0">
                <a:pos x="39" y="4"/>
              </a:cxn>
              <a:cxn ang="0">
                <a:pos x="0" y="0"/>
              </a:cxn>
              <a:cxn ang="0">
                <a:pos x="35" y="0"/>
              </a:cxn>
              <a:cxn ang="0">
                <a:pos x="39" y="4"/>
              </a:cxn>
            </a:cxnLst>
            <a:rect l="0" t="0" r="r" b="b"/>
            <a:pathLst>
              <a:path w="39" h="4">
                <a:moveTo>
                  <a:pt x="39" y="4"/>
                </a:moveTo>
                <a:lnTo>
                  <a:pt x="0" y="0"/>
                </a:lnTo>
                <a:lnTo>
                  <a:pt x="35" y="0"/>
                </a:lnTo>
                <a:lnTo>
                  <a:pt x="39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3" name="Freeform 1237"/>
          <p:cNvSpPr>
            <a:spLocks/>
          </p:cNvSpPr>
          <p:nvPr/>
        </p:nvSpPr>
        <p:spPr bwMode="auto">
          <a:xfrm>
            <a:off x="6440488" y="1890713"/>
            <a:ext cx="55563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35" y="5"/>
              </a:cxn>
              <a:cxn ang="0">
                <a:pos x="35" y="0"/>
              </a:cxn>
              <a:cxn ang="0">
                <a:pos x="0" y="5"/>
              </a:cxn>
            </a:cxnLst>
            <a:rect l="0" t="0" r="r" b="b"/>
            <a:pathLst>
              <a:path w="35" h="5">
                <a:moveTo>
                  <a:pt x="0" y="5"/>
                </a:moveTo>
                <a:lnTo>
                  <a:pt x="35" y="5"/>
                </a:lnTo>
                <a:lnTo>
                  <a:pt x="35" y="0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4" name="Freeform 1238"/>
          <p:cNvSpPr>
            <a:spLocks/>
          </p:cNvSpPr>
          <p:nvPr/>
        </p:nvSpPr>
        <p:spPr bwMode="auto">
          <a:xfrm>
            <a:off x="6596063" y="1905001"/>
            <a:ext cx="20638" cy="7938"/>
          </a:xfrm>
          <a:custGeom>
            <a:avLst/>
            <a:gdLst/>
            <a:ahLst/>
            <a:cxnLst>
              <a:cxn ang="0">
                <a:pos x="13" y="5"/>
              </a:cxn>
              <a:cxn ang="0">
                <a:pos x="13" y="0"/>
              </a:cxn>
              <a:cxn ang="0">
                <a:pos x="0" y="0"/>
              </a:cxn>
              <a:cxn ang="0">
                <a:pos x="13" y="5"/>
              </a:cxn>
            </a:cxnLst>
            <a:rect l="0" t="0" r="r" b="b"/>
            <a:pathLst>
              <a:path w="13" h="5">
                <a:moveTo>
                  <a:pt x="13" y="5"/>
                </a:moveTo>
                <a:lnTo>
                  <a:pt x="13" y="0"/>
                </a:lnTo>
                <a:lnTo>
                  <a:pt x="0" y="0"/>
                </a:lnTo>
                <a:lnTo>
                  <a:pt x="13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5" name="Freeform 1239"/>
          <p:cNvSpPr>
            <a:spLocks/>
          </p:cNvSpPr>
          <p:nvPr/>
        </p:nvSpPr>
        <p:spPr bwMode="auto">
          <a:xfrm>
            <a:off x="6550025" y="1905001"/>
            <a:ext cx="3333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0"/>
              </a:cxn>
              <a:cxn ang="0">
                <a:pos x="0" y="0"/>
              </a:cxn>
            </a:cxnLst>
            <a:rect l="0" t="0" r="r" b="b"/>
            <a:pathLst>
              <a:path w="21">
                <a:moveTo>
                  <a:pt x="0" y="0"/>
                </a:moveTo>
                <a:lnTo>
                  <a:pt x="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6" name="Freeform 1240"/>
          <p:cNvSpPr>
            <a:spLocks/>
          </p:cNvSpPr>
          <p:nvPr/>
        </p:nvSpPr>
        <p:spPr bwMode="auto">
          <a:xfrm>
            <a:off x="6550025" y="1905001"/>
            <a:ext cx="39688" cy="158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0"/>
              </a:cxn>
              <a:cxn ang="0">
                <a:pos x="25" y="0"/>
              </a:cxn>
              <a:cxn ang="0">
                <a:pos x="21" y="0"/>
              </a:cxn>
            </a:cxnLst>
            <a:rect l="0" t="0" r="r" b="b"/>
            <a:pathLst>
              <a:path w="25">
                <a:moveTo>
                  <a:pt x="21" y="0"/>
                </a:moveTo>
                <a:lnTo>
                  <a:pt x="0" y="0"/>
                </a:lnTo>
                <a:lnTo>
                  <a:pt x="25" y="0"/>
                </a:lnTo>
                <a:lnTo>
                  <a:pt x="2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7" name="Freeform 1241"/>
          <p:cNvSpPr>
            <a:spLocks/>
          </p:cNvSpPr>
          <p:nvPr/>
        </p:nvSpPr>
        <p:spPr bwMode="auto">
          <a:xfrm>
            <a:off x="6550025" y="1905001"/>
            <a:ext cx="396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0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8" name="Freeform 1242"/>
          <p:cNvSpPr>
            <a:spLocks/>
          </p:cNvSpPr>
          <p:nvPr/>
        </p:nvSpPr>
        <p:spPr bwMode="auto">
          <a:xfrm>
            <a:off x="6550025" y="1905001"/>
            <a:ext cx="46038" cy="1588"/>
          </a:xfrm>
          <a:custGeom>
            <a:avLst/>
            <a:gdLst/>
            <a:ahLst/>
            <a:cxnLst>
              <a:cxn ang="0">
                <a:pos x="25" y="0"/>
              </a:cxn>
              <a:cxn ang="0">
                <a:pos x="0" y="0"/>
              </a:cxn>
              <a:cxn ang="0">
                <a:pos x="29" y="0"/>
              </a:cxn>
              <a:cxn ang="0">
                <a:pos x="25" y="0"/>
              </a:cxn>
            </a:cxnLst>
            <a:rect l="0" t="0" r="r" b="b"/>
            <a:pathLst>
              <a:path w="29">
                <a:moveTo>
                  <a:pt x="25" y="0"/>
                </a:moveTo>
                <a:lnTo>
                  <a:pt x="0" y="0"/>
                </a:lnTo>
                <a:lnTo>
                  <a:pt x="29" y="0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19" name="Freeform 1243"/>
          <p:cNvSpPr>
            <a:spLocks/>
          </p:cNvSpPr>
          <p:nvPr/>
        </p:nvSpPr>
        <p:spPr bwMode="auto">
          <a:xfrm>
            <a:off x="6542088" y="1890713"/>
            <a:ext cx="74613" cy="14288"/>
          </a:xfrm>
          <a:custGeom>
            <a:avLst/>
            <a:gdLst/>
            <a:ahLst/>
            <a:cxnLst>
              <a:cxn ang="0">
                <a:pos x="5" y="9"/>
              </a:cxn>
              <a:cxn ang="0">
                <a:pos x="47" y="9"/>
              </a:cxn>
              <a:cxn ang="0">
                <a:pos x="0" y="0"/>
              </a:cxn>
              <a:cxn ang="0">
                <a:pos x="5" y="9"/>
              </a:cxn>
            </a:cxnLst>
            <a:rect l="0" t="0" r="r" b="b"/>
            <a:pathLst>
              <a:path w="47" h="9">
                <a:moveTo>
                  <a:pt x="5" y="9"/>
                </a:moveTo>
                <a:lnTo>
                  <a:pt x="47" y="9"/>
                </a:lnTo>
                <a:lnTo>
                  <a:pt x="0" y="0"/>
                </a:lnTo>
                <a:lnTo>
                  <a:pt x="5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0" name="Freeform 1244"/>
          <p:cNvSpPr>
            <a:spLocks/>
          </p:cNvSpPr>
          <p:nvPr/>
        </p:nvSpPr>
        <p:spPr bwMode="auto">
          <a:xfrm>
            <a:off x="6542088" y="1890713"/>
            <a:ext cx="74613" cy="14288"/>
          </a:xfrm>
          <a:custGeom>
            <a:avLst/>
            <a:gdLst/>
            <a:ahLst/>
            <a:cxnLst>
              <a:cxn ang="0">
                <a:pos x="47" y="9"/>
              </a:cxn>
              <a:cxn ang="0">
                <a:pos x="0" y="0"/>
              </a:cxn>
              <a:cxn ang="0">
                <a:pos x="43" y="0"/>
              </a:cxn>
              <a:cxn ang="0">
                <a:pos x="47" y="9"/>
              </a:cxn>
            </a:cxnLst>
            <a:rect l="0" t="0" r="r" b="b"/>
            <a:pathLst>
              <a:path w="47" h="9">
                <a:moveTo>
                  <a:pt x="47" y="9"/>
                </a:moveTo>
                <a:lnTo>
                  <a:pt x="0" y="0"/>
                </a:lnTo>
                <a:lnTo>
                  <a:pt x="43" y="0"/>
                </a:lnTo>
                <a:lnTo>
                  <a:pt x="47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1" name="Freeform 1245"/>
          <p:cNvSpPr>
            <a:spLocks/>
          </p:cNvSpPr>
          <p:nvPr/>
        </p:nvSpPr>
        <p:spPr bwMode="auto">
          <a:xfrm>
            <a:off x="6542088" y="1884363"/>
            <a:ext cx="68263" cy="6350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43" y="4"/>
              </a:cxn>
              <a:cxn ang="0">
                <a:pos x="0" y="0"/>
              </a:cxn>
              <a:cxn ang="0">
                <a:pos x="0" y="4"/>
              </a:cxn>
            </a:cxnLst>
            <a:rect l="0" t="0" r="r" b="b"/>
            <a:pathLst>
              <a:path w="43" h="4">
                <a:moveTo>
                  <a:pt x="0" y="4"/>
                </a:moveTo>
                <a:lnTo>
                  <a:pt x="43" y="4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2" name="Freeform 1246"/>
          <p:cNvSpPr>
            <a:spLocks/>
          </p:cNvSpPr>
          <p:nvPr/>
        </p:nvSpPr>
        <p:spPr bwMode="auto">
          <a:xfrm>
            <a:off x="6542088" y="1884363"/>
            <a:ext cx="68263" cy="6350"/>
          </a:xfrm>
          <a:custGeom>
            <a:avLst/>
            <a:gdLst/>
            <a:ahLst/>
            <a:cxnLst>
              <a:cxn ang="0">
                <a:pos x="43" y="4"/>
              </a:cxn>
              <a:cxn ang="0">
                <a:pos x="0" y="0"/>
              </a:cxn>
              <a:cxn ang="0">
                <a:pos x="39" y="0"/>
              </a:cxn>
              <a:cxn ang="0">
                <a:pos x="43" y="4"/>
              </a:cxn>
            </a:cxnLst>
            <a:rect l="0" t="0" r="r" b="b"/>
            <a:pathLst>
              <a:path w="43" h="4">
                <a:moveTo>
                  <a:pt x="43" y="4"/>
                </a:moveTo>
                <a:lnTo>
                  <a:pt x="0" y="0"/>
                </a:lnTo>
                <a:lnTo>
                  <a:pt x="39" y="0"/>
                </a:lnTo>
                <a:lnTo>
                  <a:pt x="43" y="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3" name="Freeform 1247"/>
          <p:cNvSpPr>
            <a:spLocks/>
          </p:cNvSpPr>
          <p:nvPr/>
        </p:nvSpPr>
        <p:spPr bwMode="auto">
          <a:xfrm>
            <a:off x="6542088" y="1870076"/>
            <a:ext cx="61913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9" y="9"/>
              </a:cxn>
              <a:cxn ang="0">
                <a:pos x="34" y="0"/>
              </a:cxn>
              <a:cxn ang="0">
                <a:pos x="0" y="9"/>
              </a:cxn>
            </a:cxnLst>
            <a:rect l="0" t="0" r="r" b="b"/>
            <a:pathLst>
              <a:path w="39" h="9">
                <a:moveTo>
                  <a:pt x="0" y="9"/>
                </a:moveTo>
                <a:lnTo>
                  <a:pt x="39" y="9"/>
                </a:lnTo>
                <a:lnTo>
                  <a:pt x="34" y="0"/>
                </a:lnTo>
                <a:lnTo>
                  <a:pt x="0" y="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4" name="Freeform 1248"/>
          <p:cNvSpPr>
            <a:spLocks/>
          </p:cNvSpPr>
          <p:nvPr/>
        </p:nvSpPr>
        <p:spPr bwMode="auto">
          <a:xfrm>
            <a:off x="5784850" y="1890713"/>
            <a:ext cx="717550" cy="915988"/>
          </a:xfrm>
          <a:custGeom>
            <a:avLst/>
            <a:gdLst/>
            <a:ahLst/>
            <a:cxnLst>
              <a:cxn ang="0">
                <a:pos x="448" y="27"/>
              </a:cxn>
              <a:cxn ang="0">
                <a:pos x="431" y="77"/>
              </a:cxn>
              <a:cxn ang="0">
                <a:pos x="413" y="123"/>
              </a:cxn>
              <a:cxn ang="0">
                <a:pos x="388" y="168"/>
              </a:cxn>
              <a:cxn ang="0">
                <a:pos x="367" y="209"/>
              </a:cxn>
              <a:cxn ang="0">
                <a:pos x="328" y="236"/>
              </a:cxn>
              <a:cxn ang="0">
                <a:pos x="298" y="223"/>
              </a:cxn>
              <a:cxn ang="0">
                <a:pos x="281" y="245"/>
              </a:cxn>
              <a:cxn ang="0">
                <a:pos x="256" y="277"/>
              </a:cxn>
              <a:cxn ang="0">
                <a:pos x="252" y="305"/>
              </a:cxn>
              <a:cxn ang="0">
                <a:pos x="222" y="327"/>
              </a:cxn>
              <a:cxn ang="0">
                <a:pos x="218" y="341"/>
              </a:cxn>
              <a:cxn ang="0">
                <a:pos x="218" y="350"/>
              </a:cxn>
              <a:cxn ang="0">
                <a:pos x="235" y="364"/>
              </a:cxn>
              <a:cxn ang="0">
                <a:pos x="256" y="400"/>
              </a:cxn>
              <a:cxn ang="0">
                <a:pos x="264" y="445"/>
              </a:cxn>
              <a:cxn ang="0">
                <a:pos x="243" y="477"/>
              </a:cxn>
              <a:cxn ang="0">
                <a:pos x="201" y="495"/>
              </a:cxn>
              <a:cxn ang="0">
                <a:pos x="205" y="454"/>
              </a:cxn>
              <a:cxn ang="0">
                <a:pos x="205" y="418"/>
              </a:cxn>
              <a:cxn ang="0">
                <a:pos x="171" y="400"/>
              </a:cxn>
              <a:cxn ang="0">
                <a:pos x="166" y="359"/>
              </a:cxn>
              <a:cxn ang="0">
                <a:pos x="154" y="336"/>
              </a:cxn>
              <a:cxn ang="0">
                <a:pos x="120" y="341"/>
              </a:cxn>
              <a:cxn ang="0">
                <a:pos x="90" y="364"/>
              </a:cxn>
              <a:cxn ang="0">
                <a:pos x="86" y="345"/>
              </a:cxn>
              <a:cxn ang="0">
                <a:pos x="103" y="314"/>
              </a:cxn>
              <a:cxn ang="0">
                <a:pos x="73" y="309"/>
              </a:cxn>
              <a:cxn ang="0">
                <a:pos x="43" y="336"/>
              </a:cxn>
              <a:cxn ang="0">
                <a:pos x="22" y="355"/>
              </a:cxn>
              <a:cxn ang="0">
                <a:pos x="0" y="368"/>
              </a:cxn>
              <a:cxn ang="0">
                <a:pos x="30" y="395"/>
              </a:cxn>
              <a:cxn ang="0">
                <a:pos x="47" y="414"/>
              </a:cxn>
              <a:cxn ang="0">
                <a:pos x="73" y="395"/>
              </a:cxn>
              <a:cxn ang="0">
                <a:pos x="98" y="404"/>
              </a:cxn>
              <a:cxn ang="0">
                <a:pos x="111" y="414"/>
              </a:cxn>
              <a:cxn ang="0">
                <a:pos x="98" y="418"/>
              </a:cxn>
              <a:cxn ang="0">
                <a:pos x="69" y="445"/>
              </a:cxn>
              <a:cxn ang="0">
                <a:pos x="39" y="473"/>
              </a:cxn>
              <a:cxn ang="0">
                <a:pos x="60" y="500"/>
              </a:cxn>
              <a:cxn ang="0">
                <a:pos x="69" y="541"/>
              </a:cxn>
              <a:cxn ang="0">
                <a:pos x="90" y="568"/>
              </a:cxn>
            </a:cxnLst>
            <a:rect l="0" t="0" r="r" b="b"/>
            <a:pathLst>
              <a:path w="452" h="577">
                <a:moveTo>
                  <a:pt x="448" y="0"/>
                </a:moveTo>
                <a:lnTo>
                  <a:pt x="452" y="14"/>
                </a:lnTo>
                <a:lnTo>
                  <a:pt x="448" y="27"/>
                </a:lnTo>
                <a:lnTo>
                  <a:pt x="448" y="46"/>
                </a:lnTo>
                <a:lnTo>
                  <a:pt x="439" y="59"/>
                </a:lnTo>
                <a:lnTo>
                  <a:pt x="431" y="77"/>
                </a:lnTo>
                <a:lnTo>
                  <a:pt x="422" y="91"/>
                </a:lnTo>
                <a:lnTo>
                  <a:pt x="418" y="109"/>
                </a:lnTo>
                <a:lnTo>
                  <a:pt x="413" y="123"/>
                </a:lnTo>
                <a:lnTo>
                  <a:pt x="409" y="136"/>
                </a:lnTo>
                <a:lnTo>
                  <a:pt x="396" y="150"/>
                </a:lnTo>
                <a:lnTo>
                  <a:pt x="388" y="168"/>
                </a:lnTo>
                <a:lnTo>
                  <a:pt x="375" y="182"/>
                </a:lnTo>
                <a:lnTo>
                  <a:pt x="375" y="196"/>
                </a:lnTo>
                <a:lnTo>
                  <a:pt x="367" y="209"/>
                </a:lnTo>
                <a:lnTo>
                  <a:pt x="354" y="218"/>
                </a:lnTo>
                <a:lnTo>
                  <a:pt x="341" y="232"/>
                </a:lnTo>
                <a:lnTo>
                  <a:pt x="328" y="236"/>
                </a:lnTo>
                <a:lnTo>
                  <a:pt x="311" y="232"/>
                </a:lnTo>
                <a:lnTo>
                  <a:pt x="311" y="223"/>
                </a:lnTo>
                <a:lnTo>
                  <a:pt x="298" y="223"/>
                </a:lnTo>
                <a:lnTo>
                  <a:pt x="294" y="232"/>
                </a:lnTo>
                <a:lnTo>
                  <a:pt x="290" y="245"/>
                </a:lnTo>
                <a:lnTo>
                  <a:pt x="281" y="245"/>
                </a:lnTo>
                <a:lnTo>
                  <a:pt x="277" y="255"/>
                </a:lnTo>
                <a:lnTo>
                  <a:pt x="269" y="259"/>
                </a:lnTo>
                <a:lnTo>
                  <a:pt x="256" y="277"/>
                </a:lnTo>
                <a:lnTo>
                  <a:pt x="260" y="282"/>
                </a:lnTo>
                <a:lnTo>
                  <a:pt x="260" y="300"/>
                </a:lnTo>
                <a:lnTo>
                  <a:pt x="252" y="305"/>
                </a:lnTo>
                <a:lnTo>
                  <a:pt x="243" y="314"/>
                </a:lnTo>
                <a:lnTo>
                  <a:pt x="230" y="323"/>
                </a:lnTo>
                <a:lnTo>
                  <a:pt x="222" y="327"/>
                </a:lnTo>
                <a:lnTo>
                  <a:pt x="218" y="327"/>
                </a:lnTo>
                <a:lnTo>
                  <a:pt x="218" y="336"/>
                </a:lnTo>
                <a:lnTo>
                  <a:pt x="218" y="341"/>
                </a:lnTo>
                <a:lnTo>
                  <a:pt x="218" y="350"/>
                </a:lnTo>
                <a:lnTo>
                  <a:pt x="213" y="350"/>
                </a:lnTo>
                <a:lnTo>
                  <a:pt x="218" y="350"/>
                </a:lnTo>
                <a:lnTo>
                  <a:pt x="222" y="355"/>
                </a:lnTo>
                <a:lnTo>
                  <a:pt x="226" y="355"/>
                </a:lnTo>
                <a:lnTo>
                  <a:pt x="235" y="364"/>
                </a:lnTo>
                <a:lnTo>
                  <a:pt x="239" y="377"/>
                </a:lnTo>
                <a:lnTo>
                  <a:pt x="247" y="386"/>
                </a:lnTo>
                <a:lnTo>
                  <a:pt x="256" y="400"/>
                </a:lnTo>
                <a:lnTo>
                  <a:pt x="260" y="414"/>
                </a:lnTo>
                <a:lnTo>
                  <a:pt x="264" y="427"/>
                </a:lnTo>
                <a:lnTo>
                  <a:pt x="264" y="445"/>
                </a:lnTo>
                <a:lnTo>
                  <a:pt x="260" y="454"/>
                </a:lnTo>
                <a:lnTo>
                  <a:pt x="256" y="468"/>
                </a:lnTo>
                <a:lnTo>
                  <a:pt x="243" y="477"/>
                </a:lnTo>
                <a:lnTo>
                  <a:pt x="226" y="482"/>
                </a:lnTo>
                <a:lnTo>
                  <a:pt x="213" y="486"/>
                </a:lnTo>
                <a:lnTo>
                  <a:pt x="201" y="495"/>
                </a:lnTo>
                <a:lnTo>
                  <a:pt x="196" y="482"/>
                </a:lnTo>
                <a:lnTo>
                  <a:pt x="196" y="468"/>
                </a:lnTo>
                <a:lnTo>
                  <a:pt x="205" y="454"/>
                </a:lnTo>
                <a:lnTo>
                  <a:pt x="196" y="436"/>
                </a:lnTo>
                <a:lnTo>
                  <a:pt x="192" y="418"/>
                </a:lnTo>
                <a:lnTo>
                  <a:pt x="205" y="418"/>
                </a:lnTo>
                <a:lnTo>
                  <a:pt x="201" y="404"/>
                </a:lnTo>
                <a:lnTo>
                  <a:pt x="188" y="395"/>
                </a:lnTo>
                <a:lnTo>
                  <a:pt x="171" y="400"/>
                </a:lnTo>
                <a:lnTo>
                  <a:pt x="158" y="386"/>
                </a:lnTo>
                <a:lnTo>
                  <a:pt x="162" y="373"/>
                </a:lnTo>
                <a:lnTo>
                  <a:pt x="166" y="359"/>
                </a:lnTo>
                <a:lnTo>
                  <a:pt x="171" y="345"/>
                </a:lnTo>
                <a:lnTo>
                  <a:pt x="166" y="341"/>
                </a:lnTo>
                <a:lnTo>
                  <a:pt x="154" y="336"/>
                </a:lnTo>
                <a:lnTo>
                  <a:pt x="141" y="332"/>
                </a:lnTo>
                <a:lnTo>
                  <a:pt x="132" y="336"/>
                </a:lnTo>
                <a:lnTo>
                  <a:pt x="120" y="341"/>
                </a:lnTo>
                <a:lnTo>
                  <a:pt x="107" y="345"/>
                </a:lnTo>
                <a:lnTo>
                  <a:pt x="98" y="355"/>
                </a:lnTo>
                <a:lnTo>
                  <a:pt x="90" y="364"/>
                </a:lnTo>
                <a:lnTo>
                  <a:pt x="81" y="364"/>
                </a:lnTo>
                <a:lnTo>
                  <a:pt x="90" y="355"/>
                </a:lnTo>
                <a:lnTo>
                  <a:pt x="86" y="345"/>
                </a:lnTo>
                <a:lnTo>
                  <a:pt x="86" y="336"/>
                </a:lnTo>
                <a:lnTo>
                  <a:pt x="98" y="327"/>
                </a:lnTo>
                <a:lnTo>
                  <a:pt x="103" y="314"/>
                </a:lnTo>
                <a:lnTo>
                  <a:pt x="98" y="305"/>
                </a:lnTo>
                <a:lnTo>
                  <a:pt x="81" y="300"/>
                </a:lnTo>
                <a:lnTo>
                  <a:pt x="73" y="309"/>
                </a:lnTo>
                <a:lnTo>
                  <a:pt x="64" y="323"/>
                </a:lnTo>
                <a:lnTo>
                  <a:pt x="56" y="327"/>
                </a:lnTo>
                <a:lnTo>
                  <a:pt x="43" y="336"/>
                </a:lnTo>
                <a:lnTo>
                  <a:pt x="39" y="345"/>
                </a:lnTo>
                <a:lnTo>
                  <a:pt x="34" y="350"/>
                </a:lnTo>
                <a:lnTo>
                  <a:pt x="22" y="355"/>
                </a:lnTo>
                <a:lnTo>
                  <a:pt x="13" y="350"/>
                </a:lnTo>
                <a:lnTo>
                  <a:pt x="5" y="359"/>
                </a:lnTo>
                <a:lnTo>
                  <a:pt x="0" y="368"/>
                </a:lnTo>
                <a:lnTo>
                  <a:pt x="9" y="377"/>
                </a:lnTo>
                <a:lnTo>
                  <a:pt x="17" y="386"/>
                </a:lnTo>
                <a:lnTo>
                  <a:pt x="30" y="395"/>
                </a:lnTo>
                <a:lnTo>
                  <a:pt x="30" y="409"/>
                </a:lnTo>
                <a:lnTo>
                  <a:pt x="39" y="414"/>
                </a:lnTo>
                <a:lnTo>
                  <a:pt x="47" y="414"/>
                </a:lnTo>
                <a:lnTo>
                  <a:pt x="56" y="409"/>
                </a:lnTo>
                <a:lnTo>
                  <a:pt x="60" y="400"/>
                </a:lnTo>
                <a:lnTo>
                  <a:pt x="73" y="395"/>
                </a:lnTo>
                <a:lnTo>
                  <a:pt x="81" y="404"/>
                </a:lnTo>
                <a:lnTo>
                  <a:pt x="90" y="404"/>
                </a:lnTo>
                <a:lnTo>
                  <a:pt x="98" y="404"/>
                </a:lnTo>
                <a:lnTo>
                  <a:pt x="103" y="404"/>
                </a:lnTo>
                <a:lnTo>
                  <a:pt x="107" y="409"/>
                </a:lnTo>
                <a:lnTo>
                  <a:pt x="111" y="414"/>
                </a:lnTo>
                <a:lnTo>
                  <a:pt x="107" y="418"/>
                </a:lnTo>
                <a:lnTo>
                  <a:pt x="107" y="423"/>
                </a:lnTo>
                <a:lnTo>
                  <a:pt x="98" y="418"/>
                </a:lnTo>
                <a:lnTo>
                  <a:pt x="86" y="427"/>
                </a:lnTo>
                <a:lnTo>
                  <a:pt x="73" y="432"/>
                </a:lnTo>
                <a:lnTo>
                  <a:pt x="69" y="445"/>
                </a:lnTo>
                <a:lnTo>
                  <a:pt x="56" y="450"/>
                </a:lnTo>
                <a:lnTo>
                  <a:pt x="47" y="459"/>
                </a:lnTo>
                <a:lnTo>
                  <a:pt x="39" y="473"/>
                </a:lnTo>
                <a:lnTo>
                  <a:pt x="34" y="482"/>
                </a:lnTo>
                <a:lnTo>
                  <a:pt x="47" y="491"/>
                </a:lnTo>
                <a:lnTo>
                  <a:pt x="60" y="500"/>
                </a:lnTo>
                <a:lnTo>
                  <a:pt x="64" y="514"/>
                </a:lnTo>
                <a:lnTo>
                  <a:pt x="69" y="527"/>
                </a:lnTo>
                <a:lnTo>
                  <a:pt x="69" y="541"/>
                </a:lnTo>
                <a:lnTo>
                  <a:pt x="73" y="550"/>
                </a:lnTo>
                <a:lnTo>
                  <a:pt x="81" y="554"/>
                </a:lnTo>
                <a:lnTo>
                  <a:pt x="90" y="568"/>
                </a:lnTo>
                <a:lnTo>
                  <a:pt x="94" y="577"/>
                </a:lnTo>
                <a:lnTo>
                  <a:pt x="81" y="57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5" name="Freeform 1249"/>
          <p:cNvSpPr>
            <a:spLocks/>
          </p:cNvSpPr>
          <p:nvPr/>
        </p:nvSpPr>
        <p:spPr bwMode="auto">
          <a:xfrm>
            <a:off x="4778375" y="2806701"/>
            <a:ext cx="1162050" cy="987425"/>
          </a:xfrm>
          <a:custGeom>
            <a:avLst/>
            <a:gdLst/>
            <a:ahLst/>
            <a:cxnLst>
              <a:cxn ang="0">
                <a:pos x="728" y="23"/>
              </a:cxn>
              <a:cxn ang="0">
                <a:pos x="707" y="41"/>
              </a:cxn>
              <a:cxn ang="0">
                <a:pos x="715" y="46"/>
              </a:cxn>
              <a:cxn ang="0">
                <a:pos x="732" y="59"/>
              </a:cxn>
              <a:cxn ang="0">
                <a:pos x="720" y="91"/>
              </a:cxn>
              <a:cxn ang="0">
                <a:pos x="707" y="109"/>
              </a:cxn>
              <a:cxn ang="0">
                <a:pos x="690" y="141"/>
              </a:cxn>
              <a:cxn ang="0">
                <a:pos x="677" y="164"/>
              </a:cxn>
              <a:cxn ang="0">
                <a:pos x="660" y="195"/>
              </a:cxn>
              <a:cxn ang="0">
                <a:pos x="634" y="214"/>
              </a:cxn>
              <a:cxn ang="0">
                <a:pos x="613" y="241"/>
              </a:cxn>
              <a:cxn ang="0">
                <a:pos x="579" y="264"/>
              </a:cxn>
              <a:cxn ang="0">
                <a:pos x="536" y="268"/>
              </a:cxn>
              <a:cxn ang="0">
                <a:pos x="511" y="277"/>
              </a:cxn>
              <a:cxn ang="0">
                <a:pos x="485" y="286"/>
              </a:cxn>
              <a:cxn ang="0">
                <a:pos x="443" y="295"/>
              </a:cxn>
              <a:cxn ang="0">
                <a:pos x="430" y="323"/>
              </a:cxn>
              <a:cxn ang="0">
                <a:pos x="413" y="314"/>
              </a:cxn>
              <a:cxn ang="0">
                <a:pos x="404" y="291"/>
              </a:cxn>
              <a:cxn ang="0">
                <a:pos x="370" y="282"/>
              </a:cxn>
              <a:cxn ang="0">
                <a:pos x="332" y="304"/>
              </a:cxn>
              <a:cxn ang="0">
                <a:pos x="302" y="336"/>
              </a:cxn>
              <a:cxn ang="0">
                <a:pos x="311" y="382"/>
              </a:cxn>
              <a:cxn ang="0">
                <a:pos x="332" y="418"/>
              </a:cxn>
              <a:cxn ang="0">
                <a:pos x="358" y="459"/>
              </a:cxn>
              <a:cxn ang="0">
                <a:pos x="375" y="504"/>
              </a:cxn>
              <a:cxn ang="0">
                <a:pos x="366" y="582"/>
              </a:cxn>
              <a:cxn ang="0">
                <a:pos x="332" y="600"/>
              </a:cxn>
              <a:cxn ang="0">
                <a:pos x="294" y="609"/>
              </a:cxn>
              <a:cxn ang="0">
                <a:pos x="238" y="609"/>
              </a:cxn>
              <a:cxn ang="0">
                <a:pos x="226" y="595"/>
              </a:cxn>
              <a:cxn ang="0">
                <a:pos x="191" y="568"/>
              </a:cxn>
              <a:cxn ang="0">
                <a:pos x="174" y="536"/>
              </a:cxn>
              <a:cxn ang="0">
                <a:pos x="140" y="513"/>
              </a:cxn>
              <a:cxn ang="0">
                <a:pos x="119" y="491"/>
              </a:cxn>
              <a:cxn ang="0">
                <a:pos x="102" y="536"/>
              </a:cxn>
              <a:cxn ang="0">
                <a:pos x="81" y="577"/>
              </a:cxn>
              <a:cxn ang="0">
                <a:pos x="59" y="573"/>
              </a:cxn>
              <a:cxn ang="0">
                <a:pos x="72" y="523"/>
              </a:cxn>
              <a:cxn ang="0">
                <a:pos x="72" y="468"/>
              </a:cxn>
              <a:cxn ang="0">
                <a:pos x="59" y="364"/>
              </a:cxn>
              <a:cxn ang="0">
                <a:pos x="25" y="382"/>
              </a:cxn>
            </a:cxnLst>
            <a:rect l="0" t="0" r="r" b="b"/>
            <a:pathLst>
              <a:path w="732" h="622">
                <a:moveTo>
                  <a:pt x="715" y="0"/>
                </a:moveTo>
                <a:lnTo>
                  <a:pt x="728" y="14"/>
                </a:lnTo>
                <a:lnTo>
                  <a:pt x="728" y="23"/>
                </a:lnTo>
                <a:lnTo>
                  <a:pt x="720" y="27"/>
                </a:lnTo>
                <a:lnTo>
                  <a:pt x="711" y="32"/>
                </a:lnTo>
                <a:lnTo>
                  <a:pt x="707" y="41"/>
                </a:lnTo>
                <a:lnTo>
                  <a:pt x="694" y="41"/>
                </a:lnTo>
                <a:lnTo>
                  <a:pt x="703" y="46"/>
                </a:lnTo>
                <a:lnTo>
                  <a:pt x="715" y="46"/>
                </a:lnTo>
                <a:lnTo>
                  <a:pt x="724" y="50"/>
                </a:lnTo>
                <a:lnTo>
                  <a:pt x="732" y="55"/>
                </a:lnTo>
                <a:lnTo>
                  <a:pt x="732" y="59"/>
                </a:lnTo>
                <a:lnTo>
                  <a:pt x="728" y="77"/>
                </a:lnTo>
                <a:lnTo>
                  <a:pt x="724" y="77"/>
                </a:lnTo>
                <a:lnTo>
                  <a:pt x="720" y="91"/>
                </a:lnTo>
                <a:lnTo>
                  <a:pt x="720" y="100"/>
                </a:lnTo>
                <a:lnTo>
                  <a:pt x="715" y="109"/>
                </a:lnTo>
                <a:lnTo>
                  <a:pt x="707" y="109"/>
                </a:lnTo>
                <a:lnTo>
                  <a:pt x="703" y="118"/>
                </a:lnTo>
                <a:lnTo>
                  <a:pt x="694" y="132"/>
                </a:lnTo>
                <a:lnTo>
                  <a:pt x="690" y="141"/>
                </a:lnTo>
                <a:lnTo>
                  <a:pt x="681" y="155"/>
                </a:lnTo>
                <a:lnTo>
                  <a:pt x="673" y="150"/>
                </a:lnTo>
                <a:lnTo>
                  <a:pt x="677" y="164"/>
                </a:lnTo>
                <a:lnTo>
                  <a:pt x="673" y="173"/>
                </a:lnTo>
                <a:lnTo>
                  <a:pt x="664" y="186"/>
                </a:lnTo>
                <a:lnTo>
                  <a:pt x="660" y="195"/>
                </a:lnTo>
                <a:lnTo>
                  <a:pt x="651" y="200"/>
                </a:lnTo>
                <a:lnTo>
                  <a:pt x="647" y="214"/>
                </a:lnTo>
                <a:lnTo>
                  <a:pt x="634" y="214"/>
                </a:lnTo>
                <a:lnTo>
                  <a:pt x="634" y="223"/>
                </a:lnTo>
                <a:lnTo>
                  <a:pt x="626" y="232"/>
                </a:lnTo>
                <a:lnTo>
                  <a:pt x="613" y="241"/>
                </a:lnTo>
                <a:lnTo>
                  <a:pt x="605" y="245"/>
                </a:lnTo>
                <a:lnTo>
                  <a:pt x="592" y="259"/>
                </a:lnTo>
                <a:lnTo>
                  <a:pt x="579" y="264"/>
                </a:lnTo>
                <a:lnTo>
                  <a:pt x="562" y="264"/>
                </a:lnTo>
                <a:lnTo>
                  <a:pt x="549" y="268"/>
                </a:lnTo>
                <a:lnTo>
                  <a:pt x="536" y="268"/>
                </a:lnTo>
                <a:lnTo>
                  <a:pt x="528" y="277"/>
                </a:lnTo>
                <a:lnTo>
                  <a:pt x="515" y="264"/>
                </a:lnTo>
                <a:lnTo>
                  <a:pt x="511" y="277"/>
                </a:lnTo>
                <a:lnTo>
                  <a:pt x="502" y="268"/>
                </a:lnTo>
                <a:lnTo>
                  <a:pt x="498" y="282"/>
                </a:lnTo>
                <a:lnTo>
                  <a:pt x="485" y="286"/>
                </a:lnTo>
                <a:lnTo>
                  <a:pt x="473" y="286"/>
                </a:lnTo>
                <a:lnTo>
                  <a:pt x="460" y="295"/>
                </a:lnTo>
                <a:lnTo>
                  <a:pt x="443" y="295"/>
                </a:lnTo>
                <a:lnTo>
                  <a:pt x="430" y="300"/>
                </a:lnTo>
                <a:lnTo>
                  <a:pt x="426" y="309"/>
                </a:lnTo>
                <a:lnTo>
                  <a:pt x="430" y="323"/>
                </a:lnTo>
                <a:lnTo>
                  <a:pt x="421" y="327"/>
                </a:lnTo>
                <a:lnTo>
                  <a:pt x="413" y="327"/>
                </a:lnTo>
                <a:lnTo>
                  <a:pt x="413" y="314"/>
                </a:lnTo>
                <a:lnTo>
                  <a:pt x="409" y="304"/>
                </a:lnTo>
                <a:lnTo>
                  <a:pt x="413" y="291"/>
                </a:lnTo>
                <a:lnTo>
                  <a:pt x="404" y="291"/>
                </a:lnTo>
                <a:lnTo>
                  <a:pt x="396" y="282"/>
                </a:lnTo>
                <a:lnTo>
                  <a:pt x="383" y="282"/>
                </a:lnTo>
                <a:lnTo>
                  <a:pt x="370" y="282"/>
                </a:lnTo>
                <a:lnTo>
                  <a:pt x="358" y="291"/>
                </a:lnTo>
                <a:lnTo>
                  <a:pt x="345" y="295"/>
                </a:lnTo>
                <a:lnTo>
                  <a:pt x="332" y="304"/>
                </a:lnTo>
                <a:lnTo>
                  <a:pt x="323" y="314"/>
                </a:lnTo>
                <a:lnTo>
                  <a:pt x="311" y="323"/>
                </a:lnTo>
                <a:lnTo>
                  <a:pt x="302" y="336"/>
                </a:lnTo>
                <a:lnTo>
                  <a:pt x="298" y="350"/>
                </a:lnTo>
                <a:lnTo>
                  <a:pt x="302" y="368"/>
                </a:lnTo>
                <a:lnTo>
                  <a:pt x="311" y="382"/>
                </a:lnTo>
                <a:lnTo>
                  <a:pt x="315" y="391"/>
                </a:lnTo>
                <a:lnTo>
                  <a:pt x="323" y="404"/>
                </a:lnTo>
                <a:lnTo>
                  <a:pt x="332" y="418"/>
                </a:lnTo>
                <a:lnTo>
                  <a:pt x="340" y="432"/>
                </a:lnTo>
                <a:lnTo>
                  <a:pt x="353" y="445"/>
                </a:lnTo>
                <a:lnTo>
                  <a:pt x="358" y="459"/>
                </a:lnTo>
                <a:lnTo>
                  <a:pt x="370" y="473"/>
                </a:lnTo>
                <a:lnTo>
                  <a:pt x="370" y="491"/>
                </a:lnTo>
                <a:lnTo>
                  <a:pt x="375" y="504"/>
                </a:lnTo>
                <a:lnTo>
                  <a:pt x="375" y="550"/>
                </a:lnTo>
                <a:lnTo>
                  <a:pt x="370" y="568"/>
                </a:lnTo>
                <a:lnTo>
                  <a:pt x="366" y="582"/>
                </a:lnTo>
                <a:lnTo>
                  <a:pt x="362" y="591"/>
                </a:lnTo>
                <a:lnTo>
                  <a:pt x="345" y="595"/>
                </a:lnTo>
                <a:lnTo>
                  <a:pt x="332" y="600"/>
                </a:lnTo>
                <a:lnTo>
                  <a:pt x="319" y="604"/>
                </a:lnTo>
                <a:lnTo>
                  <a:pt x="306" y="613"/>
                </a:lnTo>
                <a:lnTo>
                  <a:pt x="294" y="609"/>
                </a:lnTo>
                <a:lnTo>
                  <a:pt x="289" y="622"/>
                </a:lnTo>
                <a:lnTo>
                  <a:pt x="243" y="613"/>
                </a:lnTo>
                <a:lnTo>
                  <a:pt x="238" y="609"/>
                </a:lnTo>
                <a:lnTo>
                  <a:pt x="234" y="609"/>
                </a:lnTo>
                <a:lnTo>
                  <a:pt x="230" y="604"/>
                </a:lnTo>
                <a:lnTo>
                  <a:pt x="226" y="595"/>
                </a:lnTo>
                <a:lnTo>
                  <a:pt x="208" y="591"/>
                </a:lnTo>
                <a:lnTo>
                  <a:pt x="196" y="577"/>
                </a:lnTo>
                <a:lnTo>
                  <a:pt x="191" y="568"/>
                </a:lnTo>
                <a:lnTo>
                  <a:pt x="191" y="554"/>
                </a:lnTo>
                <a:lnTo>
                  <a:pt x="183" y="541"/>
                </a:lnTo>
                <a:lnTo>
                  <a:pt x="174" y="536"/>
                </a:lnTo>
                <a:lnTo>
                  <a:pt x="166" y="518"/>
                </a:lnTo>
                <a:lnTo>
                  <a:pt x="153" y="518"/>
                </a:lnTo>
                <a:lnTo>
                  <a:pt x="140" y="513"/>
                </a:lnTo>
                <a:lnTo>
                  <a:pt x="145" y="495"/>
                </a:lnTo>
                <a:lnTo>
                  <a:pt x="132" y="486"/>
                </a:lnTo>
                <a:lnTo>
                  <a:pt x="119" y="491"/>
                </a:lnTo>
                <a:lnTo>
                  <a:pt x="115" y="509"/>
                </a:lnTo>
                <a:lnTo>
                  <a:pt x="111" y="527"/>
                </a:lnTo>
                <a:lnTo>
                  <a:pt x="102" y="536"/>
                </a:lnTo>
                <a:lnTo>
                  <a:pt x="98" y="550"/>
                </a:lnTo>
                <a:lnTo>
                  <a:pt x="85" y="559"/>
                </a:lnTo>
                <a:lnTo>
                  <a:pt x="81" y="577"/>
                </a:lnTo>
                <a:lnTo>
                  <a:pt x="76" y="582"/>
                </a:lnTo>
                <a:lnTo>
                  <a:pt x="59" y="582"/>
                </a:lnTo>
                <a:lnTo>
                  <a:pt x="59" y="573"/>
                </a:lnTo>
                <a:lnTo>
                  <a:pt x="64" y="559"/>
                </a:lnTo>
                <a:lnTo>
                  <a:pt x="72" y="550"/>
                </a:lnTo>
                <a:lnTo>
                  <a:pt x="72" y="523"/>
                </a:lnTo>
                <a:lnTo>
                  <a:pt x="81" y="509"/>
                </a:lnTo>
                <a:lnTo>
                  <a:pt x="81" y="491"/>
                </a:lnTo>
                <a:lnTo>
                  <a:pt x="72" y="468"/>
                </a:lnTo>
                <a:lnTo>
                  <a:pt x="72" y="386"/>
                </a:lnTo>
                <a:lnTo>
                  <a:pt x="64" y="373"/>
                </a:lnTo>
                <a:lnTo>
                  <a:pt x="59" y="364"/>
                </a:lnTo>
                <a:lnTo>
                  <a:pt x="51" y="373"/>
                </a:lnTo>
                <a:lnTo>
                  <a:pt x="38" y="377"/>
                </a:lnTo>
                <a:lnTo>
                  <a:pt x="25" y="382"/>
                </a:lnTo>
                <a:lnTo>
                  <a:pt x="13" y="391"/>
                </a:lnTo>
                <a:lnTo>
                  <a:pt x="0" y="38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6" name="Freeform 1250"/>
          <p:cNvSpPr>
            <a:spLocks/>
          </p:cNvSpPr>
          <p:nvPr/>
        </p:nvSpPr>
        <p:spPr bwMode="auto">
          <a:xfrm>
            <a:off x="4643438" y="1790701"/>
            <a:ext cx="1852613" cy="1628775"/>
          </a:xfrm>
          <a:custGeom>
            <a:avLst/>
            <a:gdLst/>
            <a:ahLst/>
            <a:cxnLst>
              <a:cxn ang="0">
                <a:pos x="85" y="1026"/>
              </a:cxn>
              <a:cxn ang="0">
                <a:pos x="76" y="1022"/>
              </a:cxn>
              <a:cxn ang="0">
                <a:pos x="68" y="1013"/>
              </a:cxn>
              <a:cxn ang="0">
                <a:pos x="76" y="999"/>
              </a:cxn>
              <a:cxn ang="0">
                <a:pos x="85" y="981"/>
              </a:cxn>
              <a:cxn ang="0">
                <a:pos x="85" y="931"/>
              </a:cxn>
              <a:cxn ang="0">
                <a:pos x="76" y="931"/>
              </a:cxn>
              <a:cxn ang="0">
                <a:pos x="72" y="917"/>
              </a:cxn>
              <a:cxn ang="0">
                <a:pos x="76" y="908"/>
              </a:cxn>
              <a:cxn ang="0">
                <a:pos x="72" y="895"/>
              </a:cxn>
              <a:cxn ang="0">
                <a:pos x="63" y="895"/>
              </a:cxn>
              <a:cxn ang="0">
                <a:pos x="63" y="881"/>
              </a:cxn>
              <a:cxn ang="0">
                <a:pos x="55" y="867"/>
              </a:cxn>
              <a:cxn ang="0">
                <a:pos x="51" y="854"/>
              </a:cxn>
              <a:cxn ang="0">
                <a:pos x="46" y="840"/>
              </a:cxn>
              <a:cxn ang="0">
                <a:pos x="46" y="813"/>
              </a:cxn>
              <a:cxn ang="0">
                <a:pos x="42" y="799"/>
              </a:cxn>
              <a:cxn ang="0">
                <a:pos x="29" y="804"/>
              </a:cxn>
              <a:cxn ang="0">
                <a:pos x="17" y="808"/>
              </a:cxn>
              <a:cxn ang="0">
                <a:pos x="8" y="817"/>
              </a:cxn>
              <a:cxn ang="0">
                <a:pos x="0" y="817"/>
              </a:cxn>
              <a:cxn ang="0">
                <a:pos x="17" y="763"/>
              </a:cxn>
              <a:cxn ang="0">
                <a:pos x="29" y="708"/>
              </a:cxn>
              <a:cxn ang="0">
                <a:pos x="42" y="654"/>
              </a:cxn>
              <a:cxn ang="0">
                <a:pos x="59" y="599"/>
              </a:cxn>
              <a:cxn ang="0">
                <a:pos x="72" y="545"/>
              </a:cxn>
              <a:cxn ang="0">
                <a:pos x="89" y="490"/>
              </a:cxn>
              <a:cxn ang="0">
                <a:pos x="102" y="436"/>
              </a:cxn>
              <a:cxn ang="0">
                <a:pos x="119" y="381"/>
              </a:cxn>
              <a:cxn ang="0">
                <a:pos x="132" y="327"/>
              </a:cxn>
              <a:cxn ang="0">
                <a:pos x="149" y="272"/>
              </a:cxn>
              <a:cxn ang="0">
                <a:pos x="161" y="218"/>
              </a:cxn>
              <a:cxn ang="0">
                <a:pos x="178" y="163"/>
              </a:cxn>
              <a:cxn ang="0">
                <a:pos x="191" y="109"/>
              </a:cxn>
              <a:cxn ang="0">
                <a:pos x="208" y="54"/>
              </a:cxn>
              <a:cxn ang="0">
                <a:pos x="221" y="0"/>
              </a:cxn>
              <a:cxn ang="0">
                <a:pos x="255" y="9"/>
              </a:cxn>
              <a:cxn ang="0">
                <a:pos x="293" y="18"/>
              </a:cxn>
              <a:cxn ang="0">
                <a:pos x="328" y="27"/>
              </a:cxn>
              <a:cxn ang="0">
                <a:pos x="362" y="36"/>
              </a:cxn>
              <a:cxn ang="0">
                <a:pos x="400" y="45"/>
              </a:cxn>
              <a:cxn ang="0">
                <a:pos x="434" y="54"/>
              </a:cxn>
              <a:cxn ang="0">
                <a:pos x="472" y="59"/>
              </a:cxn>
              <a:cxn ang="0">
                <a:pos x="506" y="63"/>
              </a:cxn>
              <a:cxn ang="0">
                <a:pos x="545" y="72"/>
              </a:cxn>
              <a:cxn ang="0">
                <a:pos x="583" y="77"/>
              </a:cxn>
              <a:cxn ang="0">
                <a:pos x="617" y="77"/>
              </a:cxn>
              <a:cxn ang="0">
                <a:pos x="655" y="81"/>
              </a:cxn>
              <a:cxn ang="0">
                <a:pos x="690" y="86"/>
              </a:cxn>
              <a:cxn ang="0">
                <a:pos x="728" y="86"/>
              </a:cxn>
              <a:cxn ang="0">
                <a:pos x="766" y="90"/>
              </a:cxn>
              <a:cxn ang="0">
                <a:pos x="800" y="90"/>
              </a:cxn>
              <a:cxn ang="0">
                <a:pos x="839" y="90"/>
              </a:cxn>
              <a:cxn ang="0">
                <a:pos x="873" y="90"/>
              </a:cxn>
              <a:cxn ang="0">
                <a:pos x="911" y="90"/>
              </a:cxn>
              <a:cxn ang="0">
                <a:pos x="949" y="86"/>
              </a:cxn>
              <a:cxn ang="0">
                <a:pos x="983" y="86"/>
              </a:cxn>
              <a:cxn ang="0">
                <a:pos x="1022" y="81"/>
              </a:cxn>
              <a:cxn ang="0">
                <a:pos x="1056" y="77"/>
              </a:cxn>
              <a:cxn ang="0">
                <a:pos x="1094" y="72"/>
              </a:cxn>
              <a:cxn ang="0">
                <a:pos x="1132" y="68"/>
              </a:cxn>
              <a:cxn ang="0">
                <a:pos x="1167" y="63"/>
              </a:cxn>
            </a:cxnLst>
            <a:rect l="0" t="0" r="r" b="b"/>
            <a:pathLst>
              <a:path w="1167" h="1026">
                <a:moveTo>
                  <a:pt x="85" y="1026"/>
                </a:moveTo>
                <a:lnTo>
                  <a:pt x="76" y="1022"/>
                </a:lnTo>
                <a:lnTo>
                  <a:pt x="68" y="1013"/>
                </a:lnTo>
                <a:lnTo>
                  <a:pt x="76" y="999"/>
                </a:lnTo>
                <a:lnTo>
                  <a:pt x="85" y="981"/>
                </a:lnTo>
                <a:lnTo>
                  <a:pt x="85" y="931"/>
                </a:lnTo>
                <a:lnTo>
                  <a:pt x="76" y="931"/>
                </a:lnTo>
                <a:lnTo>
                  <a:pt x="72" y="917"/>
                </a:lnTo>
                <a:lnTo>
                  <a:pt x="76" y="908"/>
                </a:lnTo>
                <a:lnTo>
                  <a:pt x="72" y="895"/>
                </a:lnTo>
                <a:lnTo>
                  <a:pt x="63" y="895"/>
                </a:lnTo>
                <a:lnTo>
                  <a:pt x="63" y="881"/>
                </a:lnTo>
                <a:lnTo>
                  <a:pt x="55" y="867"/>
                </a:lnTo>
                <a:lnTo>
                  <a:pt x="51" y="854"/>
                </a:lnTo>
                <a:lnTo>
                  <a:pt x="46" y="840"/>
                </a:lnTo>
                <a:lnTo>
                  <a:pt x="46" y="813"/>
                </a:lnTo>
                <a:lnTo>
                  <a:pt x="42" y="799"/>
                </a:lnTo>
                <a:lnTo>
                  <a:pt x="29" y="804"/>
                </a:lnTo>
                <a:lnTo>
                  <a:pt x="17" y="808"/>
                </a:lnTo>
                <a:lnTo>
                  <a:pt x="8" y="817"/>
                </a:lnTo>
                <a:lnTo>
                  <a:pt x="0" y="817"/>
                </a:lnTo>
                <a:lnTo>
                  <a:pt x="17" y="763"/>
                </a:lnTo>
                <a:lnTo>
                  <a:pt x="29" y="708"/>
                </a:lnTo>
                <a:lnTo>
                  <a:pt x="42" y="654"/>
                </a:lnTo>
                <a:lnTo>
                  <a:pt x="59" y="599"/>
                </a:lnTo>
                <a:lnTo>
                  <a:pt x="72" y="545"/>
                </a:lnTo>
                <a:lnTo>
                  <a:pt x="89" y="490"/>
                </a:lnTo>
                <a:lnTo>
                  <a:pt x="102" y="436"/>
                </a:lnTo>
                <a:lnTo>
                  <a:pt x="119" y="381"/>
                </a:lnTo>
                <a:lnTo>
                  <a:pt x="132" y="327"/>
                </a:lnTo>
                <a:lnTo>
                  <a:pt x="149" y="272"/>
                </a:lnTo>
                <a:lnTo>
                  <a:pt x="161" y="218"/>
                </a:lnTo>
                <a:lnTo>
                  <a:pt x="178" y="163"/>
                </a:lnTo>
                <a:lnTo>
                  <a:pt x="191" y="109"/>
                </a:lnTo>
                <a:lnTo>
                  <a:pt x="208" y="54"/>
                </a:lnTo>
                <a:lnTo>
                  <a:pt x="221" y="0"/>
                </a:lnTo>
                <a:lnTo>
                  <a:pt x="255" y="9"/>
                </a:lnTo>
                <a:lnTo>
                  <a:pt x="293" y="18"/>
                </a:lnTo>
                <a:lnTo>
                  <a:pt x="328" y="27"/>
                </a:lnTo>
                <a:lnTo>
                  <a:pt x="362" y="36"/>
                </a:lnTo>
                <a:lnTo>
                  <a:pt x="400" y="45"/>
                </a:lnTo>
                <a:lnTo>
                  <a:pt x="434" y="54"/>
                </a:lnTo>
                <a:lnTo>
                  <a:pt x="472" y="59"/>
                </a:lnTo>
                <a:lnTo>
                  <a:pt x="506" y="63"/>
                </a:lnTo>
                <a:lnTo>
                  <a:pt x="545" y="72"/>
                </a:lnTo>
                <a:lnTo>
                  <a:pt x="583" y="77"/>
                </a:lnTo>
                <a:lnTo>
                  <a:pt x="617" y="77"/>
                </a:lnTo>
                <a:lnTo>
                  <a:pt x="655" y="81"/>
                </a:lnTo>
                <a:lnTo>
                  <a:pt x="690" y="86"/>
                </a:lnTo>
                <a:lnTo>
                  <a:pt x="728" y="86"/>
                </a:lnTo>
                <a:lnTo>
                  <a:pt x="766" y="90"/>
                </a:lnTo>
                <a:lnTo>
                  <a:pt x="800" y="90"/>
                </a:lnTo>
                <a:lnTo>
                  <a:pt x="839" y="90"/>
                </a:lnTo>
                <a:lnTo>
                  <a:pt x="873" y="90"/>
                </a:lnTo>
                <a:lnTo>
                  <a:pt x="911" y="90"/>
                </a:lnTo>
                <a:lnTo>
                  <a:pt x="949" y="86"/>
                </a:lnTo>
                <a:lnTo>
                  <a:pt x="983" y="86"/>
                </a:lnTo>
                <a:lnTo>
                  <a:pt x="1022" y="81"/>
                </a:lnTo>
                <a:lnTo>
                  <a:pt x="1056" y="77"/>
                </a:lnTo>
                <a:lnTo>
                  <a:pt x="1094" y="72"/>
                </a:lnTo>
                <a:lnTo>
                  <a:pt x="1132" y="68"/>
                </a:lnTo>
                <a:lnTo>
                  <a:pt x="1167" y="6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7" name="Freeform 1251"/>
          <p:cNvSpPr>
            <a:spLocks/>
          </p:cNvSpPr>
          <p:nvPr/>
        </p:nvSpPr>
        <p:spPr bwMode="auto">
          <a:xfrm>
            <a:off x="6542088" y="1870076"/>
            <a:ext cx="74613" cy="2016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3" y="13"/>
              </a:cxn>
              <a:cxn ang="0">
                <a:pos x="47" y="27"/>
              </a:cxn>
              <a:cxn ang="0">
                <a:pos x="34" y="22"/>
              </a:cxn>
              <a:cxn ang="0">
                <a:pos x="26" y="22"/>
              </a:cxn>
              <a:cxn ang="0">
                <a:pos x="22" y="31"/>
              </a:cxn>
              <a:cxn ang="0">
                <a:pos x="22" y="40"/>
              </a:cxn>
              <a:cxn ang="0">
                <a:pos x="17" y="54"/>
              </a:cxn>
              <a:cxn ang="0">
                <a:pos x="17" y="68"/>
              </a:cxn>
              <a:cxn ang="0">
                <a:pos x="26" y="77"/>
              </a:cxn>
              <a:cxn ang="0">
                <a:pos x="30" y="86"/>
              </a:cxn>
              <a:cxn ang="0">
                <a:pos x="34" y="95"/>
              </a:cxn>
              <a:cxn ang="0">
                <a:pos x="43" y="99"/>
              </a:cxn>
              <a:cxn ang="0">
                <a:pos x="43" y="113"/>
              </a:cxn>
              <a:cxn ang="0">
                <a:pos x="34" y="104"/>
              </a:cxn>
              <a:cxn ang="0">
                <a:pos x="26" y="104"/>
              </a:cxn>
              <a:cxn ang="0">
                <a:pos x="22" y="113"/>
              </a:cxn>
              <a:cxn ang="0">
                <a:pos x="17" y="127"/>
              </a:cxn>
              <a:cxn ang="0">
                <a:pos x="9" y="109"/>
              </a:cxn>
              <a:cxn ang="0">
                <a:pos x="13" y="95"/>
              </a:cxn>
              <a:cxn ang="0">
                <a:pos x="9" y="77"/>
              </a:cxn>
              <a:cxn ang="0">
                <a:pos x="13" y="68"/>
              </a:cxn>
              <a:cxn ang="0">
                <a:pos x="5" y="50"/>
              </a:cxn>
              <a:cxn ang="0">
                <a:pos x="0" y="45"/>
              </a:cxn>
              <a:cxn ang="0">
                <a:pos x="5" y="36"/>
              </a:cxn>
              <a:cxn ang="0">
                <a:pos x="5" y="22"/>
              </a:cxn>
              <a:cxn ang="0">
                <a:pos x="0" y="9"/>
              </a:cxn>
              <a:cxn ang="0">
                <a:pos x="34" y="0"/>
              </a:cxn>
            </a:cxnLst>
            <a:rect l="0" t="0" r="r" b="b"/>
            <a:pathLst>
              <a:path w="47" h="127">
                <a:moveTo>
                  <a:pt x="34" y="0"/>
                </a:moveTo>
                <a:lnTo>
                  <a:pt x="43" y="13"/>
                </a:lnTo>
                <a:lnTo>
                  <a:pt x="47" y="27"/>
                </a:lnTo>
                <a:lnTo>
                  <a:pt x="34" y="22"/>
                </a:lnTo>
                <a:lnTo>
                  <a:pt x="26" y="22"/>
                </a:lnTo>
                <a:lnTo>
                  <a:pt x="22" y="31"/>
                </a:lnTo>
                <a:lnTo>
                  <a:pt x="22" y="40"/>
                </a:lnTo>
                <a:lnTo>
                  <a:pt x="17" y="54"/>
                </a:lnTo>
                <a:lnTo>
                  <a:pt x="17" y="68"/>
                </a:lnTo>
                <a:lnTo>
                  <a:pt x="26" y="77"/>
                </a:lnTo>
                <a:lnTo>
                  <a:pt x="30" y="86"/>
                </a:lnTo>
                <a:lnTo>
                  <a:pt x="34" y="95"/>
                </a:lnTo>
                <a:lnTo>
                  <a:pt x="43" y="99"/>
                </a:lnTo>
                <a:lnTo>
                  <a:pt x="43" y="113"/>
                </a:lnTo>
                <a:lnTo>
                  <a:pt x="34" y="104"/>
                </a:lnTo>
                <a:lnTo>
                  <a:pt x="26" y="104"/>
                </a:lnTo>
                <a:lnTo>
                  <a:pt x="22" y="113"/>
                </a:lnTo>
                <a:lnTo>
                  <a:pt x="17" y="127"/>
                </a:lnTo>
                <a:lnTo>
                  <a:pt x="9" y="109"/>
                </a:lnTo>
                <a:lnTo>
                  <a:pt x="13" y="95"/>
                </a:lnTo>
                <a:lnTo>
                  <a:pt x="9" y="77"/>
                </a:lnTo>
                <a:lnTo>
                  <a:pt x="13" y="68"/>
                </a:lnTo>
                <a:lnTo>
                  <a:pt x="5" y="50"/>
                </a:lnTo>
                <a:lnTo>
                  <a:pt x="0" y="45"/>
                </a:lnTo>
                <a:lnTo>
                  <a:pt x="5" y="36"/>
                </a:lnTo>
                <a:lnTo>
                  <a:pt x="5" y="22"/>
                </a:lnTo>
                <a:lnTo>
                  <a:pt x="0" y="9"/>
                </a:lnTo>
                <a:lnTo>
                  <a:pt x="34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8" name="Freeform 1252"/>
          <p:cNvSpPr>
            <a:spLocks/>
          </p:cNvSpPr>
          <p:nvPr/>
        </p:nvSpPr>
        <p:spPr bwMode="auto">
          <a:xfrm>
            <a:off x="5784850" y="3787776"/>
            <a:ext cx="47625" cy="57150"/>
          </a:xfrm>
          <a:custGeom>
            <a:avLst/>
            <a:gdLst/>
            <a:ahLst/>
            <a:cxnLst>
              <a:cxn ang="0">
                <a:pos x="0" y="36"/>
              </a:cxn>
              <a:cxn ang="0">
                <a:pos x="13" y="23"/>
              </a:cxn>
              <a:cxn ang="0">
                <a:pos x="26" y="0"/>
              </a:cxn>
              <a:cxn ang="0">
                <a:pos x="30" y="23"/>
              </a:cxn>
              <a:cxn ang="0">
                <a:pos x="13" y="32"/>
              </a:cxn>
              <a:cxn ang="0">
                <a:pos x="9" y="36"/>
              </a:cxn>
              <a:cxn ang="0">
                <a:pos x="0" y="36"/>
              </a:cxn>
            </a:cxnLst>
            <a:rect l="0" t="0" r="r" b="b"/>
            <a:pathLst>
              <a:path w="30" h="36">
                <a:moveTo>
                  <a:pt x="0" y="36"/>
                </a:moveTo>
                <a:lnTo>
                  <a:pt x="13" y="23"/>
                </a:lnTo>
                <a:lnTo>
                  <a:pt x="26" y="0"/>
                </a:lnTo>
                <a:lnTo>
                  <a:pt x="30" y="23"/>
                </a:lnTo>
                <a:lnTo>
                  <a:pt x="13" y="32"/>
                </a:lnTo>
                <a:lnTo>
                  <a:pt x="9" y="36"/>
                </a:lnTo>
                <a:lnTo>
                  <a:pt x="0" y="3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29" name="Freeform 1253"/>
          <p:cNvSpPr>
            <a:spLocks/>
          </p:cNvSpPr>
          <p:nvPr/>
        </p:nvSpPr>
        <p:spPr bwMode="auto">
          <a:xfrm>
            <a:off x="5934075" y="3759201"/>
            <a:ext cx="114300" cy="85725"/>
          </a:xfrm>
          <a:custGeom>
            <a:avLst/>
            <a:gdLst/>
            <a:ahLst/>
            <a:cxnLst>
              <a:cxn ang="0">
                <a:pos x="26" y="54"/>
              </a:cxn>
              <a:cxn ang="0">
                <a:pos x="26" y="41"/>
              </a:cxn>
              <a:cxn ang="0">
                <a:pos x="13" y="36"/>
              </a:cxn>
              <a:cxn ang="0">
                <a:pos x="0" y="41"/>
              </a:cxn>
              <a:cxn ang="0">
                <a:pos x="0" y="27"/>
              </a:cxn>
              <a:cxn ang="0">
                <a:pos x="4" y="13"/>
              </a:cxn>
              <a:cxn ang="0">
                <a:pos x="0" y="0"/>
              </a:cxn>
              <a:cxn ang="0">
                <a:pos x="13" y="4"/>
              </a:cxn>
              <a:cxn ang="0">
                <a:pos x="17" y="9"/>
              </a:cxn>
              <a:cxn ang="0">
                <a:pos x="34" y="9"/>
              </a:cxn>
              <a:cxn ang="0">
                <a:pos x="30" y="27"/>
              </a:cxn>
              <a:cxn ang="0">
                <a:pos x="43" y="32"/>
              </a:cxn>
              <a:cxn ang="0">
                <a:pos x="43" y="41"/>
              </a:cxn>
              <a:cxn ang="0">
                <a:pos x="51" y="36"/>
              </a:cxn>
              <a:cxn ang="0">
                <a:pos x="60" y="22"/>
              </a:cxn>
              <a:cxn ang="0">
                <a:pos x="60" y="50"/>
              </a:cxn>
              <a:cxn ang="0">
                <a:pos x="72" y="54"/>
              </a:cxn>
              <a:cxn ang="0">
                <a:pos x="26" y="54"/>
              </a:cxn>
            </a:cxnLst>
            <a:rect l="0" t="0" r="r" b="b"/>
            <a:pathLst>
              <a:path w="72" h="54">
                <a:moveTo>
                  <a:pt x="26" y="54"/>
                </a:moveTo>
                <a:lnTo>
                  <a:pt x="26" y="41"/>
                </a:lnTo>
                <a:lnTo>
                  <a:pt x="13" y="36"/>
                </a:lnTo>
                <a:lnTo>
                  <a:pt x="0" y="41"/>
                </a:lnTo>
                <a:lnTo>
                  <a:pt x="0" y="27"/>
                </a:lnTo>
                <a:lnTo>
                  <a:pt x="4" y="13"/>
                </a:lnTo>
                <a:lnTo>
                  <a:pt x="0" y="0"/>
                </a:lnTo>
                <a:lnTo>
                  <a:pt x="13" y="4"/>
                </a:lnTo>
                <a:lnTo>
                  <a:pt x="17" y="9"/>
                </a:lnTo>
                <a:lnTo>
                  <a:pt x="34" y="9"/>
                </a:lnTo>
                <a:lnTo>
                  <a:pt x="30" y="27"/>
                </a:lnTo>
                <a:lnTo>
                  <a:pt x="43" y="32"/>
                </a:lnTo>
                <a:lnTo>
                  <a:pt x="43" y="41"/>
                </a:lnTo>
                <a:lnTo>
                  <a:pt x="51" y="36"/>
                </a:lnTo>
                <a:lnTo>
                  <a:pt x="60" y="22"/>
                </a:lnTo>
                <a:lnTo>
                  <a:pt x="60" y="50"/>
                </a:lnTo>
                <a:lnTo>
                  <a:pt x="72" y="54"/>
                </a:lnTo>
                <a:lnTo>
                  <a:pt x="26" y="5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0" name="Freeform 1254"/>
          <p:cNvSpPr>
            <a:spLocks/>
          </p:cNvSpPr>
          <p:nvPr/>
        </p:nvSpPr>
        <p:spPr bwMode="auto">
          <a:xfrm>
            <a:off x="4635500" y="3513138"/>
            <a:ext cx="26988" cy="65088"/>
          </a:xfrm>
          <a:custGeom>
            <a:avLst/>
            <a:gdLst/>
            <a:ahLst/>
            <a:cxnLst>
              <a:cxn ang="0">
                <a:pos x="17" y="0"/>
              </a:cxn>
              <a:cxn ang="0">
                <a:pos x="9" y="18"/>
              </a:cxn>
              <a:cxn ang="0">
                <a:pos x="0" y="41"/>
              </a:cxn>
              <a:cxn ang="0">
                <a:pos x="17" y="0"/>
              </a:cxn>
            </a:cxnLst>
            <a:rect l="0" t="0" r="r" b="b"/>
            <a:pathLst>
              <a:path w="17" h="41">
                <a:moveTo>
                  <a:pt x="17" y="0"/>
                </a:moveTo>
                <a:lnTo>
                  <a:pt x="9" y="18"/>
                </a:lnTo>
                <a:lnTo>
                  <a:pt x="0" y="41"/>
                </a:lnTo>
                <a:lnTo>
                  <a:pt x="17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1" name="Freeform 1255"/>
          <p:cNvSpPr>
            <a:spLocks/>
          </p:cNvSpPr>
          <p:nvPr/>
        </p:nvSpPr>
        <p:spPr bwMode="auto">
          <a:xfrm>
            <a:off x="5380038" y="3340101"/>
            <a:ext cx="101600" cy="7937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3" y="9"/>
              </a:cxn>
              <a:cxn ang="0">
                <a:pos x="25" y="0"/>
              </a:cxn>
              <a:cxn ang="0">
                <a:pos x="38" y="0"/>
              </a:cxn>
              <a:cxn ang="0">
                <a:pos x="51" y="0"/>
              </a:cxn>
              <a:cxn ang="0">
                <a:pos x="64" y="0"/>
              </a:cxn>
              <a:cxn ang="0">
                <a:pos x="64" y="14"/>
              </a:cxn>
              <a:cxn ang="0">
                <a:pos x="51" y="23"/>
              </a:cxn>
              <a:cxn ang="0">
                <a:pos x="47" y="37"/>
              </a:cxn>
              <a:cxn ang="0">
                <a:pos x="38" y="46"/>
              </a:cxn>
              <a:cxn ang="0">
                <a:pos x="21" y="50"/>
              </a:cxn>
              <a:cxn ang="0">
                <a:pos x="13" y="50"/>
              </a:cxn>
              <a:cxn ang="0">
                <a:pos x="0" y="41"/>
              </a:cxn>
              <a:cxn ang="0">
                <a:pos x="0" y="14"/>
              </a:cxn>
            </a:cxnLst>
            <a:rect l="0" t="0" r="r" b="b"/>
            <a:pathLst>
              <a:path w="64" h="50">
                <a:moveTo>
                  <a:pt x="0" y="14"/>
                </a:moveTo>
                <a:lnTo>
                  <a:pt x="13" y="9"/>
                </a:lnTo>
                <a:lnTo>
                  <a:pt x="25" y="0"/>
                </a:lnTo>
                <a:lnTo>
                  <a:pt x="38" y="0"/>
                </a:lnTo>
                <a:lnTo>
                  <a:pt x="51" y="0"/>
                </a:lnTo>
                <a:lnTo>
                  <a:pt x="64" y="0"/>
                </a:lnTo>
                <a:lnTo>
                  <a:pt x="64" y="14"/>
                </a:lnTo>
                <a:lnTo>
                  <a:pt x="51" y="23"/>
                </a:lnTo>
                <a:lnTo>
                  <a:pt x="47" y="37"/>
                </a:lnTo>
                <a:lnTo>
                  <a:pt x="38" y="46"/>
                </a:lnTo>
                <a:lnTo>
                  <a:pt x="21" y="50"/>
                </a:lnTo>
                <a:lnTo>
                  <a:pt x="13" y="50"/>
                </a:lnTo>
                <a:lnTo>
                  <a:pt x="0" y="41"/>
                </a:lnTo>
                <a:lnTo>
                  <a:pt x="0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2" name="Freeform 1256"/>
          <p:cNvSpPr>
            <a:spLocks/>
          </p:cNvSpPr>
          <p:nvPr/>
        </p:nvSpPr>
        <p:spPr bwMode="auto">
          <a:xfrm>
            <a:off x="5865813" y="3116263"/>
            <a:ext cx="68263" cy="158750"/>
          </a:xfrm>
          <a:custGeom>
            <a:avLst/>
            <a:gdLst/>
            <a:ahLst/>
            <a:cxnLst>
              <a:cxn ang="0">
                <a:pos x="0" y="46"/>
              </a:cxn>
              <a:cxn ang="0">
                <a:pos x="9" y="32"/>
              </a:cxn>
              <a:cxn ang="0">
                <a:pos x="13" y="19"/>
              </a:cxn>
              <a:cxn ang="0">
                <a:pos x="22" y="10"/>
              </a:cxn>
              <a:cxn ang="0">
                <a:pos x="35" y="0"/>
              </a:cxn>
              <a:cxn ang="0">
                <a:pos x="43" y="5"/>
              </a:cxn>
              <a:cxn ang="0">
                <a:pos x="43" y="23"/>
              </a:cxn>
              <a:cxn ang="0">
                <a:pos x="39" y="37"/>
              </a:cxn>
              <a:cxn ang="0">
                <a:pos x="35" y="55"/>
              </a:cxn>
              <a:cxn ang="0">
                <a:pos x="26" y="69"/>
              </a:cxn>
              <a:cxn ang="0">
                <a:pos x="18" y="82"/>
              </a:cxn>
              <a:cxn ang="0">
                <a:pos x="13" y="100"/>
              </a:cxn>
              <a:cxn ang="0">
                <a:pos x="9" y="87"/>
              </a:cxn>
              <a:cxn ang="0">
                <a:pos x="0" y="82"/>
              </a:cxn>
              <a:cxn ang="0">
                <a:pos x="0" y="46"/>
              </a:cxn>
            </a:cxnLst>
            <a:rect l="0" t="0" r="r" b="b"/>
            <a:pathLst>
              <a:path w="43" h="100">
                <a:moveTo>
                  <a:pt x="0" y="46"/>
                </a:moveTo>
                <a:lnTo>
                  <a:pt x="9" y="32"/>
                </a:lnTo>
                <a:lnTo>
                  <a:pt x="13" y="19"/>
                </a:lnTo>
                <a:lnTo>
                  <a:pt x="22" y="10"/>
                </a:lnTo>
                <a:lnTo>
                  <a:pt x="35" y="0"/>
                </a:lnTo>
                <a:lnTo>
                  <a:pt x="43" y="5"/>
                </a:lnTo>
                <a:lnTo>
                  <a:pt x="43" y="23"/>
                </a:lnTo>
                <a:lnTo>
                  <a:pt x="39" y="37"/>
                </a:lnTo>
                <a:lnTo>
                  <a:pt x="35" y="55"/>
                </a:lnTo>
                <a:lnTo>
                  <a:pt x="26" y="69"/>
                </a:lnTo>
                <a:lnTo>
                  <a:pt x="18" y="82"/>
                </a:lnTo>
                <a:lnTo>
                  <a:pt x="13" y="100"/>
                </a:lnTo>
                <a:lnTo>
                  <a:pt x="9" y="87"/>
                </a:lnTo>
                <a:lnTo>
                  <a:pt x="0" y="82"/>
                </a:lnTo>
                <a:lnTo>
                  <a:pt x="0" y="4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3" name="Freeform 1257"/>
          <p:cNvSpPr>
            <a:spLocks/>
          </p:cNvSpPr>
          <p:nvPr/>
        </p:nvSpPr>
        <p:spPr bwMode="auto">
          <a:xfrm>
            <a:off x="6211888" y="2690813"/>
            <a:ext cx="93663" cy="138113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12" y="14"/>
              </a:cxn>
              <a:cxn ang="0">
                <a:pos x="21" y="5"/>
              </a:cxn>
              <a:cxn ang="0">
                <a:pos x="34" y="0"/>
              </a:cxn>
              <a:cxn ang="0">
                <a:pos x="38" y="10"/>
              </a:cxn>
              <a:cxn ang="0">
                <a:pos x="47" y="5"/>
              </a:cxn>
              <a:cxn ang="0">
                <a:pos x="51" y="19"/>
              </a:cxn>
              <a:cxn ang="0">
                <a:pos x="59" y="32"/>
              </a:cxn>
              <a:cxn ang="0">
                <a:pos x="51" y="46"/>
              </a:cxn>
              <a:cxn ang="0">
                <a:pos x="47" y="59"/>
              </a:cxn>
              <a:cxn ang="0">
                <a:pos x="47" y="73"/>
              </a:cxn>
              <a:cxn ang="0">
                <a:pos x="34" y="87"/>
              </a:cxn>
              <a:cxn ang="0">
                <a:pos x="21" y="82"/>
              </a:cxn>
              <a:cxn ang="0">
                <a:pos x="21" y="69"/>
              </a:cxn>
              <a:cxn ang="0">
                <a:pos x="17" y="55"/>
              </a:cxn>
              <a:cxn ang="0">
                <a:pos x="25" y="50"/>
              </a:cxn>
              <a:cxn ang="0">
                <a:pos x="25" y="37"/>
              </a:cxn>
              <a:cxn ang="0">
                <a:pos x="17" y="28"/>
              </a:cxn>
              <a:cxn ang="0">
                <a:pos x="17" y="37"/>
              </a:cxn>
              <a:cxn ang="0">
                <a:pos x="8" y="37"/>
              </a:cxn>
              <a:cxn ang="0">
                <a:pos x="0" y="23"/>
              </a:cxn>
            </a:cxnLst>
            <a:rect l="0" t="0" r="r" b="b"/>
            <a:pathLst>
              <a:path w="59" h="87">
                <a:moveTo>
                  <a:pt x="0" y="23"/>
                </a:moveTo>
                <a:lnTo>
                  <a:pt x="12" y="14"/>
                </a:lnTo>
                <a:lnTo>
                  <a:pt x="21" y="5"/>
                </a:lnTo>
                <a:lnTo>
                  <a:pt x="34" y="0"/>
                </a:lnTo>
                <a:lnTo>
                  <a:pt x="38" y="10"/>
                </a:lnTo>
                <a:lnTo>
                  <a:pt x="47" y="5"/>
                </a:lnTo>
                <a:lnTo>
                  <a:pt x="51" y="19"/>
                </a:lnTo>
                <a:lnTo>
                  <a:pt x="59" y="32"/>
                </a:lnTo>
                <a:lnTo>
                  <a:pt x="51" y="46"/>
                </a:lnTo>
                <a:lnTo>
                  <a:pt x="47" y="59"/>
                </a:lnTo>
                <a:lnTo>
                  <a:pt x="47" y="73"/>
                </a:lnTo>
                <a:lnTo>
                  <a:pt x="34" y="87"/>
                </a:lnTo>
                <a:lnTo>
                  <a:pt x="21" y="82"/>
                </a:lnTo>
                <a:lnTo>
                  <a:pt x="21" y="69"/>
                </a:lnTo>
                <a:lnTo>
                  <a:pt x="17" y="55"/>
                </a:lnTo>
                <a:lnTo>
                  <a:pt x="25" y="50"/>
                </a:lnTo>
                <a:lnTo>
                  <a:pt x="25" y="37"/>
                </a:lnTo>
                <a:lnTo>
                  <a:pt x="17" y="28"/>
                </a:lnTo>
                <a:lnTo>
                  <a:pt x="17" y="37"/>
                </a:lnTo>
                <a:lnTo>
                  <a:pt x="8" y="37"/>
                </a:lnTo>
                <a:lnTo>
                  <a:pt x="0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4" name="Freeform 1258"/>
          <p:cNvSpPr>
            <a:spLocks/>
          </p:cNvSpPr>
          <p:nvPr/>
        </p:nvSpPr>
        <p:spPr bwMode="auto">
          <a:xfrm>
            <a:off x="6313488" y="2662238"/>
            <a:ext cx="87313" cy="79375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8" y="23"/>
              </a:cxn>
              <a:cxn ang="0">
                <a:pos x="12" y="14"/>
              </a:cxn>
              <a:cxn ang="0">
                <a:pos x="25" y="14"/>
              </a:cxn>
              <a:cxn ang="0">
                <a:pos x="29" y="5"/>
              </a:cxn>
              <a:cxn ang="0">
                <a:pos x="38" y="0"/>
              </a:cxn>
              <a:cxn ang="0">
                <a:pos x="51" y="5"/>
              </a:cxn>
              <a:cxn ang="0">
                <a:pos x="55" y="14"/>
              </a:cxn>
              <a:cxn ang="0">
                <a:pos x="46" y="23"/>
              </a:cxn>
              <a:cxn ang="0">
                <a:pos x="42" y="32"/>
              </a:cxn>
              <a:cxn ang="0">
                <a:pos x="34" y="23"/>
              </a:cxn>
              <a:cxn ang="0">
                <a:pos x="21" y="32"/>
              </a:cxn>
              <a:cxn ang="0">
                <a:pos x="21" y="41"/>
              </a:cxn>
              <a:cxn ang="0">
                <a:pos x="17" y="50"/>
              </a:cxn>
              <a:cxn ang="0">
                <a:pos x="4" y="46"/>
              </a:cxn>
              <a:cxn ang="0">
                <a:pos x="0" y="32"/>
              </a:cxn>
            </a:cxnLst>
            <a:rect l="0" t="0" r="r" b="b"/>
            <a:pathLst>
              <a:path w="55" h="50">
                <a:moveTo>
                  <a:pt x="0" y="32"/>
                </a:moveTo>
                <a:lnTo>
                  <a:pt x="8" y="23"/>
                </a:lnTo>
                <a:lnTo>
                  <a:pt x="12" y="14"/>
                </a:lnTo>
                <a:lnTo>
                  <a:pt x="25" y="14"/>
                </a:lnTo>
                <a:lnTo>
                  <a:pt x="29" y="5"/>
                </a:lnTo>
                <a:lnTo>
                  <a:pt x="38" y="0"/>
                </a:lnTo>
                <a:lnTo>
                  <a:pt x="51" y="5"/>
                </a:lnTo>
                <a:lnTo>
                  <a:pt x="55" y="14"/>
                </a:lnTo>
                <a:lnTo>
                  <a:pt x="46" y="23"/>
                </a:lnTo>
                <a:lnTo>
                  <a:pt x="42" y="32"/>
                </a:lnTo>
                <a:lnTo>
                  <a:pt x="34" y="23"/>
                </a:lnTo>
                <a:lnTo>
                  <a:pt x="21" y="32"/>
                </a:lnTo>
                <a:lnTo>
                  <a:pt x="21" y="41"/>
                </a:lnTo>
                <a:lnTo>
                  <a:pt x="17" y="50"/>
                </a:lnTo>
                <a:lnTo>
                  <a:pt x="4" y="46"/>
                </a:lnTo>
                <a:lnTo>
                  <a:pt x="0" y="3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5" name="Freeform 1259"/>
          <p:cNvSpPr>
            <a:spLocks/>
          </p:cNvSpPr>
          <p:nvPr/>
        </p:nvSpPr>
        <p:spPr bwMode="auto">
          <a:xfrm>
            <a:off x="6257925" y="2287588"/>
            <a:ext cx="358775" cy="411163"/>
          </a:xfrm>
          <a:custGeom>
            <a:avLst/>
            <a:gdLst/>
            <a:ahLst/>
            <a:cxnLst>
              <a:cxn ang="0">
                <a:pos x="13" y="236"/>
              </a:cxn>
              <a:cxn ang="0">
                <a:pos x="35" y="218"/>
              </a:cxn>
              <a:cxn ang="0">
                <a:pos x="52" y="200"/>
              </a:cxn>
              <a:cxn ang="0">
                <a:pos x="81" y="195"/>
              </a:cxn>
              <a:cxn ang="0">
                <a:pos x="107" y="195"/>
              </a:cxn>
              <a:cxn ang="0">
                <a:pos x="111" y="177"/>
              </a:cxn>
              <a:cxn ang="0">
                <a:pos x="124" y="154"/>
              </a:cxn>
              <a:cxn ang="0">
                <a:pos x="133" y="132"/>
              </a:cxn>
              <a:cxn ang="0">
                <a:pos x="133" y="154"/>
              </a:cxn>
              <a:cxn ang="0">
                <a:pos x="154" y="141"/>
              </a:cxn>
              <a:cxn ang="0">
                <a:pos x="167" y="118"/>
              </a:cxn>
              <a:cxn ang="0">
                <a:pos x="179" y="91"/>
              </a:cxn>
              <a:cxn ang="0">
                <a:pos x="188" y="64"/>
              </a:cxn>
              <a:cxn ang="0">
                <a:pos x="184" y="36"/>
              </a:cxn>
              <a:cxn ang="0">
                <a:pos x="184" y="14"/>
              </a:cxn>
              <a:cxn ang="0">
                <a:pos x="201" y="18"/>
              </a:cxn>
              <a:cxn ang="0">
                <a:pos x="192" y="9"/>
              </a:cxn>
              <a:cxn ang="0">
                <a:pos x="209" y="5"/>
              </a:cxn>
              <a:cxn ang="0">
                <a:pos x="209" y="27"/>
              </a:cxn>
              <a:cxn ang="0">
                <a:pos x="226" y="50"/>
              </a:cxn>
              <a:cxn ang="0">
                <a:pos x="222" y="82"/>
              </a:cxn>
              <a:cxn ang="0">
                <a:pos x="213" y="95"/>
              </a:cxn>
              <a:cxn ang="0">
                <a:pos x="218" y="136"/>
              </a:cxn>
              <a:cxn ang="0">
                <a:pos x="213" y="159"/>
              </a:cxn>
              <a:cxn ang="0">
                <a:pos x="213" y="182"/>
              </a:cxn>
              <a:cxn ang="0">
                <a:pos x="201" y="200"/>
              </a:cxn>
              <a:cxn ang="0">
                <a:pos x="196" y="191"/>
              </a:cxn>
              <a:cxn ang="0">
                <a:pos x="179" y="214"/>
              </a:cxn>
              <a:cxn ang="0">
                <a:pos x="162" y="218"/>
              </a:cxn>
              <a:cxn ang="0">
                <a:pos x="133" y="209"/>
              </a:cxn>
              <a:cxn ang="0">
                <a:pos x="133" y="227"/>
              </a:cxn>
              <a:cxn ang="0">
                <a:pos x="115" y="259"/>
              </a:cxn>
              <a:cxn ang="0">
                <a:pos x="98" y="245"/>
              </a:cxn>
              <a:cxn ang="0">
                <a:pos x="103" y="218"/>
              </a:cxn>
              <a:cxn ang="0">
                <a:pos x="81" y="218"/>
              </a:cxn>
              <a:cxn ang="0">
                <a:pos x="60" y="232"/>
              </a:cxn>
              <a:cxn ang="0">
                <a:pos x="35" y="241"/>
              </a:cxn>
              <a:cxn ang="0">
                <a:pos x="18" y="250"/>
              </a:cxn>
              <a:cxn ang="0">
                <a:pos x="0" y="241"/>
              </a:cxn>
            </a:cxnLst>
            <a:rect l="0" t="0" r="r" b="b"/>
            <a:pathLst>
              <a:path w="226" h="259">
                <a:moveTo>
                  <a:pt x="0" y="241"/>
                </a:moveTo>
                <a:lnTo>
                  <a:pt x="13" y="236"/>
                </a:lnTo>
                <a:lnTo>
                  <a:pt x="22" y="227"/>
                </a:lnTo>
                <a:lnTo>
                  <a:pt x="35" y="218"/>
                </a:lnTo>
                <a:lnTo>
                  <a:pt x="43" y="204"/>
                </a:lnTo>
                <a:lnTo>
                  <a:pt x="52" y="200"/>
                </a:lnTo>
                <a:lnTo>
                  <a:pt x="69" y="200"/>
                </a:lnTo>
                <a:lnTo>
                  <a:pt x="81" y="195"/>
                </a:lnTo>
                <a:lnTo>
                  <a:pt x="94" y="191"/>
                </a:lnTo>
                <a:lnTo>
                  <a:pt x="107" y="195"/>
                </a:lnTo>
                <a:lnTo>
                  <a:pt x="111" y="191"/>
                </a:lnTo>
                <a:lnTo>
                  <a:pt x="111" y="177"/>
                </a:lnTo>
                <a:lnTo>
                  <a:pt x="120" y="168"/>
                </a:lnTo>
                <a:lnTo>
                  <a:pt x="124" y="154"/>
                </a:lnTo>
                <a:lnTo>
                  <a:pt x="124" y="141"/>
                </a:lnTo>
                <a:lnTo>
                  <a:pt x="133" y="132"/>
                </a:lnTo>
                <a:lnTo>
                  <a:pt x="128" y="145"/>
                </a:lnTo>
                <a:lnTo>
                  <a:pt x="133" y="154"/>
                </a:lnTo>
                <a:lnTo>
                  <a:pt x="145" y="145"/>
                </a:lnTo>
                <a:lnTo>
                  <a:pt x="154" y="141"/>
                </a:lnTo>
                <a:lnTo>
                  <a:pt x="162" y="132"/>
                </a:lnTo>
                <a:lnTo>
                  <a:pt x="167" y="118"/>
                </a:lnTo>
                <a:lnTo>
                  <a:pt x="175" y="109"/>
                </a:lnTo>
                <a:lnTo>
                  <a:pt x="179" y="91"/>
                </a:lnTo>
                <a:lnTo>
                  <a:pt x="184" y="77"/>
                </a:lnTo>
                <a:lnTo>
                  <a:pt x="188" y="64"/>
                </a:lnTo>
                <a:lnTo>
                  <a:pt x="184" y="50"/>
                </a:lnTo>
                <a:lnTo>
                  <a:pt x="184" y="36"/>
                </a:lnTo>
                <a:lnTo>
                  <a:pt x="179" y="27"/>
                </a:lnTo>
                <a:lnTo>
                  <a:pt x="184" y="14"/>
                </a:lnTo>
                <a:lnTo>
                  <a:pt x="192" y="18"/>
                </a:lnTo>
                <a:lnTo>
                  <a:pt x="201" y="18"/>
                </a:lnTo>
                <a:lnTo>
                  <a:pt x="201" y="9"/>
                </a:lnTo>
                <a:lnTo>
                  <a:pt x="192" y="9"/>
                </a:lnTo>
                <a:lnTo>
                  <a:pt x="196" y="0"/>
                </a:lnTo>
                <a:lnTo>
                  <a:pt x="209" y="5"/>
                </a:lnTo>
                <a:lnTo>
                  <a:pt x="205" y="14"/>
                </a:lnTo>
                <a:lnTo>
                  <a:pt x="209" y="27"/>
                </a:lnTo>
                <a:lnTo>
                  <a:pt x="218" y="36"/>
                </a:lnTo>
                <a:lnTo>
                  <a:pt x="226" y="50"/>
                </a:lnTo>
                <a:lnTo>
                  <a:pt x="226" y="68"/>
                </a:lnTo>
                <a:lnTo>
                  <a:pt x="222" y="82"/>
                </a:lnTo>
                <a:lnTo>
                  <a:pt x="222" y="91"/>
                </a:lnTo>
                <a:lnTo>
                  <a:pt x="213" y="95"/>
                </a:lnTo>
                <a:lnTo>
                  <a:pt x="213" y="118"/>
                </a:lnTo>
                <a:lnTo>
                  <a:pt x="218" y="136"/>
                </a:lnTo>
                <a:lnTo>
                  <a:pt x="213" y="141"/>
                </a:lnTo>
                <a:lnTo>
                  <a:pt x="213" y="159"/>
                </a:lnTo>
                <a:lnTo>
                  <a:pt x="218" y="173"/>
                </a:lnTo>
                <a:lnTo>
                  <a:pt x="213" y="182"/>
                </a:lnTo>
                <a:lnTo>
                  <a:pt x="213" y="191"/>
                </a:lnTo>
                <a:lnTo>
                  <a:pt x="201" y="200"/>
                </a:lnTo>
                <a:lnTo>
                  <a:pt x="201" y="182"/>
                </a:lnTo>
                <a:lnTo>
                  <a:pt x="196" y="191"/>
                </a:lnTo>
                <a:lnTo>
                  <a:pt x="184" y="191"/>
                </a:lnTo>
                <a:lnTo>
                  <a:pt x="179" y="214"/>
                </a:lnTo>
                <a:lnTo>
                  <a:pt x="175" y="200"/>
                </a:lnTo>
                <a:lnTo>
                  <a:pt x="162" y="218"/>
                </a:lnTo>
                <a:lnTo>
                  <a:pt x="145" y="218"/>
                </a:lnTo>
                <a:lnTo>
                  <a:pt x="133" y="209"/>
                </a:lnTo>
                <a:lnTo>
                  <a:pt x="128" y="218"/>
                </a:lnTo>
                <a:lnTo>
                  <a:pt x="133" y="227"/>
                </a:lnTo>
                <a:lnTo>
                  <a:pt x="124" y="241"/>
                </a:lnTo>
                <a:lnTo>
                  <a:pt x="115" y="259"/>
                </a:lnTo>
                <a:lnTo>
                  <a:pt x="107" y="254"/>
                </a:lnTo>
                <a:lnTo>
                  <a:pt x="98" y="245"/>
                </a:lnTo>
                <a:lnTo>
                  <a:pt x="98" y="232"/>
                </a:lnTo>
                <a:lnTo>
                  <a:pt x="103" y="218"/>
                </a:lnTo>
                <a:lnTo>
                  <a:pt x="90" y="223"/>
                </a:lnTo>
                <a:lnTo>
                  <a:pt x="81" y="218"/>
                </a:lnTo>
                <a:lnTo>
                  <a:pt x="69" y="227"/>
                </a:lnTo>
                <a:lnTo>
                  <a:pt x="60" y="232"/>
                </a:lnTo>
                <a:lnTo>
                  <a:pt x="47" y="236"/>
                </a:lnTo>
                <a:lnTo>
                  <a:pt x="35" y="241"/>
                </a:lnTo>
                <a:lnTo>
                  <a:pt x="26" y="250"/>
                </a:lnTo>
                <a:lnTo>
                  <a:pt x="18" y="250"/>
                </a:lnTo>
                <a:lnTo>
                  <a:pt x="5" y="254"/>
                </a:lnTo>
                <a:lnTo>
                  <a:pt x="0" y="2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6" name="Freeform 1260"/>
          <p:cNvSpPr>
            <a:spLocks/>
          </p:cNvSpPr>
          <p:nvPr/>
        </p:nvSpPr>
        <p:spPr bwMode="auto">
          <a:xfrm>
            <a:off x="6529388" y="2092326"/>
            <a:ext cx="182563" cy="2032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8" y="82"/>
              </a:cxn>
              <a:cxn ang="0">
                <a:pos x="4" y="73"/>
              </a:cxn>
              <a:cxn ang="0">
                <a:pos x="13" y="73"/>
              </a:cxn>
              <a:cxn ang="0">
                <a:pos x="25" y="73"/>
              </a:cxn>
              <a:cxn ang="0">
                <a:pos x="25" y="64"/>
              </a:cxn>
              <a:cxn ang="0">
                <a:pos x="21" y="55"/>
              </a:cxn>
              <a:cxn ang="0">
                <a:pos x="25" y="46"/>
              </a:cxn>
              <a:cxn ang="0">
                <a:pos x="30" y="37"/>
              </a:cxn>
              <a:cxn ang="0">
                <a:pos x="25" y="23"/>
              </a:cxn>
              <a:cxn ang="0">
                <a:pos x="21" y="9"/>
              </a:cxn>
              <a:cxn ang="0">
                <a:pos x="25" y="0"/>
              </a:cxn>
              <a:cxn ang="0">
                <a:pos x="38" y="9"/>
              </a:cxn>
              <a:cxn ang="0">
                <a:pos x="47" y="19"/>
              </a:cxn>
              <a:cxn ang="0">
                <a:pos x="55" y="28"/>
              </a:cxn>
              <a:cxn ang="0">
                <a:pos x="68" y="32"/>
              </a:cxn>
              <a:cxn ang="0">
                <a:pos x="81" y="37"/>
              </a:cxn>
              <a:cxn ang="0">
                <a:pos x="89" y="37"/>
              </a:cxn>
              <a:cxn ang="0">
                <a:pos x="102" y="23"/>
              </a:cxn>
              <a:cxn ang="0">
                <a:pos x="98" y="41"/>
              </a:cxn>
              <a:cxn ang="0">
                <a:pos x="102" y="46"/>
              </a:cxn>
              <a:cxn ang="0">
                <a:pos x="106" y="50"/>
              </a:cxn>
              <a:cxn ang="0">
                <a:pos x="115" y="46"/>
              </a:cxn>
              <a:cxn ang="0">
                <a:pos x="106" y="55"/>
              </a:cxn>
              <a:cxn ang="0">
                <a:pos x="98" y="69"/>
              </a:cxn>
              <a:cxn ang="0">
                <a:pos x="85" y="69"/>
              </a:cxn>
              <a:cxn ang="0">
                <a:pos x="77" y="78"/>
              </a:cxn>
              <a:cxn ang="0">
                <a:pos x="72" y="91"/>
              </a:cxn>
              <a:cxn ang="0">
                <a:pos x="72" y="100"/>
              </a:cxn>
              <a:cxn ang="0">
                <a:pos x="55" y="96"/>
              </a:cxn>
              <a:cxn ang="0">
                <a:pos x="38" y="87"/>
              </a:cxn>
              <a:cxn ang="0">
                <a:pos x="30" y="91"/>
              </a:cxn>
              <a:cxn ang="0">
                <a:pos x="21" y="100"/>
              </a:cxn>
              <a:cxn ang="0">
                <a:pos x="17" y="96"/>
              </a:cxn>
              <a:cxn ang="0">
                <a:pos x="8" y="96"/>
              </a:cxn>
              <a:cxn ang="0">
                <a:pos x="8" y="105"/>
              </a:cxn>
              <a:cxn ang="0">
                <a:pos x="17" y="105"/>
              </a:cxn>
              <a:cxn ang="0">
                <a:pos x="25" y="114"/>
              </a:cxn>
              <a:cxn ang="0">
                <a:pos x="17" y="118"/>
              </a:cxn>
              <a:cxn ang="0">
                <a:pos x="8" y="128"/>
              </a:cxn>
              <a:cxn ang="0">
                <a:pos x="4" y="109"/>
              </a:cxn>
              <a:cxn ang="0">
                <a:pos x="0" y="105"/>
              </a:cxn>
              <a:cxn ang="0">
                <a:pos x="0" y="96"/>
              </a:cxn>
            </a:cxnLst>
            <a:rect l="0" t="0" r="r" b="b"/>
            <a:pathLst>
              <a:path w="115" h="128">
                <a:moveTo>
                  <a:pt x="0" y="96"/>
                </a:moveTo>
                <a:lnTo>
                  <a:pt x="8" y="82"/>
                </a:lnTo>
                <a:lnTo>
                  <a:pt x="4" y="73"/>
                </a:lnTo>
                <a:lnTo>
                  <a:pt x="13" y="73"/>
                </a:lnTo>
                <a:lnTo>
                  <a:pt x="25" y="73"/>
                </a:lnTo>
                <a:lnTo>
                  <a:pt x="25" y="64"/>
                </a:lnTo>
                <a:lnTo>
                  <a:pt x="21" y="55"/>
                </a:lnTo>
                <a:lnTo>
                  <a:pt x="25" y="46"/>
                </a:lnTo>
                <a:lnTo>
                  <a:pt x="30" y="37"/>
                </a:lnTo>
                <a:lnTo>
                  <a:pt x="25" y="23"/>
                </a:lnTo>
                <a:lnTo>
                  <a:pt x="21" y="9"/>
                </a:lnTo>
                <a:lnTo>
                  <a:pt x="25" y="0"/>
                </a:lnTo>
                <a:lnTo>
                  <a:pt x="38" y="9"/>
                </a:lnTo>
                <a:lnTo>
                  <a:pt x="47" y="19"/>
                </a:lnTo>
                <a:lnTo>
                  <a:pt x="55" y="28"/>
                </a:lnTo>
                <a:lnTo>
                  <a:pt x="68" y="32"/>
                </a:lnTo>
                <a:lnTo>
                  <a:pt x="81" y="37"/>
                </a:lnTo>
                <a:lnTo>
                  <a:pt x="89" y="37"/>
                </a:lnTo>
                <a:lnTo>
                  <a:pt x="102" y="23"/>
                </a:lnTo>
                <a:lnTo>
                  <a:pt x="98" y="41"/>
                </a:lnTo>
                <a:lnTo>
                  <a:pt x="102" y="46"/>
                </a:lnTo>
                <a:lnTo>
                  <a:pt x="106" y="50"/>
                </a:lnTo>
                <a:lnTo>
                  <a:pt x="115" y="46"/>
                </a:lnTo>
                <a:lnTo>
                  <a:pt x="106" y="55"/>
                </a:lnTo>
                <a:lnTo>
                  <a:pt x="98" y="69"/>
                </a:lnTo>
                <a:lnTo>
                  <a:pt x="85" y="69"/>
                </a:lnTo>
                <a:lnTo>
                  <a:pt x="77" y="78"/>
                </a:lnTo>
                <a:lnTo>
                  <a:pt x="72" y="91"/>
                </a:lnTo>
                <a:lnTo>
                  <a:pt x="72" y="100"/>
                </a:lnTo>
                <a:lnTo>
                  <a:pt x="55" y="96"/>
                </a:lnTo>
                <a:lnTo>
                  <a:pt x="38" y="87"/>
                </a:lnTo>
                <a:lnTo>
                  <a:pt x="30" y="91"/>
                </a:lnTo>
                <a:lnTo>
                  <a:pt x="21" y="100"/>
                </a:lnTo>
                <a:lnTo>
                  <a:pt x="17" y="96"/>
                </a:lnTo>
                <a:lnTo>
                  <a:pt x="8" y="96"/>
                </a:lnTo>
                <a:lnTo>
                  <a:pt x="8" y="105"/>
                </a:lnTo>
                <a:lnTo>
                  <a:pt x="17" y="105"/>
                </a:lnTo>
                <a:lnTo>
                  <a:pt x="25" y="114"/>
                </a:lnTo>
                <a:lnTo>
                  <a:pt x="17" y="118"/>
                </a:lnTo>
                <a:lnTo>
                  <a:pt x="8" y="128"/>
                </a:lnTo>
                <a:lnTo>
                  <a:pt x="4" y="109"/>
                </a:lnTo>
                <a:lnTo>
                  <a:pt x="0" y="105"/>
                </a:lnTo>
                <a:lnTo>
                  <a:pt x="0" y="9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7" name="Freeform 1261"/>
          <p:cNvSpPr>
            <a:spLocks/>
          </p:cNvSpPr>
          <p:nvPr/>
        </p:nvSpPr>
        <p:spPr bwMode="auto">
          <a:xfrm>
            <a:off x="6164263" y="3036888"/>
            <a:ext cx="20638" cy="36513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0" y="14"/>
              </a:cxn>
              <a:cxn ang="0">
                <a:pos x="8" y="5"/>
              </a:cxn>
              <a:cxn ang="0">
                <a:pos x="13" y="0"/>
              </a:cxn>
              <a:cxn ang="0">
                <a:pos x="0" y="23"/>
              </a:cxn>
            </a:cxnLst>
            <a:rect l="0" t="0" r="r" b="b"/>
            <a:pathLst>
              <a:path w="13" h="23">
                <a:moveTo>
                  <a:pt x="0" y="23"/>
                </a:moveTo>
                <a:lnTo>
                  <a:pt x="0" y="14"/>
                </a:lnTo>
                <a:lnTo>
                  <a:pt x="8" y="5"/>
                </a:lnTo>
                <a:lnTo>
                  <a:pt x="13" y="0"/>
                </a:lnTo>
                <a:lnTo>
                  <a:pt x="0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8" name="Freeform 1262"/>
          <p:cNvSpPr>
            <a:spLocks/>
          </p:cNvSpPr>
          <p:nvPr/>
        </p:nvSpPr>
        <p:spPr bwMode="auto">
          <a:xfrm>
            <a:off x="6218238" y="2959101"/>
            <a:ext cx="12700" cy="1428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8" y="0"/>
              </a:cxn>
              <a:cxn ang="0">
                <a:pos x="0" y="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8" y="0"/>
                </a:lnTo>
                <a:lnTo>
                  <a:pt x="0" y="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39" name="Freeform 1263"/>
          <p:cNvSpPr>
            <a:spLocks/>
          </p:cNvSpPr>
          <p:nvPr/>
        </p:nvSpPr>
        <p:spPr bwMode="auto">
          <a:xfrm>
            <a:off x="6697663" y="2122488"/>
            <a:ext cx="20638" cy="2857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5" y="9"/>
              </a:cxn>
              <a:cxn ang="0">
                <a:pos x="13" y="0"/>
              </a:cxn>
              <a:cxn ang="0">
                <a:pos x="0" y="18"/>
              </a:cxn>
            </a:cxnLst>
            <a:rect l="0" t="0" r="r" b="b"/>
            <a:pathLst>
              <a:path w="13" h="18">
                <a:moveTo>
                  <a:pt x="0" y="18"/>
                </a:moveTo>
                <a:lnTo>
                  <a:pt x="5" y="9"/>
                </a:lnTo>
                <a:lnTo>
                  <a:pt x="13" y="0"/>
                </a:lnTo>
                <a:lnTo>
                  <a:pt x="0" y="1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0" name="Freeform 1264"/>
          <p:cNvSpPr>
            <a:spLocks/>
          </p:cNvSpPr>
          <p:nvPr/>
        </p:nvSpPr>
        <p:spPr bwMode="auto">
          <a:xfrm>
            <a:off x="6738938" y="2049463"/>
            <a:ext cx="47625" cy="65088"/>
          </a:xfrm>
          <a:custGeom>
            <a:avLst/>
            <a:gdLst/>
            <a:ahLst/>
            <a:cxnLst>
              <a:cxn ang="0">
                <a:pos x="0" y="41"/>
              </a:cxn>
              <a:cxn ang="0">
                <a:pos x="4" y="18"/>
              </a:cxn>
              <a:cxn ang="0">
                <a:pos x="13" y="9"/>
              </a:cxn>
              <a:cxn ang="0">
                <a:pos x="21" y="9"/>
              </a:cxn>
              <a:cxn ang="0">
                <a:pos x="30" y="0"/>
              </a:cxn>
              <a:cxn ang="0">
                <a:pos x="21" y="14"/>
              </a:cxn>
              <a:cxn ang="0">
                <a:pos x="8" y="27"/>
              </a:cxn>
              <a:cxn ang="0">
                <a:pos x="0" y="41"/>
              </a:cxn>
            </a:cxnLst>
            <a:rect l="0" t="0" r="r" b="b"/>
            <a:pathLst>
              <a:path w="30" h="41">
                <a:moveTo>
                  <a:pt x="0" y="41"/>
                </a:moveTo>
                <a:lnTo>
                  <a:pt x="4" y="18"/>
                </a:lnTo>
                <a:lnTo>
                  <a:pt x="13" y="9"/>
                </a:lnTo>
                <a:lnTo>
                  <a:pt x="21" y="9"/>
                </a:lnTo>
                <a:lnTo>
                  <a:pt x="30" y="0"/>
                </a:lnTo>
                <a:lnTo>
                  <a:pt x="21" y="14"/>
                </a:lnTo>
                <a:lnTo>
                  <a:pt x="8" y="27"/>
                </a:lnTo>
                <a:lnTo>
                  <a:pt x="0" y="4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1" name="Freeform 1265"/>
          <p:cNvSpPr>
            <a:spLocks/>
          </p:cNvSpPr>
          <p:nvPr/>
        </p:nvSpPr>
        <p:spPr bwMode="auto">
          <a:xfrm>
            <a:off x="6805613" y="1998663"/>
            <a:ext cx="26988" cy="36513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9" y="9"/>
              </a:cxn>
              <a:cxn ang="0">
                <a:pos x="17" y="0"/>
              </a:cxn>
              <a:cxn ang="0">
                <a:pos x="5" y="18"/>
              </a:cxn>
              <a:cxn ang="0">
                <a:pos x="0" y="23"/>
              </a:cxn>
            </a:cxnLst>
            <a:rect l="0" t="0" r="r" b="b"/>
            <a:pathLst>
              <a:path w="17" h="23">
                <a:moveTo>
                  <a:pt x="0" y="23"/>
                </a:moveTo>
                <a:lnTo>
                  <a:pt x="9" y="9"/>
                </a:lnTo>
                <a:lnTo>
                  <a:pt x="17" y="0"/>
                </a:lnTo>
                <a:lnTo>
                  <a:pt x="5" y="18"/>
                </a:lnTo>
                <a:lnTo>
                  <a:pt x="0" y="2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2" name="Freeform 1266"/>
          <p:cNvSpPr>
            <a:spLocks/>
          </p:cNvSpPr>
          <p:nvPr/>
        </p:nvSpPr>
        <p:spPr bwMode="auto">
          <a:xfrm>
            <a:off x="6861175" y="1941513"/>
            <a:ext cx="12700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8" y="0"/>
              </a:cxn>
              <a:cxn ang="0">
                <a:pos x="0" y="14"/>
              </a:cxn>
            </a:cxnLst>
            <a:rect l="0" t="0" r="r" b="b"/>
            <a:pathLst>
              <a:path w="8" h="14">
                <a:moveTo>
                  <a:pt x="0" y="14"/>
                </a:moveTo>
                <a:lnTo>
                  <a:pt x="8" y="0"/>
                </a:lnTo>
                <a:lnTo>
                  <a:pt x="0" y="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3" name="Freeform 1267"/>
          <p:cNvSpPr>
            <a:spLocks/>
          </p:cNvSpPr>
          <p:nvPr/>
        </p:nvSpPr>
        <p:spPr bwMode="auto">
          <a:xfrm>
            <a:off x="5838825" y="3433763"/>
            <a:ext cx="190500" cy="274638"/>
          </a:xfrm>
          <a:custGeom>
            <a:avLst/>
            <a:gdLst/>
            <a:ahLst/>
            <a:cxnLst>
              <a:cxn ang="0">
                <a:pos x="0" y="73"/>
              </a:cxn>
              <a:cxn ang="0">
                <a:pos x="17" y="78"/>
              </a:cxn>
              <a:cxn ang="0">
                <a:pos x="17" y="59"/>
              </a:cxn>
              <a:cxn ang="0">
                <a:pos x="22" y="46"/>
              </a:cxn>
              <a:cxn ang="0">
                <a:pos x="17" y="32"/>
              </a:cxn>
              <a:cxn ang="0">
                <a:pos x="22" y="19"/>
              </a:cxn>
              <a:cxn ang="0">
                <a:pos x="26" y="5"/>
              </a:cxn>
              <a:cxn ang="0">
                <a:pos x="39" y="0"/>
              </a:cxn>
              <a:cxn ang="0">
                <a:pos x="47" y="9"/>
              </a:cxn>
              <a:cxn ang="0">
                <a:pos x="60" y="14"/>
              </a:cxn>
              <a:cxn ang="0">
                <a:pos x="69" y="5"/>
              </a:cxn>
              <a:cxn ang="0">
                <a:pos x="64" y="23"/>
              </a:cxn>
              <a:cxn ang="0">
                <a:pos x="64" y="37"/>
              </a:cxn>
              <a:cxn ang="0">
                <a:pos x="69" y="41"/>
              </a:cxn>
              <a:cxn ang="0">
                <a:pos x="73" y="46"/>
              </a:cxn>
              <a:cxn ang="0">
                <a:pos x="73" y="59"/>
              </a:cxn>
              <a:cxn ang="0">
                <a:pos x="69" y="64"/>
              </a:cxn>
              <a:cxn ang="0">
                <a:pos x="60" y="73"/>
              </a:cxn>
              <a:cxn ang="0">
                <a:pos x="52" y="87"/>
              </a:cxn>
              <a:cxn ang="0">
                <a:pos x="47" y="100"/>
              </a:cxn>
              <a:cxn ang="0">
                <a:pos x="52" y="123"/>
              </a:cxn>
              <a:cxn ang="0">
                <a:pos x="56" y="137"/>
              </a:cxn>
              <a:cxn ang="0">
                <a:pos x="69" y="141"/>
              </a:cxn>
              <a:cxn ang="0">
                <a:pos x="77" y="137"/>
              </a:cxn>
              <a:cxn ang="0">
                <a:pos x="86" y="137"/>
              </a:cxn>
              <a:cxn ang="0">
                <a:pos x="98" y="141"/>
              </a:cxn>
              <a:cxn ang="0">
                <a:pos x="115" y="146"/>
              </a:cxn>
              <a:cxn ang="0">
                <a:pos x="107" y="150"/>
              </a:cxn>
              <a:cxn ang="0">
                <a:pos x="111" y="159"/>
              </a:cxn>
              <a:cxn ang="0">
                <a:pos x="120" y="173"/>
              </a:cxn>
              <a:cxn ang="0">
                <a:pos x="111" y="173"/>
              </a:cxn>
              <a:cxn ang="0">
                <a:pos x="103" y="168"/>
              </a:cxn>
              <a:cxn ang="0">
                <a:pos x="90" y="155"/>
              </a:cxn>
              <a:cxn ang="0">
                <a:pos x="77" y="146"/>
              </a:cxn>
              <a:cxn ang="0">
                <a:pos x="81" y="155"/>
              </a:cxn>
              <a:cxn ang="0">
                <a:pos x="81" y="168"/>
              </a:cxn>
              <a:cxn ang="0">
                <a:pos x="64" y="150"/>
              </a:cxn>
              <a:cxn ang="0">
                <a:pos x="56" y="141"/>
              </a:cxn>
              <a:cxn ang="0">
                <a:pos x="39" y="150"/>
              </a:cxn>
              <a:cxn ang="0">
                <a:pos x="26" y="146"/>
              </a:cxn>
              <a:cxn ang="0">
                <a:pos x="26" y="137"/>
              </a:cxn>
              <a:cxn ang="0">
                <a:pos x="35" y="123"/>
              </a:cxn>
              <a:cxn ang="0">
                <a:pos x="26" y="118"/>
              </a:cxn>
              <a:cxn ang="0">
                <a:pos x="22" y="128"/>
              </a:cxn>
              <a:cxn ang="0">
                <a:pos x="9" y="118"/>
              </a:cxn>
              <a:cxn ang="0">
                <a:pos x="5" y="100"/>
              </a:cxn>
              <a:cxn ang="0">
                <a:pos x="5" y="87"/>
              </a:cxn>
              <a:cxn ang="0">
                <a:pos x="0" y="73"/>
              </a:cxn>
            </a:cxnLst>
            <a:rect l="0" t="0" r="r" b="b"/>
            <a:pathLst>
              <a:path w="120" h="173">
                <a:moveTo>
                  <a:pt x="0" y="73"/>
                </a:moveTo>
                <a:lnTo>
                  <a:pt x="17" y="78"/>
                </a:lnTo>
                <a:lnTo>
                  <a:pt x="17" y="59"/>
                </a:lnTo>
                <a:lnTo>
                  <a:pt x="22" y="46"/>
                </a:lnTo>
                <a:lnTo>
                  <a:pt x="17" y="32"/>
                </a:lnTo>
                <a:lnTo>
                  <a:pt x="22" y="19"/>
                </a:lnTo>
                <a:lnTo>
                  <a:pt x="26" y="5"/>
                </a:lnTo>
                <a:lnTo>
                  <a:pt x="39" y="0"/>
                </a:lnTo>
                <a:lnTo>
                  <a:pt x="47" y="9"/>
                </a:lnTo>
                <a:lnTo>
                  <a:pt x="60" y="14"/>
                </a:lnTo>
                <a:lnTo>
                  <a:pt x="69" y="5"/>
                </a:lnTo>
                <a:lnTo>
                  <a:pt x="64" y="23"/>
                </a:lnTo>
                <a:lnTo>
                  <a:pt x="64" y="37"/>
                </a:lnTo>
                <a:lnTo>
                  <a:pt x="69" y="41"/>
                </a:lnTo>
                <a:lnTo>
                  <a:pt x="73" y="46"/>
                </a:lnTo>
                <a:lnTo>
                  <a:pt x="73" y="59"/>
                </a:lnTo>
                <a:lnTo>
                  <a:pt x="69" y="64"/>
                </a:lnTo>
                <a:lnTo>
                  <a:pt x="60" y="73"/>
                </a:lnTo>
                <a:lnTo>
                  <a:pt x="52" y="87"/>
                </a:lnTo>
                <a:lnTo>
                  <a:pt x="47" y="100"/>
                </a:lnTo>
                <a:lnTo>
                  <a:pt x="52" y="123"/>
                </a:lnTo>
                <a:lnTo>
                  <a:pt x="56" y="137"/>
                </a:lnTo>
                <a:lnTo>
                  <a:pt x="69" y="141"/>
                </a:lnTo>
                <a:lnTo>
                  <a:pt x="77" y="137"/>
                </a:lnTo>
                <a:lnTo>
                  <a:pt x="86" y="137"/>
                </a:lnTo>
                <a:lnTo>
                  <a:pt x="98" y="141"/>
                </a:lnTo>
                <a:lnTo>
                  <a:pt x="115" y="146"/>
                </a:lnTo>
                <a:lnTo>
                  <a:pt x="107" y="150"/>
                </a:lnTo>
                <a:lnTo>
                  <a:pt x="111" y="159"/>
                </a:lnTo>
                <a:lnTo>
                  <a:pt x="120" y="173"/>
                </a:lnTo>
                <a:lnTo>
                  <a:pt x="111" y="173"/>
                </a:lnTo>
                <a:lnTo>
                  <a:pt x="103" y="168"/>
                </a:lnTo>
                <a:lnTo>
                  <a:pt x="90" y="155"/>
                </a:lnTo>
                <a:lnTo>
                  <a:pt x="77" y="146"/>
                </a:lnTo>
                <a:lnTo>
                  <a:pt x="81" y="155"/>
                </a:lnTo>
                <a:lnTo>
                  <a:pt x="81" y="168"/>
                </a:lnTo>
                <a:lnTo>
                  <a:pt x="64" y="150"/>
                </a:lnTo>
                <a:lnTo>
                  <a:pt x="56" y="141"/>
                </a:lnTo>
                <a:lnTo>
                  <a:pt x="39" y="150"/>
                </a:lnTo>
                <a:lnTo>
                  <a:pt x="26" y="146"/>
                </a:lnTo>
                <a:lnTo>
                  <a:pt x="26" y="137"/>
                </a:lnTo>
                <a:lnTo>
                  <a:pt x="35" y="123"/>
                </a:lnTo>
                <a:lnTo>
                  <a:pt x="26" y="118"/>
                </a:lnTo>
                <a:lnTo>
                  <a:pt x="22" y="128"/>
                </a:lnTo>
                <a:lnTo>
                  <a:pt x="9" y="118"/>
                </a:lnTo>
                <a:lnTo>
                  <a:pt x="5" y="100"/>
                </a:lnTo>
                <a:lnTo>
                  <a:pt x="5" y="87"/>
                </a:lnTo>
                <a:lnTo>
                  <a:pt x="0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4" name="Freeform 1268"/>
          <p:cNvSpPr>
            <a:spLocks/>
          </p:cNvSpPr>
          <p:nvPr/>
        </p:nvSpPr>
        <p:spPr bwMode="auto">
          <a:xfrm>
            <a:off x="5865813" y="3679826"/>
            <a:ext cx="47625" cy="65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" y="4"/>
              </a:cxn>
              <a:cxn ang="0">
                <a:pos x="22" y="4"/>
              </a:cxn>
              <a:cxn ang="0">
                <a:pos x="30" y="13"/>
              </a:cxn>
              <a:cxn ang="0">
                <a:pos x="30" y="32"/>
              </a:cxn>
              <a:cxn ang="0">
                <a:pos x="22" y="41"/>
              </a:cxn>
              <a:cxn ang="0">
                <a:pos x="13" y="32"/>
              </a:cxn>
              <a:cxn ang="0">
                <a:pos x="9" y="13"/>
              </a:cxn>
              <a:cxn ang="0">
                <a:pos x="0" y="0"/>
              </a:cxn>
            </a:cxnLst>
            <a:rect l="0" t="0" r="r" b="b"/>
            <a:pathLst>
              <a:path w="30" h="41">
                <a:moveTo>
                  <a:pt x="0" y="0"/>
                </a:moveTo>
                <a:lnTo>
                  <a:pt x="13" y="4"/>
                </a:lnTo>
                <a:lnTo>
                  <a:pt x="22" y="4"/>
                </a:lnTo>
                <a:lnTo>
                  <a:pt x="30" y="13"/>
                </a:lnTo>
                <a:lnTo>
                  <a:pt x="30" y="32"/>
                </a:lnTo>
                <a:lnTo>
                  <a:pt x="22" y="41"/>
                </a:lnTo>
                <a:lnTo>
                  <a:pt x="13" y="32"/>
                </a:lnTo>
                <a:lnTo>
                  <a:pt x="9" y="13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5" name="Freeform 1269"/>
          <p:cNvSpPr>
            <a:spLocks/>
          </p:cNvSpPr>
          <p:nvPr/>
        </p:nvSpPr>
        <p:spPr bwMode="auto">
          <a:xfrm>
            <a:off x="6042025" y="3722688"/>
            <a:ext cx="61913" cy="11588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9" y="5"/>
              </a:cxn>
              <a:cxn ang="0">
                <a:pos x="26" y="0"/>
              </a:cxn>
              <a:cxn ang="0">
                <a:pos x="30" y="14"/>
              </a:cxn>
              <a:cxn ang="0">
                <a:pos x="30" y="27"/>
              </a:cxn>
              <a:cxn ang="0">
                <a:pos x="39" y="45"/>
              </a:cxn>
              <a:cxn ang="0">
                <a:pos x="17" y="45"/>
              </a:cxn>
              <a:cxn ang="0">
                <a:pos x="17" y="59"/>
              </a:cxn>
              <a:cxn ang="0">
                <a:pos x="26" y="68"/>
              </a:cxn>
              <a:cxn ang="0">
                <a:pos x="13" y="73"/>
              </a:cxn>
              <a:cxn ang="0">
                <a:pos x="13" y="55"/>
              </a:cxn>
              <a:cxn ang="0">
                <a:pos x="0" y="55"/>
              </a:cxn>
              <a:cxn ang="0">
                <a:pos x="0" y="36"/>
              </a:cxn>
              <a:cxn ang="0">
                <a:pos x="13" y="36"/>
              </a:cxn>
              <a:cxn ang="0">
                <a:pos x="17" y="32"/>
              </a:cxn>
              <a:cxn ang="0">
                <a:pos x="17" y="23"/>
              </a:cxn>
              <a:cxn ang="0">
                <a:pos x="13" y="23"/>
              </a:cxn>
              <a:cxn ang="0">
                <a:pos x="9" y="18"/>
              </a:cxn>
              <a:cxn ang="0">
                <a:pos x="4" y="18"/>
              </a:cxn>
              <a:cxn ang="0">
                <a:pos x="0" y="5"/>
              </a:cxn>
            </a:cxnLst>
            <a:rect l="0" t="0" r="r" b="b"/>
            <a:pathLst>
              <a:path w="39" h="73">
                <a:moveTo>
                  <a:pt x="0" y="5"/>
                </a:moveTo>
                <a:lnTo>
                  <a:pt x="9" y="5"/>
                </a:lnTo>
                <a:lnTo>
                  <a:pt x="26" y="0"/>
                </a:lnTo>
                <a:lnTo>
                  <a:pt x="30" y="14"/>
                </a:lnTo>
                <a:lnTo>
                  <a:pt x="30" y="27"/>
                </a:lnTo>
                <a:lnTo>
                  <a:pt x="39" y="45"/>
                </a:lnTo>
                <a:lnTo>
                  <a:pt x="17" y="45"/>
                </a:lnTo>
                <a:lnTo>
                  <a:pt x="17" y="59"/>
                </a:lnTo>
                <a:lnTo>
                  <a:pt x="26" y="68"/>
                </a:lnTo>
                <a:lnTo>
                  <a:pt x="13" y="73"/>
                </a:lnTo>
                <a:lnTo>
                  <a:pt x="13" y="55"/>
                </a:lnTo>
                <a:lnTo>
                  <a:pt x="0" y="55"/>
                </a:lnTo>
                <a:lnTo>
                  <a:pt x="0" y="36"/>
                </a:lnTo>
                <a:lnTo>
                  <a:pt x="13" y="36"/>
                </a:lnTo>
                <a:lnTo>
                  <a:pt x="17" y="32"/>
                </a:lnTo>
                <a:lnTo>
                  <a:pt x="17" y="23"/>
                </a:lnTo>
                <a:lnTo>
                  <a:pt x="13" y="23"/>
                </a:lnTo>
                <a:lnTo>
                  <a:pt x="9" y="18"/>
                </a:lnTo>
                <a:lnTo>
                  <a:pt x="4" y="18"/>
                </a:lnTo>
                <a:lnTo>
                  <a:pt x="0" y="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6" name="Oval 1270"/>
          <p:cNvSpPr>
            <a:spLocks noChangeArrowheads="1"/>
          </p:cNvSpPr>
          <p:nvPr/>
        </p:nvSpPr>
        <p:spPr bwMode="auto">
          <a:xfrm>
            <a:off x="5095875" y="1955801"/>
            <a:ext cx="41275" cy="428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7" name="Rectangle 1271"/>
          <p:cNvSpPr>
            <a:spLocks noChangeArrowheads="1"/>
          </p:cNvSpPr>
          <p:nvPr/>
        </p:nvSpPr>
        <p:spPr bwMode="auto">
          <a:xfrm>
            <a:off x="5122863" y="1912938"/>
            <a:ext cx="15001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CHOI-WAN - dir= -63.520  -36.560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48" name="Freeform 1272"/>
          <p:cNvSpPr>
            <a:spLocks/>
          </p:cNvSpPr>
          <p:nvPr/>
        </p:nvSpPr>
        <p:spPr bwMode="auto">
          <a:xfrm>
            <a:off x="6610350" y="3073401"/>
            <a:ext cx="568325" cy="374650"/>
          </a:xfrm>
          <a:custGeom>
            <a:avLst/>
            <a:gdLst/>
            <a:ahLst/>
            <a:cxnLst>
              <a:cxn ang="0">
                <a:pos x="353" y="223"/>
              </a:cxn>
              <a:cxn ang="0">
                <a:pos x="345" y="218"/>
              </a:cxn>
              <a:cxn ang="0">
                <a:pos x="336" y="214"/>
              </a:cxn>
              <a:cxn ang="0">
                <a:pos x="328" y="218"/>
              </a:cxn>
              <a:cxn ang="0">
                <a:pos x="319" y="218"/>
              </a:cxn>
              <a:cxn ang="0">
                <a:pos x="311" y="223"/>
              </a:cxn>
              <a:cxn ang="0">
                <a:pos x="302" y="227"/>
              </a:cxn>
              <a:cxn ang="0">
                <a:pos x="294" y="232"/>
              </a:cxn>
              <a:cxn ang="0">
                <a:pos x="285" y="236"/>
              </a:cxn>
              <a:cxn ang="0">
                <a:pos x="281" y="236"/>
              </a:cxn>
              <a:cxn ang="0">
                <a:pos x="273" y="232"/>
              </a:cxn>
              <a:cxn ang="0">
                <a:pos x="264" y="218"/>
              </a:cxn>
              <a:cxn ang="0">
                <a:pos x="255" y="214"/>
              </a:cxn>
              <a:cxn ang="0">
                <a:pos x="247" y="214"/>
              </a:cxn>
              <a:cxn ang="0">
                <a:pos x="243" y="205"/>
              </a:cxn>
              <a:cxn ang="0">
                <a:pos x="234" y="200"/>
              </a:cxn>
              <a:cxn ang="0">
                <a:pos x="226" y="196"/>
              </a:cxn>
              <a:cxn ang="0">
                <a:pos x="217" y="196"/>
              </a:cxn>
              <a:cxn ang="0">
                <a:pos x="209" y="191"/>
              </a:cxn>
              <a:cxn ang="0">
                <a:pos x="200" y="186"/>
              </a:cxn>
              <a:cxn ang="0">
                <a:pos x="187" y="186"/>
              </a:cxn>
              <a:cxn ang="0">
                <a:pos x="179" y="177"/>
              </a:cxn>
              <a:cxn ang="0">
                <a:pos x="170" y="177"/>
              </a:cxn>
              <a:cxn ang="0">
                <a:pos x="162" y="173"/>
              </a:cxn>
              <a:cxn ang="0">
                <a:pos x="153" y="168"/>
              </a:cxn>
              <a:cxn ang="0">
                <a:pos x="145" y="164"/>
              </a:cxn>
              <a:cxn ang="0">
                <a:pos x="136" y="159"/>
              </a:cxn>
              <a:cxn ang="0">
                <a:pos x="123" y="155"/>
              </a:cxn>
              <a:cxn ang="0">
                <a:pos x="115" y="146"/>
              </a:cxn>
              <a:cxn ang="0">
                <a:pos x="102" y="141"/>
              </a:cxn>
              <a:cxn ang="0">
                <a:pos x="94" y="136"/>
              </a:cxn>
              <a:cxn ang="0">
                <a:pos x="85" y="127"/>
              </a:cxn>
              <a:cxn ang="0">
                <a:pos x="77" y="123"/>
              </a:cxn>
              <a:cxn ang="0">
                <a:pos x="68" y="114"/>
              </a:cxn>
              <a:cxn ang="0">
                <a:pos x="64" y="105"/>
              </a:cxn>
              <a:cxn ang="0">
                <a:pos x="55" y="100"/>
              </a:cxn>
              <a:cxn ang="0">
                <a:pos x="47" y="91"/>
              </a:cxn>
              <a:cxn ang="0">
                <a:pos x="38" y="82"/>
              </a:cxn>
              <a:cxn ang="0">
                <a:pos x="30" y="77"/>
              </a:cxn>
              <a:cxn ang="0">
                <a:pos x="26" y="68"/>
              </a:cxn>
              <a:cxn ang="0">
                <a:pos x="21" y="55"/>
              </a:cxn>
              <a:cxn ang="0">
                <a:pos x="17" y="41"/>
              </a:cxn>
              <a:cxn ang="0">
                <a:pos x="13" y="32"/>
              </a:cxn>
              <a:cxn ang="0">
                <a:pos x="4" y="14"/>
              </a:cxn>
              <a:cxn ang="0">
                <a:pos x="0" y="0"/>
              </a:cxn>
            </a:cxnLst>
            <a:rect l="0" t="0" r="r" b="b"/>
            <a:pathLst>
              <a:path w="358" h="236">
                <a:moveTo>
                  <a:pt x="358" y="223"/>
                </a:moveTo>
                <a:lnTo>
                  <a:pt x="353" y="223"/>
                </a:lnTo>
                <a:lnTo>
                  <a:pt x="349" y="218"/>
                </a:lnTo>
                <a:lnTo>
                  <a:pt x="345" y="218"/>
                </a:lnTo>
                <a:lnTo>
                  <a:pt x="341" y="214"/>
                </a:lnTo>
                <a:lnTo>
                  <a:pt x="336" y="214"/>
                </a:lnTo>
                <a:lnTo>
                  <a:pt x="332" y="214"/>
                </a:lnTo>
                <a:lnTo>
                  <a:pt x="328" y="218"/>
                </a:lnTo>
                <a:lnTo>
                  <a:pt x="324" y="218"/>
                </a:lnTo>
                <a:lnTo>
                  <a:pt x="319" y="218"/>
                </a:lnTo>
                <a:lnTo>
                  <a:pt x="315" y="223"/>
                </a:lnTo>
                <a:lnTo>
                  <a:pt x="311" y="223"/>
                </a:lnTo>
                <a:lnTo>
                  <a:pt x="307" y="223"/>
                </a:lnTo>
                <a:lnTo>
                  <a:pt x="302" y="227"/>
                </a:lnTo>
                <a:lnTo>
                  <a:pt x="298" y="232"/>
                </a:lnTo>
                <a:lnTo>
                  <a:pt x="294" y="232"/>
                </a:lnTo>
                <a:lnTo>
                  <a:pt x="290" y="236"/>
                </a:lnTo>
                <a:lnTo>
                  <a:pt x="285" y="236"/>
                </a:lnTo>
                <a:lnTo>
                  <a:pt x="277" y="236"/>
                </a:lnTo>
                <a:lnTo>
                  <a:pt x="281" y="236"/>
                </a:lnTo>
                <a:lnTo>
                  <a:pt x="277" y="236"/>
                </a:lnTo>
                <a:lnTo>
                  <a:pt x="273" y="232"/>
                </a:lnTo>
                <a:lnTo>
                  <a:pt x="264" y="223"/>
                </a:lnTo>
                <a:lnTo>
                  <a:pt x="264" y="218"/>
                </a:lnTo>
                <a:lnTo>
                  <a:pt x="260" y="218"/>
                </a:lnTo>
                <a:lnTo>
                  <a:pt x="255" y="214"/>
                </a:lnTo>
                <a:lnTo>
                  <a:pt x="251" y="214"/>
                </a:lnTo>
                <a:lnTo>
                  <a:pt x="247" y="214"/>
                </a:lnTo>
                <a:lnTo>
                  <a:pt x="238" y="205"/>
                </a:lnTo>
                <a:lnTo>
                  <a:pt x="243" y="205"/>
                </a:lnTo>
                <a:lnTo>
                  <a:pt x="238" y="205"/>
                </a:lnTo>
                <a:lnTo>
                  <a:pt x="234" y="200"/>
                </a:lnTo>
                <a:lnTo>
                  <a:pt x="230" y="200"/>
                </a:lnTo>
                <a:lnTo>
                  <a:pt x="226" y="196"/>
                </a:lnTo>
                <a:lnTo>
                  <a:pt x="221" y="196"/>
                </a:lnTo>
                <a:lnTo>
                  <a:pt x="217" y="196"/>
                </a:lnTo>
                <a:lnTo>
                  <a:pt x="213" y="196"/>
                </a:lnTo>
                <a:lnTo>
                  <a:pt x="209" y="191"/>
                </a:lnTo>
                <a:lnTo>
                  <a:pt x="204" y="191"/>
                </a:lnTo>
                <a:lnTo>
                  <a:pt x="200" y="186"/>
                </a:lnTo>
                <a:lnTo>
                  <a:pt x="192" y="186"/>
                </a:lnTo>
                <a:lnTo>
                  <a:pt x="187" y="186"/>
                </a:lnTo>
                <a:lnTo>
                  <a:pt x="183" y="182"/>
                </a:lnTo>
                <a:lnTo>
                  <a:pt x="179" y="177"/>
                </a:lnTo>
                <a:lnTo>
                  <a:pt x="175" y="182"/>
                </a:lnTo>
                <a:lnTo>
                  <a:pt x="170" y="177"/>
                </a:lnTo>
                <a:lnTo>
                  <a:pt x="166" y="173"/>
                </a:lnTo>
                <a:lnTo>
                  <a:pt x="162" y="173"/>
                </a:lnTo>
                <a:lnTo>
                  <a:pt x="158" y="173"/>
                </a:lnTo>
                <a:lnTo>
                  <a:pt x="153" y="168"/>
                </a:lnTo>
                <a:lnTo>
                  <a:pt x="149" y="164"/>
                </a:lnTo>
                <a:lnTo>
                  <a:pt x="145" y="164"/>
                </a:lnTo>
                <a:lnTo>
                  <a:pt x="140" y="164"/>
                </a:lnTo>
                <a:lnTo>
                  <a:pt x="136" y="159"/>
                </a:lnTo>
                <a:lnTo>
                  <a:pt x="132" y="155"/>
                </a:lnTo>
                <a:lnTo>
                  <a:pt x="123" y="155"/>
                </a:lnTo>
                <a:lnTo>
                  <a:pt x="119" y="150"/>
                </a:lnTo>
                <a:lnTo>
                  <a:pt x="115" y="146"/>
                </a:lnTo>
                <a:lnTo>
                  <a:pt x="106" y="146"/>
                </a:lnTo>
                <a:lnTo>
                  <a:pt x="102" y="141"/>
                </a:lnTo>
                <a:lnTo>
                  <a:pt x="98" y="141"/>
                </a:lnTo>
                <a:lnTo>
                  <a:pt x="94" y="136"/>
                </a:lnTo>
                <a:lnTo>
                  <a:pt x="89" y="132"/>
                </a:lnTo>
                <a:lnTo>
                  <a:pt x="85" y="127"/>
                </a:lnTo>
                <a:lnTo>
                  <a:pt x="81" y="127"/>
                </a:lnTo>
                <a:lnTo>
                  <a:pt x="77" y="123"/>
                </a:lnTo>
                <a:lnTo>
                  <a:pt x="72" y="118"/>
                </a:lnTo>
                <a:lnTo>
                  <a:pt x="68" y="114"/>
                </a:lnTo>
                <a:lnTo>
                  <a:pt x="68" y="109"/>
                </a:lnTo>
                <a:lnTo>
                  <a:pt x="64" y="105"/>
                </a:lnTo>
                <a:lnTo>
                  <a:pt x="60" y="100"/>
                </a:lnTo>
                <a:lnTo>
                  <a:pt x="55" y="100"/>
                </a:lnTo>
                <a:lnTo>
                  <a:pt x="51" y="96"/>
                </a:lnTo>
                <a:lnTo>
                  <a:pt x="47" y="91"/>
                </a:lnTo>
                <a:lnTo>
                  <a:pt x="43" y="87"/>
                </a:lnTo>
                <a:lnTo>
                  <a:pt x="38" y="82"/>
                </a:lnTo>
                <a:lnTo>
                  <a:pt x="34" y="82"/>
                </a:lnTo>
                <a:lnTo>
                  <a:pt x="30" y="77"/>
                </a:lnTo>
                <a:lnTo>
                  <a:pt x="30" y="73"/>
                </a:lnTo>
                <a:lnTo>
                  <a:pt x="26" y="68"/>
                </a:lnTo>
                <a:lnTo>
                  <a:pt x="26" y="59"/>
                </a:lnTo>
                <a:lnTo>
                  <a:pt x="21" y="55"/>
                </a:lnTo>
                <a:lnTo>
                  <a:pt x="21" y="46"/>
                </a:lnTo>
                <a:lnTo>
                  <a:pt x="17" y="41"/>
                </a:lnTo>
                <a:lnTo>
                  <a:pt x="17" y="37"/>
                </a:lnTo>
                <a:lnTo>
                  <a:pt x="13" y="32"/>
                </a:lnTo>
                <a:lnTo>
                  <a:pt x="13" y="23"/>
                </a:lnTo>
                <a:lnTo>
                  <a:pt x="4" y="14"/>
                </a:lnTo>
                <a:lnTo>
                  <a:pt x="4" y="5"/>
                </a:lnTo>
                <a:lnTo>
                  <a:pt x="0" y="0"/>
                </a:lnTo>
              </a:path>
            </a:pathLst>
          </a:custGeom>
          <a:noFill/>
          <a:ln w="9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49" name="Freeform 1273"/>
          <p:cNvSpPr>
            <a:spLocks/>
          </p:cNvSpPr>
          <p:nvPr/>
        </p:nvSpPr>
        <p:spPr bwMode="auto">
          <a:xfrm>
            <a:off x="6427788" y="2755901"/>
            <a:ext cx="952500" cy="742950"/>
          </a:xfrm>
          <a:custGeom>
            <a:avLst/>
            <a:gdLst/>
            <a:ahLst/>
            <a:cxnLst>
              <a:cxn ang="0">
                <a:pos x="592" y="464"/>
              </a:cxn>
              <a:cxn ang="0">
                <a:pos x="571" y="459"/>
              </a:cxn>
              <a:cxn ang="0">
                <a:pos x="558" y="459"/>
              </a:cxn>
              <a:cxn ang="0">
                <a:pos x="537" y="455"/>
              </a:cxn>
              <a:cxn ang="0">
                <a:pos x="520" y="450"/>
              </a:cxn>
              <a:cxn ang="0">
                <a:pos x="503" y="446"/>
              </a:cxn>
              <a:cxn ang="0">
                <a:pos x="481" y="441"/>
              </a:cxn>
              <a:cxn ang="0">
                <a:pos x="464" y="436"/>
              </a:cxn>
              <a:cxn ang="0">
                <a:pos x="439" y="427"/>
              </a:cxn>
              <a:cxn ang="0">
                <a:pos x="422" y="414"/>
              </a:cxn>
              <a:cxn ang="0">
                <a:pos x="400" y="405"/>
              </a:cxn>
              <a:cxn ang="0">
                <a:pos x="388" y="396"/>
              </a:cxn>
              <a:cxn ang="0">
                <a:pos x="370" y="386"/>
              </a:cxn>
              <a:cxn ang="0">
                <a:pos x="349" y="377"/>
              </a:cxn>
              <a:cxn ang="0">
                <a:pos x="324" y="373"/>
              </a:cxn>
              <a:cxn ang="0">
                <a:pos x="294" y="364"/>
              </a:cxn>
              <a:cxn ang="0">
                <a:pos x="264" y="350"/>
              </a:cxn>
              <a:cxn ang="0">
                <a:pos x="247" y="336"/>
              </a:cxn>
              <a:cxn ang="0">
                <a:pos x="230" y="323"/>
              </a:cxn>
              <a:cxn ang="0">
                <a:pos x="209" y="305"/>
              </a:cxn>
              <a:cxn ang="0">
                <a:pos x="187" y="282"/>
              </a:cxn>
              <a:cxn ang="0">
                <a:pos x="170" y="268"/>
              </a:cxn>
              <a:cxn ang="0">
                <a:pos x="153" y="255"/>
              </a:cxn>
              <a:cxn ang="0">
                <a:pos x="136" y="246"/>
              </a:cxn>
              <a:cxn ang="0">
                <a:pos x="119" y="227"/>
              </a:cxn>
              <a:cxn ang="0">
                <a:pos x="106" y="214"/>
              </a:cxn>
              <a:cxn ang="0">
                <a:pos x="89" y="200"/>
              </a:cxn>
              <a:cxn ang="0">
                <a:pos x="77" y="196"/>
              </a:cxn>
              <a:cxn ang="0">
                <a:pos x="64" y="191"/>
              </a:cxn>
              <a:cxn ang="0">
                <a:pos x="51" y="182"/>
              </a:cxn>
              <a:cxn ang="0">
                <a:pos x="38" y="168"/>
              </a:cxn>
              <a:cxn ang="0">
                <a:pos x="26" y="164"/>
              </a:cxn>
              <a:cxn ang="0">
                <a:pos x="13" y="155"/>
              </a:cxn>
              <a:cxn ang="0">
                <a:pos x="4" y="132"/>
              </a:cxn>
              <a:cxn ang="0">
                <a:pos x="4" y="109"/>
              </a:cxn>
              <a:cxn ang="0">
                <a:pos x="17" y="87"/>
              </a:cxn>
              <a:cxn ang="0">
                <a:pos x="21" y="73"/>
              </a:cxn>
              <a:cxn ang="0">
                <a:pos x="34" y="68"/>
              </a:cxn>
              <a:cxn ang="0">
                <a:pos x="47" y="55"/>
              </a:cxn>
              <a:cxn ang="0">
                <a:pos x="60" y="46"/>
              </a:cxn>
              <a:cxn ang="0">
                <a:pos x="72" y="23"/>
              </a:cxn>
              <a:cxn ang="0">
                <a:pos x="85" y="9"/>
              </a:cxn>
            </a:cxnLst>
            <a:rect l="0" t="0" r="r" b="b"/>
            <a:pathLst>
              <a:path w="600" h="468">
                <a:moveTo>
                  <a:pt x="600" y="468"/>
                </a:moveTo>
                <a:lnTo>
                  <a:pt x="596" y="468"/>
                </a:lnTo>
                <a:lnTo>
                  <a:pt x="592" y="464"/>
                </a:lnTo>
                <a:lnTo>
                  <a:pt x="583" y="464"/>
                </a:lnTo>
                <a:lnTo>
                  <a:pt x="579" y="464"/>
                </a:lnTo>
                <a:lnTo>
                  <a:pt x="571" y="459"/>
                </a:lnTo>
                <a:lnTo>
                  <a:pt x="566" y="459"/>
                </a:lnTo>
                <a:lnTo>
                  <a:pt x="562" y="459"/>
                </a:lnTo>
                <a:lnTo>
                  <a:pt x="558" y="459"/>
                </a:lnTo>
                <a:lnTo>
                  <a:pt x="549" y="459"/>
                </a:lnTo>
                <a:lnTo>
                  <a:pt x="545" y="455"/>
                </a:lnTo>
                <a:lnTo>
                  <a:pt x="537" y="455"/>
                </a:lnTo>
                <a:lnTo>
                  <a:pt x="532" y="450"/>
                </a:lnTo>
                <a:lnTo>
                  <a:pt x="524" y="450"/>
                </a:lnTo>
                <a:lnTo>
                  <a:pt x="520" y="450"/>
                </a:lnTo>
                <a:lnTo>
                  <a:pt x="515" y="446"/>
                </a:lnTo>
                <a:lnTo>
                  <a:pt x="507" y="446"/>
                </a:lnTo>
                <a:lnTo>
                  <a:pt x="503" y="446"/>
                </a:lnTo>
                <a:lnTo>
                  <a:pt x="494" y="441"/>
                </a:lnTo>
                <a:lnTo>
                  <a:pt x="485" y="446"/>
                </a:lnTo>
                <a:lnTo>
                  <a:pt x="481" y="441"/>
                </a:lnTo>
                <a:lnTo>
                  <a:pt x="477" y="441"/>
                </a:lnTo>
                <a:lnTo>
                  <a:pt x="468" y="436"/>
                </a:lnTo>
                <a:lnTo>
                  <a:pt x="464" y="436"/>
                </a:lnTo>
                <a:lnTo>
                  <a:pt x="456" y="432"/>
                </a:lnTo>
                <a:lnTo>
                  <a:pt x="447" y="427"/>
                </a:lnTo>
                <a:lnTo>
                  <a:pt x="439" y="427"/>
                </a:lnTo>
                <a:lnTo>
                  <a:pt x="434" y="423"/>
                </a:lnTo>
                <a:lnTo>
                  <a:pt x="426" y="418"/>
                </a:lnTo>
                <a:lnTo>
                  <a:pt x="422" y="414"/>
                </a:lnTo>
                <a:lnTo>
                  <a:pt x="413" y="409"/>
                </a:lnTo>
                <a:lnTo>
                  <a:pt x="409" y="409"/>
                </a:lnTo>
                <a:lnTo>
                  <a:pt x="400" y="405"/>
                </a:lnTo>
                <a:lnTo>
                  <a:pt x="396" y="405"/>
                </a:lnTo>
                <a:lnTo>
                  <a:pt x="392" y="400"/>
                </a:lnTo>
                <a:lnTo>
                  <a:pt x="388" y="396"/>
                </a:lnTo>
                <a:lnTo>
                  <a:pt x="379" y="391"/>
                </a:lnTo>
                <a:lnTo>
                  <a:pt x="375" y="386"/>
                </a:lnTo>
                <a:lnTo>
                  <a:pt x="370" y="386"/>
                </a:lnTo>
                <a:lnTo>
                  <a:pt x="362" y="382"/>
                </a:lnTo>
                <a:lnTo>
                  <a:pt x="353" y="377"/>
                </a:lnTo>
                <a:lnTo>
                  <a:pt x="349" y="377"/>
                </a:lnTo>
                <a:lnTo>
                  <a:pt x="341" y="377"/>
                </a:lnTo>
                <a:lnTo>
                  <a:pt x="332" y="373"/>
                </a:lnTo>
                <a:lnTo>
                  <a:pt x="324" y="373"/>
                </a:lnTo>
                <a:lnTo>
                  <a:pt x="315" y="373"/>
                </a:lnTo>
                <a:lnTo>
                  <a:pt x="307" y="368"/>
                </a:lnTo>
                <a:lnTo>
                  <a:pt x="294" y="364"/>
                </a:lnTo>
                <a:lnTo>
                  <a:pt x="285" y="355"/>
                </a:lnTo>
                <a:lnTo>
                  <a:pt x="277" y="355"/>
                </a:lnTo>
                <a:lnTo>
                  <a:pt x="264" y="350"/>
                </a:lnTo>
                <a:lnTo>
                  <a:pt x="255" y="346"/>
                </a:lnTo>
                <a:lnTo>
                  <a:pt x="251" y="341"/>
                </a:lnTo>
                <a:lnTo>
                  <a:pt x="247" y="336"/>
                </a:lnTo>
                <a:lnTo>
                  <a:pt x="243" y="332"/>
                </a:lnTo>
                <a:lnTo>
                  <a:pt x="234" y="327"/>
                </a:lnTo>
                <a:lnTo>
                  <a:pt x="230" y="323"/>
                </a:lnTo>
                <a:lnTo>
                  <a:pt x="226" y="318"/>
                </a:lnTo>
                <a:lnTo>
                  <a:pt x="217" y="314"/>
                </a:lnTo>
                <a:lnTo>
                  <a:pt x="209" y="305"/>
                </a:lnTo>
                <a:lnTo>
                  <a:pt x="200" y="296"/>
                </a:lnTo>
                <a:lnTo>
                  <a:pt x="196" y="291"/>
                </a:lnTo>
                <a:lnTo>
                  <a:pt x="187" y="282"/>
                </a:lnTo>
                <a:lnTo>
                  <a:pt x="179" y="277"/>
                </a:lnTo>
                <a:lnTo>
                  <a:pt x="175" y="273"/>
                </a:lnTo>
                <a:lnTo>
                  <a:pt x="170" y="268"/>
                </a:lnTo>
                <a:lnTo>
                  <a:pt x="166" y="264"/>
                </a:lnTo>
                <a:lnTo>
                  <a:pt x="158" y="259"/>
                </a:lnTo>
                <a:lnTo>
                  <a:pt x="153" y="255"/>
                </a:lnTo>
                <a:lnTo>
                  <a:pt x="149" y="255"/>
                </a:lnTo>
                <a:lnTo>
                  <a:pt x="141" y="250"/>
                </a:lnTo>
                <a:lnTo>
                  <a:pt x="136" y="246"/>
                </a:lnTo>
                <a:lnTo>
                  <a:pt x="132" y="237"/>
                </a:lnTo>
                <a:lnTo>
                  <a:pt x="123" y="232"/>
                </a:lnTo>
                <a:lnTo>
                  <a:pt x="119" y="227"/>
                </a:lnTo>
                <a:lnTo>
                  <a:pt x="115" y="223"/>
                </a:lnTo>
                <a:lnTo>
                  <a:pt x="106" y="218"/>
                </a:lnTo>
                <a:lnTo>
                  <a:pt x="106" y="214"/>
                </a:lnTo>
                <a:lnTo>
                  <a:pt x="98" y="209"/>
                </a:lnTo>
                <a:lnTo>
                  <a:pt x="94" y="209"/>
                </a:lnTo>
                <a:lnTo>
                  <a:pt x="89" y="200"/>
                </a:lnTo>
                <a:lnTo>
                  <a:pt x="85" y="200"/>
                </a:lnTo>
                <a:lnTo>
                  <a:pt x="81" y="196"/>
                </a:lnTo>
                <a:lnTo>
                  <a:pt x="77" y="196"/>
                </a:lnTo>
                <a:lnTo>
                  <a:pt x="72" y="196"/>
                </a:lnTo>
                <a:lnTo>
                  <a:pt x="68" y="191"/>
                </a:lnTo>
                <a:lnTo>
                  <a:pt x="64" y="191"/>
                </a:lnTo>
                <a:lnTo>
                  <a:pt x="60" y="187"/>
                </a:lnTo>
                <a:lnTo>
                  <a:pt x="55" y="187"/>
                </a:lnTo>
                <a:lnTo>
                  <a:pt x="51" y="182"/>
                </a:lnTo>
                <a:lnTo>
                  <a:pt x="47" y="177"/>
                </a:lnTo>
                <a:lnTo>
                  <a:pt x="43" y="173"/>
                </a:lnTo>
                <a:lnTo>
                  <a:pt x="38" y="168"/>
                </a:lnTo>
                <a:lnTo>
                  <a:pt x="34" y="168"/>
                </a:lnTo>
                <a:lnTo>
                  <a:pt x="30" y="164"/>
                </a:lnTo>
                <a:lnTo>
                  <a:pt x="26" y="164"/>
                </a:lnTo>
                <a:lnTo>
                  <a:pt x="21" y="159"/>
                </a:lnTo>
                <a:lnTo>
                  <a:pt x="17" y="155"/>
                </a:lnTo>
                <a:lnTo>
                  <a:pt x="13" y="155"/>
                </a:lnTo>
                <a:lnTo>
                  <a:pt x="8" y="150"/>
                </a:lnTo>
                <a:lnTo>
                  <a:pt x="4" y="141"/>
                </a:lnTo>
                <a:lnTo>
                  <a:pt x="4" y="132"/>
                </a:lnTo>
                <a:lnTo>
                  <a:pt x="0" y="128"/>
                </a:lnTo>
                <a:lnTo>
                  <a:pt x="0" y="114"/>
                </a:lnTo>
                <a:lnTo>
                  <a:pt x="4" y="109"/>
                </a:lnTo>
                <a:lnTo>
                  <a:pt x="4" y="100"/>
                </a:lnTo>
                <a:lnTo>
                  <a:pt x="8" y="96"/>
                </a:lnTo>
                <a:lnTo>
                  <a:pt x="17" y="87"/>
                </a:lnTo>
                <a:lnTo>
                  <a:pt x="17" y="82"/>
                </a:lnTo>
                <a:lnTo>
                  <a:pt x="26" y="73"/>
                </a:lnTo>
                <a:lnTo>
                  <a:pt x="21" y="73"/>
                </a:lnTo>
                <a:lnTo>
                  <a:pt x="26" y="73"/>
                </a:lnTo>
                <a:lnTo>
                  <a:pt x="30" y="68"/>
                </a:lnTo>
                <a:lnTo>
                  <a:pt x="34" y="68"/>
                </a:lnTo>
                <a:lnTo>
                  <a:pt x="38" y="64"/>
                </a:lnTo>
                <a:lnTo>
                  <a:pt x="43" y="59"/>
                </a:lnTo>
                <a:lnTo>
                  <a:pt x="47" y="55"/>
                </a:lnTo>
                <a:lnTo>
                  <a:pt x="51" y="50"/>
                </a:lnTo>
                <a:lnTo>
                  <a:pt x="55" y="50"/>
                </a:lnTo>
                <a:lnTo>
                  <a:pt x="60" y="46"/>
                </a:lnTo>
                <a:lnTo>
                  <a:pt x="68" y="37"/>
                </a:lnTo>
                <a:lnTo>
                  <a:pt x="68" y="23"/>
                </a:lnTo>
                <a:lnTo>
                  <a:pt x="72" y="23"/>
                </a:lnTo>
                <a:lnTo>
                  <a:pt x="77" y="18"/>
                </a:lnTo>
                <a:lnTo>
                  <a:pt x="81" y="14"/>
                </a:lnTo>
                <a:lnTo>
                  <a:pt x="85" y="9"/>
                </a:lnTo>
                <a:lnTo>
                  <a:pt x="89" y="9"/>
                </a:lnTo>
                <a:lnTo>
                  <a:pt x="98" y="0"/>
                </a:lnTo>
              </a:path>
            </a:pathLst>
          </a:custGeom>
          <a:noFill/>
          <a:ln w="0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0" name="Freeform 1274"/>
          <p:cNvSpPr>
            <a:spLocks/>
          </p:cNvSpPr>
          <p:nvPr/>
        </p:nvSpPr>
        <p:spPr bwMode="auto">
          <a:xfrm>
            <a:off x="6583363" y="2684463"/>
            <a:ext cx="87313" cy="71438"/>
          </a:xfrm>
          <a:custGeom>
            <a:avLst/>
            <a:gdLst/>
            <a:ahLst/>
            <a:cxnLst>
              <a:cxn ang="0">
                <a:pos x="0" y="45"/>
              </a:cxn>
              <a:cxn ang="0">
                <a:pos x="0" y="41"/>
              </a:cxn>
              <a:cxn ang="0">
                <a:pos x="8" y="36"/>
              </a:cxn>
              <a:cxn ang="0">
                <a:pos x="13" y="32"/>
              </a:cxn>
              <a:cxn ang="0">
                <a:pos x="17" y="32"/>
              </a:cxn>
              <a:cxn ang="0">
                <a:pos x="21" y="27"/>
              </a:cxn>
              <a:cxn ang="0">
                <a:pos x="30" y="23"/>
              </a:cxn>
              <a:cxn ang="0">
                <a:pos x="34" y="18"/>
              </a:cxn>
              <a:cxn ang="0">
                <a:pos x="43" y="9"/>
              </a:cxn>
              <a:cxn ang="0">
                <a:pos x="38" y="9"/>
              </a:cxn>
              <a:cxn ang="0">
                <a:pos x="43" y="9"/>
              </a:cxn>
              <a:cxn ang="0">
                <a:pos x="47" y="4"/>
              </a:cxn>
              <a:cxn ang="0">
                <a:pos x="51" y="4"/>
              </a:cxn>
              <a:cxn ang="0">
                <a:pos x="55" y="0"/>
              </a:cxn>
            </a:cxnLst>
            <a:rect l="0" t="0" r="r" b="b"/>
            <a:pathLst>
              <a:path w="55" h="45">
                <a:moveTo>
                  <a:pt x="0" y="45"/>
                </a:moveTo>
                <a:lnTo>
                  <a:pt x="0" y="41"/>
                </a:lnTo>
                <a:lnTo>
                  <a:pt x="8" y="36"/>
                </a:lnTo>
                <a:lnTo>
                  <a:pt x="13" y="32"/>
                </a:lnTo>
                <a:lnTo>
                  <a:pt x="17" y="32"/>
                </a:lnTo>
                <a:lnTo>
                  <a:pt x="21" y="27"/>
                </a:lnTo>
                <a:lnTo>
                  <a:pt x="30" y="23"/>
                </a:lnTo>
                <a:lnTo>
                  <a:pt x="34" y="18"/>
                </a:lnTo>
                <a:lnTo>
                  <a:pt x="43" y="9"/>
                </a:lnTo>
                <a:lnTo>
                  <a:pt x="38" y="9"/>
                </a:lnTo>
                <a:lnTo>
                  <a:pt x="43" y="9"/>
                </a:lnTo>
                <a:lnTo>
                  <a:pt x="47" y="4"/>
                </a:lnTo>
                <a:lnTo>
                  <a:pt x="51" y="4"/>
                </a:lnTo>
                <a:lnTo>
                  <a:pt x="55" y="0"/>
                </a:lnTo>
              </a:path>
            </a:pathLst>
          </a:custGeom>
          <a:noFill/>
          <a:ln w="0">
            <a:solidFill>
              <a:srgbClr val="0000FF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1" name="Oval 1275"/>
          <p:cNvSpPr>
            <a:spLocks noChangeArrowheads="1"/>
          </p:cNvSpPr>
          <p:nvPr/>
        </p:nvSpPr>
        <p:spPr bwMode="auto">
          <a:xfrm>
            <a:off x="5081588" y="2057401"/>
            <a:ext cx="34925" cy="349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2" name="Rectangle 1276"/>
          <p:cNvSpPr>
            <a:spLocks noChangeArrowheads="1"/>
          </p:cNvSpPr>
          <p:nvPr/>
        </p:nvSpPr>
        <p:spPr bwMode="auto">
          <a:xfrm>
            <a:off x="5102225" y="2006601"/>
            <a:ext cx="20351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1 :DORIS : DPrms=0.835 dir= -55.050  -43.600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53" name="Rectangle 1277"/>
          <p:cNvSpPr>
            <a:spLocks noChangeArrowheads="1"/>
          </p:cNvSpPr>
          <p:nvPr/>
        </p:nvSpPr>
        <p:spPr bwMode="auto">
          <a:xfrm>
            <a:off x="5048250" y="2236788"/>
            <a:ext cx="10620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Year : 1958  Order : 13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54" name="Freeform 1278"/>
          <p:cNvSpPr>
            <a:spLocks/>
          </p:cNvSpPr>
          <p:nvPr/>
        </p:nvSpPr>
        <p:spPr bwMode="auto">
          <a:xfrm>
            <a:off x="4933950" y="2020888"/>
            <a:ext cx="2047875" cy="150813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38" y="9"/>
              </a:cxn>
              <a:cxn ang="0">
                <a:pos x="64" y="18"/>
              </a:cxn>
              <a:cxn ang="0">
                <a:pos x="89" y="23"/>
              </a:cxn>
              <a:cxn ang="0">
                <a:pos x="115" y="32"/>
              </a:cxn>
              <a:cxn ang="0">
                <a:pos x="140" y="36"/>
              </a:cxn>
              <a:cxn ang="0">
                <a:pos x="166" y="41"/>
              </a:cxn>
              <a:cxn ang="0">
                <a:pos x="191" y="50"/>
              </a:cxn>
              <a:cxn ang="0">
                <a:pos x="217" y="54"/>
              </a:cxn>
              <a:cxn ang="0">
                <a:pos x="242" y="59"/>
              </a:cxn>
              <a:cxn ang="0">
                <a:pos x="268" y="64"/>
              </a:cxn>
              <a:cxn ang="0">
                <a:pos x="298" y="68"/>
              </a:cxn>
              <a:cxn ang="0">
                <a:pos x="323" y="73"/>
              </a:cxn>
              <a:cxn ang="0">
                <a:pos x="349" y="77"/>
              </a:cxn>
              <a:cxn ang="0">
                <a:pos x="375" y="77"/>
              </a:cxn>
              <a:cxn ang="0">
                <a:pos x="400" y="82"/>
              </a:cxn>
              <a:cxn ang="0">
                <a:pos x="426" y="86"/>
              </a:cxn>
              <a:cxn ang="0">
                <a:pos x="455" y="86"/>
              </a:cxn>
              <a:cxn ang="0">
                <a:pos x="481" y="91"/>
              </a:cxn>
              <a:cxn ang="0">
                <a:pos x="507" y="91"/>
              </a:cxn>
              <a:cxn ang="0">
                <a:pos x="532" y="91"/>
              </a:cxn>
              <a:cxn ang="0">
                <a:pos x="558" y="95"/>
              </a:cxn>
              <a:cxn ang="0">
                <a:pos x="587" y="95"/>
              </a:cxn>
              <a:cxn ang="0">
                <a:pos x="613" y="95"/>
              </a:cxn>
              <a:cxn ang="0">
                <a:pos x="639" y="95"/>
              </a:cxn>
              <a:cxn ang="0">
                <a:pos x="664" y="95"/>
              </a:cxn>
              <a:cxn ang="0">
                <a:pos x="690" y="95"/>
              </a:cxn>
              <a:cxn ang="0">
                <a:pos x="719" y="95"/>
              </a:cxn>
              <a:cxn ang="0">
                <a:pos x="745" y="95"/>
              </a:cxn>
              <a:cxn ang="0">
                <a:pos x="771" y="91"/>
              </a:cxn>
              <a:cxn ang="0">
                <a:pos x="796" y="91"/>
              </a:cxn>
              <a:cxn ang="0">
                <a:pos x="822" y="86"/>
              </a:cxn>
              <a:cxn ang="0">
                <a:pos x="852" y="86"/>
              </a:cxn>
              <a:cxn ang="0">
                <a:pos x="877" y="82"/>
              </a:cxn>
              <a:cxn ang="0">
                <a:pos x="903" y="82"/>
              </a:cxn>
              <a:cxn ang="0">
                <a:pos x="928" y="77"/>
              </a:cxn>
              <a:cxn ang="0">
                <a:pos x="954" y="73"/>
              </a:cxn>
              <a:cxn ang="0">
                <a:pos x="979" y="68"/>
              </a:cxn>
              <a:cxn ang="0">
                <a:pos x="1009" y="64"/>
              </a:cxn>
              <a:cxn ang="0">
                <a:pos x="1035" y="59"/>
              </a:cxn>
              <a:cxn ang="0">
                <a:pos x="1060" y="54"/>
              </a:cxn>
              <a:cxn ang="0">
                <a:pos x="1086" y="50"/>
              </a:cxn>
              <a:cxn ang="0">
                <a:pos x="1111" y="45"/>
              </a:cxn>
              <a:cxn ang="0">
                <a:pos x="1137" y="41"/>
              </a:cxn>
              <a:cxn ang="0">
                <a:pos x="1162" y="32"/>
              </a:cxn>
              <a:cxn ang="0">
                <a:pos x="1188" y="27"/>
              </a:cxn>
              <a:cxn ang="0">
                <a:pos x="1214" y="18"/>
              </a:cxn>
              <a:cxn ang="0">
                <a:pos x="1239" y="14"/>
              </a:cxn>
              <a:cxn ang="0">
                <a:pos x="1265" y="4"/>
              </a:cxn>
              <a:cxn ang="0">
                <a:pos x="1290" y="0"/>
              </a:cxn>
            </a:cxnLst>
            <a:rect l="0" t="0" r="r" b="b"/>
            <a:pathLst>
              <a:path w="1290" h="95">
                <a:moveTo>
                  <a:pt x="0" y="0"/>
                </a:moveTo>
                <a:lnTo>
                  <a:pt x="13" y="0"/>
                </a:lnTo>
                <a:lnTo>
                  <a:pt x="25" y="4"/>
                </a:lnTo>
                <a:lnTo>
                  <a:pt x="38" y="9"/>
                </a:lnTo>
                <a:lnTo>
                  <a:pt x="51" y="14"/>
                </a:lnTo>
                <a:lnTo>
                  <a:pt x="64" y="18"/>
                </a:lnTo>
                <a:lnTo>
                  <a:pt x="76" y="18"/>
                </a:lnTo>
                <a:lnTo>
                  <a:pt x="89" y="23"/>
                </a:lnTo>
                <a:lnTo>
                  <a:pt x="102" y="27"/>
                </a:lnTo>
                <a:lnTo>
                  <a:pt x="115" y="32"/>
                </a:lnTo>
                <a:lnTo>
                  <a:pt x="128" y="32"/>
                </a:lnTo>
                <a:lnTo>
                  <a:pt x="140" y="36"/>
                </a:lnTo>
                <a:lnTo>
                  <a:pt x="153" y="41"/>
                </a:lnTo>
                <a:lnTo>
                  <a:pt x="166" y="41"/>
                </a:lnTo>
                <a:lnTo>
                  <a:pt x="179" y="45"/>
                </a:lnTo>
                <a:lnTo>
                  <a:pt x="191" y="50"/>
                </a:lnTo>
                <a:lnTo>
                  <a:pt x="204" y="50"/>
                </a:lnTo>
                <a:lnTo>
                  <a:pt x="217" y="54"/>
                </a:lnTo>
                <a:lnTo>
                  <a:pt x="230" y="54"/>
                </a:lnTo>
                <a:lnTo>
                  <a:pt x="242" y="59"/>
                </a:lnTo>
                <a:lnTo>
                  <a:pt x="255" y="59"/>
                </a:lnTo>
                <a:lnTo>
                  <a:pt x="268" y="64"/>
                </a:lnTo>
                <a:lnTo>
                  <a:pt x="281" y="64"/>
                </a:lnTo>
                <a:lnTo>
                  <a:pt x="298" y="68"/>
                </a:lnTo>
                <a:lnTo>
                  <a:pt x="311" y="68"/>
                </a:lnTo>
                <a:lnTo>
                  <a:pt x="323" y="73"/>
                </a:lnTo>
                <a:lnTo>
                  <a:pt x="336" y="73"/>
                </a:lnTo>
                <a:lnTo>
                  <a:pt x="349" y="77"/>
                </a:lnTo>
                <a:lnTo>
                  <a:pt x="362" y="77"/>
                </a:lnTo>
                <a:lnTo>
                  <a:pt x="375" y="77"/>
                </a:lnTo>
                <a:lnTo>
                  <a:pt x="387" y="82"/>
                </a:lnTo>
                <a:lnTo>
                  <a:pt x="400" y="82"/>
                </a:lnTo>
                <a:lnTo>
                  <a:pt x="413" y="82"/>
                </a:lnTo>
                <a:lnTo>
                  <a:pt x="426" y="86"/>
                </a:lnTo>
                <a:lnTo>
                  <a:pt x="438" y="86"/>
                </a:lnTo>
                <a:lnTo>
                  <a:pt x="455" y="86"/>
                </a:lnTo>
                <a:lnTo>
                  <a:pt x="468" y="86"/>
                </a:lnTo>
                <a:lnTo>
                  <a:pt x="481" y="91"/>
                </a:lnTo>
                <a:lnTo>
                  <a:pt x="494" y="91"/>
                </a:lnTo>
                <a:lnTo>
                  <a:pt x="507" y="91"/>
                </a:lnTo>
                <a:lnTo>
                  <a:pt x="519" y="91"/>
                </a:lnTo>
                <a:lnTo>
                  <a:pt x="532" y="91"/>
                </a:lnTo>
                <a:lnTo>
                  <a:pt x="545" y="95"/>
                </a:lnTo>
                <a:lnTo>
                  <a:pt x="558" y="95"/>
                </a:lnTo>
                <a:lnTo>
                  <a:pt x="570" y="95"/>
                </a:lnTo>
                <a:lnTo>
                  <a:pt x="587" y="95"/>
                </a:lnTo>
                <a:lnTo>
                  <a:pt x="600" y="95"/>
                </a:lnTo>
                <a:lnTo>
                  <a:pt x="613" y="95"/>
                </a:lnTo>
                <a:lnTo>
                  <a:pt x="626" y="95"/>
                </a:lnTo>
                <a:lnTo>
                  <a:pt x="639" y="95"/>
                </a:lnTo>
                <a:lnTo>
                  <a:pt x="651" y="95"/>
                </a:lnTo>
                <a:lnTo>
                  <a:pt x="664" y="95"/>
                </a:lnTo>
                <a:lnTo>
                  <a:pt x="677" y="95"/>
                </a:lnTo>
                <a:lnTo>
                  <a:pt x="690" y="95"/>
                </a:lnTo>
                <a:lnTo>
                  <a:pt x="702" y="95"/>
                </a:lnTo>
                <a:lnTo>
                  <a:pt x="719" y="95"/>
                </a:lnTo>
                <a:lnTo>
                  <a:pt x="732" y="95"/>
                </a:lnTo>
                <a:lnTo>
                  <a:pt x="745" y="95"/>
                </a:lnTo>
                <a:lnTo>
                  <a:pt x="758" y="91"/>
                </a:lnTo>
                <a:lnTo>
                  <a:pt x="771" y="91"/>
                </a:lnTo>
                <a:lnTo>
                  <a:pt x="783" y="91"/>
                </a:lnTo>
                <a:lnTo>
                  <a:pt x="796" y="91"/>
                </a:lnTo>
                <a:lnTo>
                  <a:pt x="809" y="91"/>
                </a:lnTo>
                <a:lnTo>
                  <a:pt x="822" y="86"/>
                </a:lnTo>
                <a:lnTo>
                  <a:pt x="834" y="86"/>
                </a:lnTo>
                <a:lnTo>
                  <a:pt x="852" y="86"/>
                </a:lnTo>
                <a:lnTo>
                  <a:pt x="864" y="86"/>
                </a:lnTo>
                <a:lnTo>
                  <a:pt x="877" y="82"/>
                </a:lnTo>
                <a:lnTo>
                  <a:pt x="890" y="82"/>
                </a:lnTo>
                <a:lnTo>
                  <a:pt x="903" y="82"/>
                </a:lnTo>
                <a:lnTo>
                  <a:pt x="915" y="77"/>
                </a:lnTo>
                <a:lnTo>
                  <a:pt x="928" y="77"/>
                </a:lnTo>
                <a:lnTo>
                  <a:pt x="941" y="77"/>
                </a:lnTo>
                <a:lnTo>
                  <a:pt x="954" y="73"/>
                </a:lnTo>
                <a:lnTo>
                  <a:pt x="967" y="73"/>
                </a:lnTo>
                <a:lnTo>
                  <a:pt x="979" y="68"/>
                </a:lnTo>
                <a:lnTo>
                  <a:pt x="992" y="68"/>
                </a:lnTo>
                <a:lnTo>
                  <a:pt x="1009" y="64"/>
                </a:lnTo>
                <a:lnTo>
                  <a:pt x="1022" y="64"/>
                </a:lnTo>
                <a:lnTo>
                  <a:pt x="1035" y="59"/>
                </a:lnTo>
                <a:lnTo>
                  <a:pt x="1047" y="59"/>
                </a:lnTo>
                <a:lnTo>
                  <a:pt x="1060" y="54"/>
                </a:lnTo>
                <a:lnTo>
                  <a:pt x="1073" y="54"/>
                </a:lnTo>
                <a:lnTo>
                  <a:pt x="1086" y="50"/>
                </a:lnTo>
                <a:lnTo>
                  <a:pt x="1099" y="50"/>
                </a:lnTo>
                <a:lnTo>
                  <a:pt x="1111" y="45"/>
                </a:lnTo>
                <a:lnTo>
                  <a:pt x="1124" y="41"/>
                </a:lnTo>
                <a:lnTo>
                  <a:pt x="1137" y="41"/>
                </a:lnTo>
                <a:lnTo>
                  <a:pt x="1150" y="36"/>
                </a:lnTo>
                <a:lnTo>
                  <a:pt x="1162" y="32"/>
                </a:lnTo>
                <a:lnTo>
                  <a:pt x="1175" y="32"/>
                </a:lnTo>
                <a:lnTo>
                  <a:pt x="1188" y="27"/>
                </a:lnTo>
                <a:lnTo>
                  <a:pt x="1201" y="23"/>
                </a:lnTo>
                <a:lnTo>
                  <a:pt x="1214" y="18"/>
                </a:lnTo>
                <a:lnTo>
                  <a:pt x="1226" y="18"/>
                </a:lnTo>
                <a:lnTo>
                  <a:pt x="1239" y="14"/>
                </a:lnTo>
                <a:lnTo>
                  <a:pt x="1252" y="9"/>
                </a:lnTo>
                <a:lnTo>
                  <a:pt x="1265" y="4"/>
                </a:lnTo>
                <a:lnTo>
                  <a:pt x="1277" y="0"/>
                </a:lnTo>
                <a:lnTo>
                  <a:pt x="1290" y="0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5" name="Freeform 1279"/>
          <p:cNvSpPr>
            <a:spLocks/>
          </p:cNvSpPr>
          <p:nvPr/>
        </p:nvSpPr>
        <p:spPr bwMode="auto">
          <a:xfrm>
            <a:off x="4743450" y="2706688"/>
            <a:ext cx="2427288" cy="187325"/>
          </a:xfrm>
          <a:custGeom>
            <a:avLst/>
            <a:gdLst/>
            <a:ahLst/>
            <a:cxnLst>
              <a:cxn ang="0">
                <a:pos x="18" y="4"/>
              </a:cxn>
              <a:cxn ang="0">
                <a:pos x="47" y="13"/>
              </a:cxn>
              <a:cxn ang="0">
                <a:pos x="77" y="22"/>
              </a:cxn>
              <a:cxn ang="0">
                <a:pos x="107" y="31"/>
              </a:cxn>
              <a:cxn ang="0">
                <a:pos x="137" y="40"/>
              </a:cxn>
              <a:cxn ang="0">
                <a:pos x="167" y="45"/>
              </a:cxn>
              <a:cxn ang="0">
                <a:pos x="196" y="54"/>
              </a:cxn>
              <a:cxn ang="0">
                <a:pos x="230" y="59"/>
              </a:cxn>
              <a:cxn ang="0">
                <a:pos x="260" y="68"/>
              </a:cxn>
              <a:cxn ang="0">
                <a:pos x="290" y="72"/>
              </a:cxn>
              <a:cxn ang="0">
                <a:pos x="320" y="77"/>
              </a:cxn>
              <a:cxn ang="0">
                <a:pos x="354" y="81"/>
              </a:cxn>
              <a:cxn ang="0">
                <a:pos x="384" y="86"/>
              </a:cxn>
              <a:cxn ang="0">
                <a:pos x="414" y="90"/>
              </a:cxn>
              <a:cxn ang="0">
                <a:pos x="443" y="95"/>
              </a:cxn>
              <a:cxn ang="0">
                <a:pos x="477" y="99"/>
              </a:cxn>
              <a:cxn ang="0">
                <a:pos x="507" y="104"/>
              </a:cxn>
              <a:cxn ang="0">
                <a:pos x="537" y="104"/>
              </a:cxn>
              <a:cxn ang="0">
                <a:pos x="571" y="109"/>
              </a:cxn>
              <a:cxn ang="0">
                <a:pos x="601" y="109"/>
              </a:cxn>
              <a:cxn ang="0">
                <a:pos x="631" y="113"/>
              </a:cxn>
              <a:cxn ang="0">
                <a:pos x="665" y="113"/>
              </a:cxn>
              <a:cxn ang="0">
                <a:pos x="695" y="113"/>
              </a:cxn>
              <a:cxn ang="0">
                <a:pos x="725" y="118"/>
              </a:cxn>
              <a:cxn ang="0">
                <a:pos x="759" y="118"/>
              </a:cxn>
              <a:cxn ang="0">
                <a:pos x="788" y="118"/>
              </a:cxn>
              <a:cxn ang="0">
                <a:pos x="818" y="113"/>
              </a:cxn>
              <a:cxn ang="0">
                <a:pos x="852" y="113"/>
              </a:cxn>
              <a:cxn ang="0">
                <a:pos x="882" y="113"/>
              </a:cxn>
              <a:cxn ang="0">
                <a:pos x="912" y="113"/>
              </a:cxn>
              <a:cxn ang="0">
                <a:pos x="946" y="109"/>
              </a:cxn>
              <a:cxn ang="0">
                <a:pos x="976" y="109"/>
              </a:cxn>
              <a:cxn ang="0">
                <a:pos x="1006" y="104"/>
              </a:cxn>
              <a:cxn ang="0">
                <a:pos x="1040" y="99"/>
              </a:cxn>
              <a:cxn ang="0">
                <a:pos x="1069" y="99"/>
              </a:cxn>
              <a:cxn ang="0">
                <a:pos x="1099" y="95"/>
              </a:cxn>
              <a:cxn ang="0">
                <a:pos x="1133" y="90"/>
              </a:cxn>
              <a:cxn ang="0">
                <a:pos x="1163" y="86"/>
              </a:cxn>
              <a:cxn ang="0">
                <a:pos x="1193" y="81"/>
              </a:cxn>
              <a:cxn ang="0">
                <a:pos x="1223" y="77"/>
              </a:cxn>
              <a:cxn ang="0">
                <a:pos x="1257" y="68"/>
              </a:cxn>
              <a:cxn ang="0">
                <a:pos x="1287" y="63"/>
              </a:cxn>
              <a:cxn ang="0">
                <a:pos x="1316" y="54"/>
              </a:cxn>
              <a:cxn ang="0">
                <a:pos x="1346" y="49"/>
              </a:cxn>
              <a:cxn ang="0">
                <a:pos x="1376" y="40"/>
              </a:cxn>
              <a:cxn ang="0">
                <a:pos x="1406" y="36"/>
              </a:cxn>
              <a:cxn ang="0">
                <a:pos x="1440" y="27"/>
              </a:cxn>
              <a:cxn ang="0">
                <a:pos x="1470" y="18"/>
              </a:cxn>
              <a:cxn ang="0">
                <a:pos x="1500" y="9"/>
              </a:cxn>
              <a:cxn ang="0">
                <a:pos x="1529" y="0"/>
              </a:cxn>
            </a:cxnLst>
            <a:rect l="0" t="0" r="r" b="b"/>
            <a:pathLst>
              <a:path w="1529" h="118">
                <a:moveTo>
                  <a:pt x="0" y="0"/>
                </a:moveTo>
                <a:lnTo>
                  <a:pt x="18" y="4"/>
                </a:lnTo>
                <a:lnTo>
                  <a:pt x="30" y="9"/>
                </a:lnTo>
                <a:lnTo>
                  <a:pt x="47" y="13"/>
                </a:lnTo>
                <a:lnTo>
                  <a:pt x="60" y="18"/>
                </a:lnTo>
                <a:lnTo>
                  <a:pt x="77" y="22"/>
                </a:lnTo>
                <a:lnTo>
                  <a:pt x="90" y="27"/>
                </a:lnTo>
                <a:lnTo>
                  <a:pt x="107" y="31"/>
                </a:lnTo>
                <a:lnTo>
                  <a:pt x="124" y="36"/>
                </a:lnTo>
                <a:lnTo>
                  <a:pt x="137" y="40"/>
                </a:lnTo>
                <a:lnTo>
                  <a:pt x="154" y="40"/>
                </a:lnTo>
                <a:lnTo>
                  <a:pt x="167" y="45"/>
                </a:lnTo>
                <a:lnTo>
                  <a:pt x="184" y="49"/>
                </a:lnTo>
                <a:lnTo>
                  <a:pt x="196" y="54"/>
                </a:lnTo>
                <a:lnTo>
                  <a:pt x="213" y="54"/>
                </a:lnTo>
                <a:lnTo>
                  <a:pt x="230" y="59"/>
                </a:lnTo>
                <a:lnTo>
                  <a:pt x="243" y="63"/>
                </a:lnTo>
                <a:lnTo>
                  <a:pt x="260" y="68"/>
                </a:lnTo>
                <a:lnTo>
                  <a:pt x="273" y="68"/>
                </a:lnTo>
                <a:lnTo>
                  <a:pt x="290" y="72"/>
                </a:lnTo>
                <a:lnTo>
                  <a:pt x="307" y="77"/>
                </a:lnTo>
                <a:lnTo>
                  <a:pt x="320" y="77"/>
                </a:lnTo>
                <a:lnTo>
                  <a:pt x="337" y="81"/>
                </a:lnTo>
                <a:lnTo>
                  <a:pt x="354" y="81"/>
                </a:lnTo>
                <a:lnTo>
                  <a:pt x="367" y="86"/>
                </a:lnTo>
                <a:lnTo>
                  <a:pt x="384" y="86"/>
                </a:lnTo>
                <a:lnTo>
                  <a:pt x="397" y="90"/>
                </a:lnTo>
                <a:lnTo>
                  <a:pt x="414" y="90"/>
                </a:lnTo>
                <a:lnTo>
                  <a:pt x="431" y="95"/>
                </a:lnTo>
                <a:lnTo>
                  <a:pt x="443" y="95"/>
                </a:lnTo>
                <a:lnTo>
                  <a:pt x="460" y="99"/>
                </a:lnTo>
                <a:lnTo>
                  <a:pt x="477" y="99"/>
                </a:lnTo>
                <a:lnTo>
                  <a:pt x="490" y="99"/>
                </a:lnTo>
                <a:lnTo>
                  <a:pt x="507" y="104"/>
                </a:lnTo>
                <a:lnTo>
                  <a:pt x="524" y="104"/>
                </a:lnTo>
                <a:lnTo>
                  <a:pt x="537" y="104"/>
                </a:lnTo>
                <a:lnTo>
                  <a:pt x="554" y="109"/>
                </a:lnTo>
                <a:lnTo>
                  <a:pt x="571" y="109"/>
                </a:lnTo>
                <a:lnTo>
                  <a:pt x="584" y="109"/>
                </a:lnTo>
                <a:lnTo>
                  <a:pt x="601" y="109"/>
                </a:lnTo>
                <a:lnTo>
                  <a:pt x="618" y="113"/>
                </a:lnTo>
                <a:lnTo>
                  <a:pt x="631" y="113"/>
                </a:lnTo>
                <a:lnTo>
                  <a:pt x="648" y="113"/>
                </a:lnTo>
                <a:lnTo>
                  <a:pt x="665" y="113"/>
                </a:lnTo>
                <a:lnTo>
                  <a:pt x="678" y="113"/>
                </a:lnTo>
                <a:lnTo>
                  <a:pt x="695" y="113"/>
                </a:lnTo>
                <a:lnTo>
                  <a:pt x="712" y="113"/>
                </a:lnTo>
                <a:lnTo>
                  <a:pt x="725" y="118"/>
                </a:lnTo>
                <a:lnTo>
                  <a:pt x="742" y="118"/>
                </a:lnTo>
                <a:lnTo>
                  <a:pt x="759" y="118"/>
                </a:lnTo>
                <a:lnTo>
                  <a:pt x="771" y="118"/>
                </a:lnTo>
                <a:lnTo>
                  <a:pt x="788" y="118"/>
                </a:lnTo>
                <a:lnTo>
                  <a:pt x="805" y="118"/>
                </a:lnTo>
                <a:lnTo>
                  <a:pt x="818" y="113"/>
                </a:lnTo>
                <a:lnTo>
                  <a:pt x="835" y="113"/>
                </a:lnTo>
                <a:lnTo>
                  <a:pt x="852" y="113"/>
                </a:lnTo>
                <a:lnTo>
                  <a:pt x="865" y="113"/>
                </a:lnTo>
                <a:lnTo>
                  <a:pt x="882" y="113"/>
                </a:lnTo>
                <a:lnTo>
                  <a:pt x="899" y="113"/>
                </a:lnTo>
                <a:lnTo>
                  <a:pt x="912" y="113"/>
                </a:lnTo>
                <a:lnTo>
                  <a:pt x="929" y="109"/>
                </a:lnTo>
                <a:lnTo>
                  <a:pt x="946" y="109"/>
                </a:lnTo>
                <a:lnTo>
                  <a:pt x="959" y="109"/>
                </a:lnTo>
                <a:lnTo>
                  <a:pt x="976" y="109"/>
                </a:lnTo>
                <a:lnTo>
                  <a:pt x="993" y="104"/>
                </a:lnTo>
                <a:lnTo>
                  <a:pt x="1006" y="104"/>
                </a:lnTo>
                <a:lnTo>
                  <a:pt x="1023" y="104"/>
                </a:lnTo>
                <a:lnTo>
                  <a:pt x="1040" y="99"/>
                </a:lnTo>
                <a:lnTo>
                  <a:pt x="1052" y="99"/>
                </a:lnTo>
                <a:lnTo>
                  <a:pt x="1069" y="99"/>
                </a:lnTo>
                <a:lnTo>
                  <a:pt x="1087" y="95"/>
                </a:lnTo>
                <a:lnTo>
                  <a:pt x="1099" y="95"/>
                </a:lnTo>
                <a:lnTo>
                  <a:pt x="1116" y="90"/>
                </a:lnTo>
                <a:lnTo>
                  <a:pt x="1133" y="90"/>
                </a:lnTo>
                <a:lnTo>
                  <a:pt x="1146" y="86"/>
                </a:lnTo>
                <a:lnTo>
                  <a:pt x="1163" y="86"/>
                </a:lnTo>
                <a:lnTo>
                  <a:pt x="1176" y="81"/>
                </a:lnTo>
                <a:lnTo>
                  <a:pt x="1193" y="81"/>
                </a:lnTo>
                <a:lnTo>
                  <a:pt x="1210" y="77"/>
                </a:lnTo>
                <a:lnTo>
                  <a:pt x="1223" y="77"/>
                </a:lnTo>
                <a:lnTo>
                  <a:pt x="1240" y="72"/>
                </a:lnTo>
                <a:lnTo>
                  <a:pt x="1257" y="68"/>
                </a:lnTo>
                <a:lnTo>
                  <a:pt x="1270" y="68"/>
                </a:lnTo>
                <a:lnTo>
                  <a:pt x="1287" y="63"/>
                </a:lnTo>
                <a:lnTo>
                  <a:pt x="1299" y="59"/>
                </a:lnTo>
                <a:lnTo>
                  <a:pt x="1316" y="54"/>
                </a:lnTo>
                <a:lnTo>
                  <a:pt x="1334" y="54"/>
                </a:lnTo>
                <a:lnTo>
                  <a:pt x="1346" y="49"/>
                </a:lnTo>
                <a:lnTo>
                  <a:pt x="1363" y="45"/>
                </a:lnTo>
                <a:lnTo>
                  <a:pt x="1376" y="40"/>
                </a:lnTo>
                <a:lnTo>
                  <a:pt x="1393" y="40"/>
                </a:lnTo>
                <a:lnTo>
                  <a:pt x="1406" y="36"/>
                </a:lnTo>
                <a:lnTo>
                  <a:pt x="1423" y="31"/>
                </a:lnTo>
                <a:lnTo>
                  <a:pt x="1440" y="27"/>
                </a:lnTo>
                <a:lnTo>
                  <a:pt x="1453" y="22"/>
                </a:lnTo>
                <a:lnTo>
                  <a:pt x="1470" y="18"/>
                </a:lnTo>
                <a:lnTo>
                  <a:pt x="1483" y="13"/>
                </a:lnTo>
                <a:lnTo>
                  <a:pt x="1500" y="9"/>
                </a:lnTo>
                <a:lnTo>
                  <a:pt x="1512" y="4"/>
                </a:lnTo>
                <a:lnTo>
                  <a:pt x="1529" y="0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6" name="Freeform 1280"/>
          <p:cNvSpPr>
            <a:spLocks/>
          </p:cNvSpPr>
          <p:nvPr/>
        </p:nvSpPr>
        <p:spPr bwMode="auto">
          <a:xfrm>
            <a:off x="4560888" y="3398838"/>
            <a:ext cx="2792413" cy="207963"/>
          </a:xfrm>
          <a:custGeom>
            <a:avLst/>
            <a:gdLst/>
            <a:ahLst/>
            <a:cxnLst>
              <a:cxn ang="0">
                <a:pos x="18" y="4"/>
              </a:cxn>
              <a:cxn ang="0">
                <a:pos x="52" y="13"/>
              </a:cxn>
              <a:cxn ang="0">
                <a:pos x="86" y="22"/>
              </a:cxn>
              <a:cxn ang="0">
                <a:pos x="120" y="31"/>
              </a:cxn>
              <a:cxn ang="0">
                <a:pos x="154" y="41"/>
              </a:cxn>
              <a:cxn ang="0">
                <a:pos x="192" y="50"/>
              </a:cxn>
              <a:cxn ang="0">
                <a:pos x="226" y="59"/>
              </a:cxn>
              <a:cxn ang="0">
                <a:pos x="260" y="68"/>
              </a:cxn>
              <a:cxn ang="0">
                <a:pos x="299" y="72"/>
              </a:cxn>
              <a:cxn ang="0">
                <a:pos x="333" y="81"/>
              </a:cxn>
              <a:cxn ang="0">
                <a:pos x="367" y="86"/>
              </a:cxn>
              <a:cxn ang="0">
                <a:pos x="405" y="95"/>
              </a:cxn>
              <a:cxn ang="0">
                <a:pos x="439" y="100"/>
              </a:cxn>
              <a:cxn ang="0">
                <a:pos x="473" y="104"/>
              </a:cxn>
              <a:cxn ang="0">
                <a:pos x="512" y="109"/>
              </a:cxn>
              <a:cxn ang="0">
                <a:pos x="546" y="113"/>
              </a:cxn>
              <a:cxn ang="0">
                <a:pos x="584" y="118"/>
              </a:cxn>
              <a:cxn ang="0">
                <a:pos x="618" y="122"/>
              </a:cxn>
              <a:cxn ang="0">
                <a:pos x="656" y="122"/>
              </a:cxn>
              <a:cxn ang="0">
                <a:pos x="690" y="127"/>
              </a:cxn>
              <a:cxn ang="0">
                <a:pos x="729" y="127"/>
              </a:cxn>
              <a:cxn ang="0">
                <a:pos x="763" y="131"/>
              </a:cxn>
              <a:cxn ang="0">
                <a:pos x="797" y="131"/>
              </a:cxn>
              <a:cxn ang="0">
                <a:pos x="835" y="131"/>
              </a:cxn>
              <a:cxn ang="0">
                <a:pos x="869" y="131"/>
              </a:cxn>
              <a:cxn ang="0">
                <a:pos x="908" y="131"/>
              </a:cxn>
              <a:cxn ang="0">
                <a:pos x="942" y="131"/>
              </a:cxn>
              <a:cxn ang="0">
                <a:pos x="980" y="131"/>
              </a:cxn>
              <a:cxn ang="0">
                <a:pos x="1014" y="127"/>
              </a:cxn>
              <a:cxn ang="0">
                <a:pos x="1052" y="127"/>
              </a:cxn>
              <a:cxn ang="0">
                <a:pos x="1087" y="127"/>
              </a:cxn>
              <a:cxn ang="0">
                <a:pos x="1125" y="122"/>
              </a:cxn>
              <a:cxn ang="0">
                <a:pos x="1159" y="118"/>
              </a:cxn>
              <a:cxn ang="0">
                <a:pos x="1197" y="113"/>
              </a:cxn>
              <a:cxn ang="0">
                <a:pos x="1231" y="113"/>
              </a:cxn>
              <a:cxn ang="0">
                <a:pos x="1265" y="109"/>
              </a:cxn>
              <a:cxn ang="0">
                <a:pos x="1304" y="100"/>
              </a:cxn>
              <a:cxn ang="0">
                <a:pos x="1338" y="95"/>
              </a:cxn>
              <a:cxn ang="0">
                <a:pos x="1376" y="90"/>
              </a:cxn>
              <a:cxn ang="0">
                <a:pos x="1410" y="86"/>
              </a:cxn>
              <a:cxn ang="0">
                <a:pos x="1444" y="77"/>
              </a:cxn>
              <a:cxn ang="0">
                <a:pos x="1483" y="72"/>
              </a:cxn>
              <a:cxn ang="0">
                <a:pos x="1517" y="63"/>
              </a:cxn>
              <a:cxn ang="0">
                <a:pos x="1551" y="54"/>
              </a:cxn>
              <a:cxn ang="0">
                <a:pos x="1585" y="45"/>
              </a:cxn>
              <a:cxn ang="0">
                <a:pos x="1623" y="36"/>
              </a:cxn>
              <a:cxn ang="0">
                <a:pos x="1657" y="27"/>
              </a:cxn>
              <a:cxn ang="0">
                <a:pos x="1691" y="18"/>
              </a:cxn>
              <a:cxn ang="0">
                <a:pos x="1725" y="9"/>
              </a:cxn>
              <a:cxn ang="0">
                <a:pos x="1759" y="0"/>
              </a:cxn>
            </a:cxnLst>
            <a:rect l="0" t="0" r="r" b="b"/>
            <a:pathLst>
              <a:path w="1759" h="131">
                <a:moveTo>
                  <a:pt x="0" y="0"/>
                </a:moveTo>
                <a:lnTo>
                  <a:pt x="18" y="4"/>
                </a:lnTo>
                <a:lnTo>
                  <a:pt x="35" y="9"/>
                </a:lnTo>
                <a:lnTo>
                  <a:pt x="52" y="13"/>
                </a:lnTo>
                <a:lnTo>
                  <a:pt x="69" y="18"/>
                </a:lnTo>
                <a:lnTo>
                  <a:pt x="86" y="22"/>
                </a:lnTo>
                <a:lnTo>
                  <a:pt x="103" y="27"/>
                </a:lnTo>
                <a:lnTo>
                  <a:pt x="120" y="31"/>
                </a:lnTo>
                <a:lnTo>
                  <a:pt x="137" y="36"/>
                </a:lnTo>
                <a:lnTo>
                  <a:pt x="154" y="41"/>
                </a:lnTo>
                <a:lnTo>
                  <a:pt x="175" y="45"/>
                </a:lnTo>
                <a:lnTo>
                  <a:pt x="192" y="50"/>
                </a:lnTo>
                <a:lnTo>
                  <a:pt x="209" y="54"/>
                </a:lnTo>
                <a:lnTo>
                  <a:pt x="226" y="59"/>
                </a:lnTo>
                <a:lnTo>
                  <a:pt x="243" y="63"/>
                </a:lnTo>
                <a:lnTo>
                  <a:pt x="260" y="68"/>
                </a:lnTo>
                <a:lnTo>
                  <a:pt x="277" y="72"/>
                </a:lnTo>
                <a:lnTo>
                  <a:pt x="299" y="72"/>
                </a:lnTo>
                <a:lnTo>
                  <a:pt x="316" y="77"/>
                </a:lnTo>
                <a:lnTo>
                  <a:pt x="333" y="81"/>
                </a:lnTo>
                <a:lnTo>
                  <a:pt x="350" y="86"/>
                </a:lnTo>
                <a:lnTo>
                  <a:pt x="367" y="86"/>
                </a:lnTo>
                <a:lnTo>
                  <a:pt x="384" y="90"/>
                </a:lnTo>
                <a:lnTo>
                  <a:pt x="405" y="95"/>
                </a:lnTo>
                <a:lnTo>
                  <a:pt x="422" y="95"/>
                </a:lnTo>
                <a:lnTo>
                  <a:pt x="439" y="100"/>
                </a:lnTo>
                <a:lnTo>
                  <a:pt x="456" y="100"/>
                </a:lnTo>
                <a:lnTo>
                  <a:pt x="473" y="104"/>
                </a:lnTo>
                <a:lnTo>
                  <a:pt x="495" y="109"/>
                </a:lnTo>
                <a:lnTo>
                  <a:pt x="512" y="109"/>
                </a:lnTo>
                <a:lnTo>
                  <a:pt x="529" y="113"/>
                </a:lnTo>
                <a:lnTo>
                  <a:pt x="546" y="113"/>
                </a:lnTo>
                <a:lnTo>
                  <a:pt x="563" y="113"/>
                </a:lnTo>
                <a:lnTo>
                  <a:pt x="584" y="118"/>
                </a:lnTo>
                <a:lnTo>
                  <a:pt x="601" y="118"/>
                </a:lnTo>
                <a:lnTo>
                  <a:pt x="618" y="122"/>
                </a:lnTo>
                <a:lnTo>
                  <a:pt x="635" y="122"/>
                </a:lnTo>
                <a:lnTo>
                  <a:pt x="656" y="122"/>
                </a:lnTo>
                <a:lnTo>
                  <a:pt x="673" y="127"/>
                </a:lnTo>
                <a:lnTo>
                  <a:pt x="690" y="127"/>
                </a:lnTo>
                <a:lnTo>
                  <a:pt x="707" y="127"/>
                </a:lnTo>
                <a:lnTo>
                  <a:pt x="729" y="127"/>
                </a:lnTo>
                <a:lnTo>
                  <a:pt x="746" y="127"/>
                </a:lnTo>
                <a:lnTo>
                  <a:pt x="763" y="131"/>
                </a:lnTo>
                <a:lnTo>
                  <a:pt x="780" y="131"/>
                </a:lnTo>
                <a:lnTo>
                  <a:pt x="797" y="131"/>
                </a:lnTo>
                <a:lnTo>
                  <a:pt x="818" y="131"/>
                </a:lnTo>
                <a:lnTo>
                  <a:pt x="835" y="131"/>
                </a:lnTo>
                <a:lnTo>
                  <a:pt x="852" y="131"/>
                </a:lnTo>
                <a:lnTo>
                  <a:pt x="869" y="131"/>
                </a:lnTo>
                <a:lnTo>
                  <a:pt x="891" y="131"/>
                </a:lnTo>
                <a:lnTo>
                  <a:pt x="908" y="131"/>
                </a:lnTo>
                <a:lnTo>
                  <a:pt x="925" y="131"/>
                </a:lnTo>
                <a:lnTo>
                  <a:pt x="942" y="131"/>
                </a:lnTo>
                <a:lnTo>
                  <a:pt x="963" y="131"/>
                </a:lnTo>
                <a:lnTo>
                  <a:pt x="980" y="131"/>
                </a:lnTo>
                <a:lnTo>
                  <a:pt x="997" y="131"/>
                </a:lnTo>
                <a:lnTo>
                  <a:pt x="1014" y="127"/>
                </a:lnTo>
                <a:lnTo>
                  <a:pt x="1031" y="127"/>
                </a:lnTo>
                <a:lnTo>
                  <a:pt x="1052" y="127"/>
                </a:lnTo>
                <a:lnTo>
                  <a:pt x="1069" y="127"/>
                </a:lnTo>
                <a:lnTo>
                  <a:pt x="1087" y="127"/>
                </a:lnTo>
                <a:lnTo>
                  <a:pt x="1104" y="122"/>
                </a:lnTo>
                <a:lnTo>
                  <a:pt x="1125" y="122"/>
                </a:lnTo>
                <a:lnTo>
                  <a:pt x="1142" y="122"/>
                </a:lnTo>
                <a:lnTo>
                  <a:pt x="1159" y="118"/>
                </a:lnTo>
                <a:lnTo>
                  <a:pt x="1176" y="118"/>
                </a:lnTo>
                <a:lnTo>
                  <a:pt x="1197" y="113"/>
                </a:lnTo>
                <a:lnTo>
                  <a:pt x="1214" y="113"/>
                </a:lnTo>
                <a:lnTo>
                  <a:pt x="1231" y="113"/>
                </a:lnTo>
                <a:lnTo>
                  <a:pt x="1248" y="109"/>
                </a:lnTo>
                <a:lnTo>
                  <a:pt x="1265" y="109"/>
                </a:lnTo>
                <a:lnTo>
                  <a:pt x="1287" y="104"/>
                </a:lnTo>
                <a:lnTo>
                  <a:pt x="1304" y="100"/>
                </a:lnTo>
                <a:lnTo>
                  <a:pt x="1321" y="100"/>
                </a:lnTo>
                <a:lnTo>
                  <a:pt x="1338" y="95"/>
                </a:lnTo>
                <a:lnTo>
                  <a:pt x="1355" y="95"/>
                </a:lnTo>
                <a:lnTo>
                  <a:pt x="1376" y="90"/>
                </a:lnTo>
                <a:lnTo>
                  <a:pt x="1393" y="86"/>
                </a:lnTo>
                <a:lnTo>
                  <a:pt x="1410" y="86"/>
                </a:lnTo>
                <a:lnTo>
                  <a:pt x="1427" y="81"/>
                </a:lnTo>
                <a:lnTo>
                  <a:pt x="1444" y="77"/>
                </a:lnTo>
                <a:lnTo>
                  <a:pt x="1461" y="72"/>
                </a:lnTo>
                <a:lnTo>
                  <a:pt x="1483" y="72"/>
                </a:lnTo>
                <a:lnTo>
                  <a:pt x="1500" y="68"/>
                </a:lnTo>
                <a:lnTo>
                  <a:pt x="1517" y="63"/>
                </a:lnTo>
                <a:lnTo>
                  <a:pt x="1534" y="59"/>
                </a:lnTo>
                <a:lnTo>
                  <a:pt x="1551" y="54"/>
                </a:lnTo>
                <a:lnTo>
                  <a:pt x="1568" y="50"/>
                </a:lnTo>
                <a:lnTo>
                  <a:pt x="1585" y="45"/>
                </a:lnTo>
                <a:lnTo>
                  <a:pt x="1606" y="41"/>
                </a:lnTo>
                <a:lnTo>
                  <a:pt x="1623" y="36"/>
                </a:lnTo>
                <a:lnTo>
                  <a:pt x="1640" y="31"/>
                </a:lnTo>
                <a:lnTo>
                  <a:pt x="1657" y="27"/>
                </a:lnTo>
                <a:lnTo>
                  <a:pt x="1674" y="22"/>
                </a:lnTo>
                <a:lnTo>
                  <a:pt x="1691" y="18"/>
                </a:lnTo>
                <a:lnTo>
                  <a:pt x="1708" y="13"/>
                </a:lnTo>
                <a:lnTo>
                  <a:pt x="1725" y="9"/>
                </a:lnTo>
                <a:lnTo>
                  <a:pt x="1742" y="4"/>
                </a:lnTo>
                <a:lnTo>
                  <a:pt x="1759" y="0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7" name="Freeform 1281"/>
          <p:cNvSpPr>
            <a:spLocks/>
          </p:cNvSpPr>
          <p:nvPr/>
        </p:nvSpPr>
        <p:spPr bwMode="auto">
          <a:xfrm>
            <a:off x="5164138" y="1890713"/>
            <a:ext cx="269875" cy="1889125"/>
          </a:xfrm>
          <a:custGeom>
            <a:avLst/>
            <a:gdLst/>
            <a:ahLst/>
            <a:cxnLst>
              <a:cxn ang="0">
                <a:pos x="170" y="14"/>
              </a:cxn>
              <a:cxn ang="0">
                <a:pos x="166" y="37"/>
              </a:cxn>
              <a:cxn ang="0">
                <a:pos x="161" y="73"/>
              </a:cxn>
              <a:cxn ang="0">
                <a:pos x="157" y="96"/>
              </a:cxn>
              <a:cxn ang="0">
                <a:pos x="153" y="132"/>
              </a:cxn>
              <a:cxn ang="0">
                <a:pos x="149" y="155"/>
              </a:cxn>
              <a:cxn ang="0">
                <a:pos x="144" y="191"/>
              </a:cxn>
              <a:cxn ang="0">
                <a:pos x="140" y="218"/>
              </a:cxn>
              <a:cxn ang="0">
                <a:pos x="136" y="255"/>
              </a:cxn>
              <a:cxn ang="0">
                <a:pos x="132" y="277"/>
              </a:cxn>
              <a:cxn ang="0">
                <a:pos x="127" y="314"/>
              </a:cxn>
              <a:cxn ang="0">
                <a:pos x="123" y="336"/>
              </a:cxn>
              <a:cxn ang="0">
                <a:pos x="119" y="373"/>
              </a:cxn>
              <a:cxn ang="0">
                <a:pos x="115" y="395"/>
              </a:cxn>
              <a:cxn ang="0">
                <a:pos x="110" y="423"/>
              </a:cxn>
              <a:cxn ang="0">
                <a:pos x="106" y="459"/>
              </a:cxn>
              <a:cxn ang="0">
                <a:pos x="102" y="482"/>
              </a:cxn>
              <a:cxn ang="0">
                <a:pos x="97" y="518"/>
              </a:cxn>
              <a:cxn ang="0">
                <a:pos x="93" y="541"/>
              </a:cxn>
              <a:cxn ang="0">
                <a:pos x="89" y="577"/>
              </a:cxn>
              <a:cxn ang="0">
                <a:pos x="85" y="604"/>
              </a:cxn>
              <a:cxn ang="0">
                <a:pos x="80" y="636"/>
              </a:cxn>
              <a:cxn ang="0">
                <a:pos x="76" y="663"/>
              </a:cxn>
              <a:cxn ang="0">
                <a:pos x="72" y="700"/>
              </a:cxn>
              <a:cxn ang="0">
                <a:pos x="68" y="722"/>
              </a:cxn>
              <a:cxn ang="0">
                <a:pos x="63" y="759"/>
              </a:cxn>
              <a:cxn ang="0">
                <a:pos x="59" y="782"/>
              </a:cxn>
              <a:cxn ang="0">
                <a:pos x="55" y="818"/>
              </a:cxn>
              <a:cxn ang="0">
                <a:pos x="51" y="845"/>
              </a:cxn>
              <a:cxn ang="0">
                <a:pos x="46" y="877"/>
              </a:cxn>
              <a:cxn ang="0">
                <a:pos x="42" y="904"/>
              </a:cxn>
              <a:cxn ang="0">
                <a:pos x="38" y="941"/>
              </a:cxn>
              <a:cxn ang="0">
                <a:pos x="34" y="963"/>
              </a:cxn>
              <a:cxn ang="0">
                <a:pos x="29" y="986"/>
              </a:cxn>
              <a:cxn ang="0">
                <a:pos x="25" y="1022"/>
              </a:cxn>
              <a:cxn ang="0">
                <a:pos x="21" y="1050"/>
              </a:cxn>
              <a:cxn ang="0">
                <a:pos x="17" y="1086"/>
              </a:cxn>
              <a:cxn ang="0">
                <a:pos x="12" y="1109"/>
              </a:cxn>
              <a:cxn ang="0">
                <a:pos x="8" y="1145"/>
              </a:cxn>
              <a:cxn ang="0">
                <a:pos x="4" y="1168"/>
              </a:cxn>
              <a:cxn ang="0">
                <a:pos x="0" y="1190"/>
              </a:cxn>
            </a:cxnLst>
            <a:rect l="0" t="0" r="r" b="b"/>
            <a:pathLst>
              <a:path w="170" h="1190">
                <a:moveTo>
                  <a:pt x="170" y="0"/>
                </a:moveTo>
                <a:lnTo>
                  <a:pt x="170" y="14"/>
                </a:lnTo>
                <a:lnTo>
                  <a:pt x="166" y="23"/>
                </a:lnTo>
                <a:lnTo>
                  <a:pt x="166" y="37"/>
                </a:lnTo>
                <a:lnTo>
                  <a:pt x="161" y="50"/>
                </a:lnTo>
                <a:lnTo>
                  <a:pt x="161" y="73"/>
                </a:lnTo>
                <a:lnTo>
                  <a:pt x="157" y="86"/>
                </a:lnTo>
                <a:lnTo>
                  <a:pt x="157" y="96"/>
                </a:lnTo>
                <a:lnTo>
                  <a:pt x="153" y="109"/>
                </a:lnTo>
                <a:lnTo>
                  <a:pt x="153" y="132"/>
                </a:lnTo>
                <a:lnTo>
                  <a:pt x="149" y="146"/>
                </a:lnTo>
                <a:lnTo>
                  <a:pt x="149" y="155"/>
                </a:lnTo>
                <a:lnTo>
                  <a:pt x="144" y="168"/>
                </a:lnTo>
                <a:lnTo>
                  <a:pt x="144" y="191"/>
                </a:lnTo>
                <a:lnTo>
                  <a:pt x="140" y="205"/>
                </a:lnTo>
                <a:lnTo>
                  <a:pt x="140" y="218"/>
                </a:lnTo>
                <a:lnTo>
                  <a:pt x="136" y="227"/>
                </a:lnTo>
                <a:lnTo>
                  <a:pt x="136" y="255"/>
                </a:lnTo>
                <a:lnTo>
                  <a:pt x="132" y="264"/>
                </a:lnTo>
                <a:lnTo>
                  <a:pt x="132" y="277"/>
                </a:lnTo>
                <a:lnTo>
                  <a:pt x="127" y="291"/>
                </a:lnTo>
                <a:lnTo>
                  <a:pt x="127" y="314"/>
                </a:lnTo>
                <a:lnTo>
                  <a:pt x="123" y="327"/>
                </a:lnTo>
                <a:lnTo>
                  <a:pt x="123" y="336"/>
                </a:lnTo>
                <a:lnTo>
                  <a:pt x="119" y="350"/>
                </a:lnTo>
                <a:lnTo>
                  <a:pt x="119" y="373"/>
                </a:lnTo>
                <a:lnTo>
                  <a:pt x="115" y="386"/>
                </a:lnTo>
                <a:lnTo>
                  <a:pt x="115" y="395"/>
                </a:lnTo>
                <a:lnTo>
                  <a:pt x="110" y="409"/>
                </a:lnTo>
                <a:lnTo>
                  <a:pt x="110" y="423"/>
                </a:lnTo>
                <a:lnTo>
                  <a:pt x="106" y="432"/>
                </a:lnTo>
                <a:lnTo>
                  <a:pt x="106" y="459"/>
                </a:lnTo>
                <a:lnTo>
                  <a:pt x="102" y="468"/>
                </a:lnTo>
                <a:lnTo>
                  <a:pt x="102" y="482"/>
                </a:lnTo>
                <a:lnTo>
                  <a:pt x="97" y="495"/>
                </a:lnTo>
                <a:lnTo>
                  <a:pt x="97" y="518"/>
                </a:lnTo>
                <a:lnTo>
                  <a:pt x="93" y="532"/>
                </a:lnTo>
                <a:lnTo>
                  <a:pt x="93" y="541"/>
                </a:lnTo>
                <a:lnTo>
                  <a:pt x="89" y="554"/>
                </a:lnTo>
                <a:lnTo>
                  <a:pt x="89" y="577"/>
                </a:lnTo>
                <a:lnTo>
                  <a:pt x="85" y="591"/>
                </a:lnTo>
                <a:lnTo>
                  <a:pt x="85" y="604"/>
                </a:lnTo>
                <a:lnTo>
                  <a:pt x="80" y="613"/>
                </a:lnTo>
                <a:lnTo>
                  <a:pt x="80" y="636"/>
                </a:lnTo>
                <a:lnTo>
                  <a:pt x="76" y="650"/>
                </a:lnTo>
                <a:lnTo>
                  <a:pt x="76" y="663"/>
                </a:lnTo>
                <a:lnTo>
                  <a:pt x="72" y="673"/>
                </a:lnTo>
                <a:lnTo>
                  <a:pt x="72" y="700"/>
                </a:lnTo>
                <a:lnTo>
                  <a:pt x="68" y="709"/>
                </a:lnTo>
                <a:lnTo>
                  <a:pt x="68" y="722"/>
                </a:lnTo>
                <a:lnTo>
                  <a:pt x="63" y="736"/>
                </a:lnTo>
                <a:lnTo>
                  <a:pt x="63" y="759"/>
                </a:lnTo>
                <a:lnTo>
                  <a:pt x="59" y="772"/>
                </a:lnTo>
                <a:lnTo>
                  <a:pt x="59" y="782"/>
                </a:lnTo>
                <a:lnTo>
                  <a:pt x="55" y="795"/>
                </a:lnTo>
                <a:lnTo>
                  <a:pt x="55" y="818"/>
                </a:lnTo>
                <a:lnTo>
                  <a:pt x="51" y="832"/>
                </a:lnTo>
                <a:lnTo>
                  <a:pt x="51" y="845"/>
                </a:lnTo>
                <a:lnTo>
                  <a:pt x="46" y="854"/>
                </a:lnTo>
                <a:lnTo>
                  <a:pt x="46" y="877"/>
                </a:lnTo>
                <a:lnTo>
                  <a:pt x="42" y="891"/>
                </a:lnTo>
                <a:lnTo>
                  <a:pt x="42" y="904"/>
                </a:lnTo>
                <a:lnTo>
                  <a:pt x="38" y="913"/>
                </a:lnTo>
                <a:lnTo>
                  <a:pt x="38" y="941"/>
                </a:lnTo>
                <a:lnTo>
                  <a:pt x="34" y="950"/>
                </a:lnTo>
                <a:lnTo>
                  <a:pt x="34" y="963"/>
                </a:lnTo>
                <a:lnTo>
                  <a:pt x="29" y="977"/>
                </a:lnTo>
                <a:lnTo>
                  <a:pt x="29" y="986"/>
                </a:lnTo>
                <a:lnTo>
                  <a:pt x="25" y="1000"/>
                </a:lnTo>
                <a:lnTo>
                  <a:pt x="25" y="1022"/>
                </a:lnTo>
                <a:lnTo>
                  <a:pt x="21" y="1036"/>
                </a:lnTo>
                <a:lnTo>
                  <a:pt x="21" y="1050"/>
                </a:lnTo>
                <a:lnTo>
                  <a:pt x="17" y="1059"/>
                </a:lnTo>
                <a:lnTo>
                  <a:pt x="17" y="1086"/>
                </a:lnTo>
                <a:lnTo>
                  <a:pt x="12" y="1095"/>
                </a:lnTo>
                <a:lnTo>
                  <a:pt x="12" y="1109"/>
                </a:lnTo>
                <a:lnTo>
                  <a:pt x="8" y="1118"/>
                </a:lnTo>
                <a:lnTo>
                  <a:pt x="8" y="1145"/>
                </a:lnTo>
                <a:lnTo>
                  <a:pt x="4" y="1154"/>
                </a:lnTo>
                <a:lnTo>
                  <a:pt x="4" y="1168"/>
                </a:lnTo>
                <a:lnTo>
                  <a:pt x="0" y="1181"/>
                </a:lnTo>
                <a:lnTo>
                  <a:pt x="0" y="1190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8" name="Freeform 1282"/>
          <p:cNvSpPr>
            <a:spLocks/>
          </p:cNvSpPr>
          <p:nvPr/>
        </p:nvSpPr>
        <p:spPr bwMode="auto">
          <a:xfrm>
            <a:off x="5846763" y="1933576"/>
            <a:ext cx="33338" cy="1911350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21" y="182"/>
              </a:cxn>
              <a:cxn ang="0">
                <a:pos x="17" y="196"/>
              </a:cxn>
              <a:cxn ang="0">
                <a:pos x="17" y="391"/>
              </a:cxn>
              <a:cxn ang="0">
                <a:pos x="12" y="400"/>
              </a:cxn>
              <a:cxn ang="0">
                <a:pos x="12" y="596"/>
              </a:cxn>
              <a:cxn ang="0">
                <a:pos x="8" y="609"/>
              </a:cxn>
              <a:cxn ang="0">
                <a:pos x="8" y="814"/>
              </a:cxn>
              <a:cxn ang="0">
                <a:pos x="4" y="827"/>
              </a:cxn>
              <a:cxn ang="0">
                <a:pos x="4" y="1023"/>
              </a:cxn>
              <a:cxn ang="0">
                <a:pos x="0" y="1036"/>
              </a:cxn>
              <a:cxn ang="0">
                <a:pos x="0" y="1204"/>
              </a:cxn>
            </a:cxnLst>
            <a:rect l="0" t="0" r="r" b="b"/>
            <a:pathLst>
              <a:path w="21" h="1204">
                <a:moveTo>
                  <a:pt x="21" y="0"/>
                </a:moveTo>
                <a:lnTo>
                  <a:pt x="21" y="182"/>
                </a:lnTo>
                <a:lnTo>
                  <a:pt x="17" y="196"/>
                </a:lnTo>
                <a:lnTo>
                  <a:pt x="17" y="391"/>
                </a:lnTo>
                <a:lnTo>
                  <a:pt x="12" y="400"/>
                </a:lnTo>
                <a:lnTo>
                  <a:pt x="12" y="596"/>
                </a:lnTo>
                <a:lnTo>
                  <a:pt x="8" y="609"/>
                </a:lnTo>
                <a:lnTo>
                  <a:pt x="8" y="814"/>
                </a:lnTo>
                <a:lnTo>
                  <a:pt x="4" y="827"/>
                </a:lnTo>
                <a:lnTo>
                  <a:pt x="4" y="1023"/>
                </a:lnTo>
                <a:lnTo>
                  <a:pt x="0" y="1036"/>
                </a:lnTo>
                <a:lnTo>
                  <a:pt x="0" y="1204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59" name="Freeform 1283"/>
          <p:cNvSpPr>
            <a:spLocks/>
          </p:cNvSpPr>
          <p:nvPr/>
        </p:nvSpPr>
        <p:spPr bwMode="auto">
          <a:xfrm>
            <a:off x="6332538" y="1912938"/>
            <a:ext cx="196850" cy="19034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3"/>
              </a:cxn>
              <a:cxn ang="0">
                <a:pos x="5" y="23"/>
              </a:cxn>
              <a:cxn ang="0">
                <a:pos x="5" y="59"/>
              </a:cxn>
              <a:cxn ang="0">
                <a:pos x="9" y="72"/>
              </a:cxn>
              <a:cxn ang="0">
                <a:pos x="9" y="95"/>
              </a:cxn>
              <a:cxn ang="0">
                <a:pos x="13" y="109"/>
              </a:cxn>
              <a:cxn ang="0">
                <a:pos x="13" y="145"/>
              </a:cxn>
              <a:cxn ang="0">
                <a:pos x="17" y="159"/>
              </a:cxn>
              <a:cxn ang="0">
                <a:pos x="17" y="182"/>
              </a:cxn>
              <a:cxn ang="0">
                <a:pos x="22" y="195"/>
              </a:cxn>
              <a:cxn ang="0">
                <a:pos x="22" y="231"/>
              </a:cxn>
              <a:cxn ang="0">
                <a:pos x="26" y="241"/>
              </a:cxn>
              <a:cxn ang="0">
                <a:pos x="26" y="268"/>
              </a:cxn>
              <a:cxn ang="0">
                <a:pos x="30" y="277"/>
              </a:cxn>
              <a:cxn ang="0">
                <a:pos x="30" y="313"/>
              </a:cxn>
              <a:cxn ang="0">
                <a:pos x="34" y="327"/>
              </a:cxn>
              <a:cxn ang="0">
                <a:pos x="34" y="350"/>
              </a:cxn>
              <a:cxn ang="0">
                <a:pos x="39" y="363"/>
              </a:cxn>
              <a:cxn ang="0">
                <a:pos x="39" y="400"/>
              </a:cxn>
              <a:cxn ang="0">
                <a:pos x="43" y="409"/>
              </a:cxn>
              <a:cxn ang="0">
                <a:pos x="43" y="436"/>
              </a:cxn>
              <a:cxn ang="0">
                <a:pos x="47" y="445"/>
              </a:cxn>
              <a:cxn ang="0">
                <a:pos x="47" y="472"/>
              </a:cxn>
              <a:cxn ang="0">
                <a:pos x="51" y="481"/>
              </a:cxn>
              <a:cxn ang="0">
                <a:pos x="51" y="518"/>
              </a:cxn>
              <a:cxn ang="0">
                <a:pos x="56" y="531"/>
              </a:cxn>
              <a:cxn ang="0">
                <a:pos x="56" y="554"/>
              </a:cxn>
              <a:cxn ang="0">
                <a:pos x="60" y="568"/>
              </a:cxn>
              <a:cxn ang="0">
                <a:pos x="60" y="604"/>
              </a:cxn>
              <a:cxn ang="0">
                <a:pos x="64" y="618"/>
              </a:cxn>
              <a:cxn ang="0">
                <a:pos x="64" y="640"/>
              </a:cxn>
              <a:cxn ang="0">
                <a:pos x="68" y="654"/>
              </a:cxn>
              <a:cxn ang="0">
                <a:pos x="68" y="690"/>
              </a:cxn>
              <a:cxn ang="0">
                <a:pos x="73" y="699"/>
              </a:cxn>
              <a:cxn ang="0">
                <a:pos x="73" y="727"/>
              </a:cxn>
              <a:cxn ang="0">
                <a:pos x="77" y="736"/>
              </a:cxn>
              <a:cxn ang="0">
                <a:pos x="77" y="772"/>
              </a:cxn>
              <a:cxn ang="0">
                <a:pos x="81" y="786"/>
              </a:cxn>
              <a:cxn ang="0">
                <a:pos x="81" y="808"/>
              </a:cxn>
              <a:cxn ang="0">
                <a:pos x="86" y="822"/>
              </a:cxn>
              <a:cxn ang="0">
                <a:pos x="86" y="858"/>
              </a:cxn>
              <a:cxn ang="0">
                <a:pos x="90" y="872"/>
              </a:cxn>
              <a:cxn ang="0">
                <a:pos x="90" y="895"/>
              </a:cxn>
              <a:cxn ang="0">
                <a:pos x="94" y="908"/>
              </a:cxn>
              <a:cxn ang="0">
                <a:pos x="94" y="945"/>
              </a:cxn>
              <a:cxn ang="0">
                <a:pos x="98" y="954"/>
              </a:cxn>
              <a:cxn ang="0">
                <a:pos x="98" y="981"/>
              </a:cxn>
              <a:cxn ang="0">
                <a:pos x="103" y="990"/>
              </a:cxn>
              <a:cxn ang="0">
                <a:pos x="103" y="1017"/>
              </a:cxn>
              <a:cxn ang="0">
                <a:pos x="107" y="1026"/>
              </a:cxn>
              <a:cxn ang="0">
                <a:pos x="107" y="1063"/>
              </a:cxn>
              <a:cxn ang="0">
                <a:pos x="111" y="1076"/>
              </a:cxn>
              <a:cxn ang="0">
                <a:pos x="111" y="1099"/>
              </a:cxn>
              <a:cxn ang="0">
                <a:pos x="115" y="1113"/>
              </a:cxn>
              <a:cxn ang="0">
                <a:pos x="115" y="1149"/>
              </a:cxn>
              <a:cxn ang="0">
                <a:pos x="120" y="1163"/>
              </a:cxn>
              <a:cxn ang="0">
                <a:pos x="120" y="1185"/>
              </a:cxn>
              <a:cxn ang="0">
                <a:pos x="124" y="1199"/>
              </a:cxn>
            </a:cxnLst>
            <a:rect l="0" t="0" r="r" b="b"/>
            <a:pathLst>
              <a:path w="124" h="1199">
                <a:moveTo>
                  <a:pt x="0" y="0"/>
                </a:moveTo>
                <a:lnTo>
                  <a:pt x="0" y="13"/>
                </a:lnTo>
                <a:lnTo>
                  <a:pt x="5" y="23"/>
                </a:lnTo>
                <a:lnTo>
                  <a:pt x="5" y="59"/>
                </a:lnTo>
                <a:lnTo>
                  <a:pt x="9" y="72"/>
                </a:lnTo>
                <a:lnTo>
                  <a:pt x="9" y="95"/>
                </a:lnTo>
                <a:lnTo>
                  <a:pt x="13" y="109"/>
                </a:lnTo>
                <a:lnTo>
                  <a:pt x="13" y="145"/>
                </a:lnTo>
                <a:lnTo>
                  <a:pt x="17" y="159"/>
                </a:lnTo>
                <a:lnTo>
                  <a:pt x="17" y="182"/>
                </a:lnTo>
                <a:lnTo>
                  <a:pt x="22" y="195"/>
                </a:lnTo>
                <a:lnTo>
                  <a:pt x="22" y="231"/>
                </a:lnTo>
                <a:lnTo>
                  <a:pt x="26" y="241"/>
                </a:lnTo>
                <a:lnTo>
                  <a:pt x="26" y="268"/>
                </a:lnTo>
                <a:lnTo>
                  <a:pt x="30" y="277"/>
                </a:lnTo>
                <a:lnTo>
                  <a:pt x="30" y="313"/>
                </a:lnTo>
                <a:lnTo>
                  <a:pt x="34" y="327"/>
                </a:lnTo>
                <a:lnTo>
                  <a:pt x="34" y="350"/>
                </a:lnTo>
                <a:lnTo>
                  <a:pt x="39" y="363"/>
                </a:lnTo>
                <a:lnTo>
                  <a:pt x="39" y="400"/>
                </a:lnTo>
                <a:lnTo>
                  <a:pt x="43" y="409"/>
                </a:lnTo>
                <a:lnTo>
                  <a:pt x="43" y="436"/>
                </a:lnTo>
                <a:lnTo>
                  <a:pt x="47" y="445"/>
                </a:lnTo>
                <a:lnTo>
                  <a:pt x="47" y="472"/>
                </a:lnTo>
                <a:lnTo>
                  <a:pt x="51" y="481"/>
                </a:lnTo>
                <a:lnTo>
                  <a:pt x="51" y="518"/>
                </a:lnTo>
                <a:lnTo>
                  <a:pt x="56" y="531"/>
                </a:lnTo>
                <a:lnTo>
                  <a:pt x="56" y="554"/>
                </a:lnTo>
                <a:lnTo>
                  <a:pt x="60" y="568"/>
                </a:lnTo>
                <a:lnTo>
                  <a:pt x="60" y="604"/>
                </a:lnTo>
                <a:lnTo>
                  <a:pt x="64" y="618"/>
                </a:lnTo>
                <a:lnTo>
                  <a:pt x="64" y="640"/>
                </a:lnTo>
                <a:lnTo>
                  <a:pt x="68" y="654"/>
                </a:lnTo>
                <a:lnTo>
                  <a:pt x="68" y="690"/>
                </a:lnTo>
                <a:lnTo>
                  <a:pt x="73" y="699"/>
                </a:lnTo>
                <a:lnTo>
                  <a:pt x="73" y="727"/>
                </a:lnTo>
                <a:lnTo>
                  <a:pt x="77" y="736"/>
                </a:lnTo>
                <a:lnTo>
                  <a:pt x="77" y="772"/>
                </a:lnTo>
                <a:lnTo>
                  <a:pt x="81" y="786"/>
                </a:lnTo>
                <a:lnTo>
                  <a:pt x="81" y="808"/>
                </a:lnTo>
                <a:lnTo>
                  <a:pt x="86" y="822"/>
                </a:lnTo>
                <a:lnTo>
                  <a:pt x="86" y="858"/>
                </a:lnTo>
                <a:lnTo>
                  <a:pt x="90" y="872"/>
                </a:lnTo>
                <a:lnTo>
                  <a:pt x="90" y="895"/>
                </a:lnTo>
                <a:lnTo>
                  <a:pt x="94" y="908"/>
                </a:lnTo>
                <a:lnTo>
                  <a:pt x="94" y="945"/>
                </a:lnTo>
                <a:lnTo>
                  <a:pt x="98" y="954"/>
                </a:lnTo>
                <a:lnTo>
                  <a:pt x="98" y="981"/>
                </a:lnTo>
                <a:lnTo>
                  <a:pt x="103" y="990"/>
                </a:lnTo>
                <a:lnTo>
                  <a:pt x="103" y="1017"/>
                </a:lnTo>
                <a:lnTo>
                  <a:pt x="107" y="1026"/>
                </a:lnTo>
                <a:lnTo>
                  <a:pt x="107" y="1063"/>
                </a:lnTo>
                <a:lnTo>
                  <a:pt x="111" y="1076"/>
                </a:lnTo>
                <a:lnTo>
                  <a:pt x="111" y="1099"/>
                </a:lnTo>
                <a:lnTo>
                  <a:pt x="115" y="1113"/>
                </a:lnTo>
                <a:lnTo>
                  <a:pt x="115" y="1149"/>
                </a:lnTo>
                <a:lnTo>
                  <a:pt x="120" y="1163"/>
                </a:lnTo>
                <a:lnTo>
                  <a:pt x="120" y="1185"/>
                </a:lnTo>
                <a:lnTo>
                  <a:pt x="124" y="1199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60" name="Freeform 1284"/>
          <p:cNvSpPr>
            <a:spLocks/>
          </p:cNvSpPr>
          <p:nvPr/>
        </p:nvSpPr>
        <p:spPr bwMode="auto">
          <a:xfrm>
            <a:off x="6778625" y="1825626"/>
            <a:ext cx="419100" cy="18605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5" y="37"/>
              </a:cxn>
              <a:cxn ang="0">
                <a:pos x="13" y="59"/>
              </a:cxn>
              <a:cxn ang="0">
                <a:pos x="17" y="87"/>
              </a:cxn>
              <a:cxn ang="0">
                <a:pos x="22" y="109"/>
              </a:cxn>
              <a:cxn ang="0">
                <a:pos x="30" y="132"/>
              </a:cxn>
              <a:cxn ang="0">
                <a:pos x="34" y="155"/>
              </a:cxn>
              <a:cxn ang="0">
                <a:pos x="39" y="177"/>
              </a:cxn>
              <a:cxn ang="0">
                <a:pos x="43" y="205"/>
              </a:cxn>
              <a:cxn ang="0">
                <a:pos x="52" y="227"/>
              </a:cxn>
              <a:cxn ang="0">
                <a:pos x="56" y="250"/>
              </a:cxn>
              <a:cxn ang="0">
                <a:pos x="60" y="273"/>
              </a:cxn>
              <a:cxn ang="0">
                <a:pos x="64" y="300"/>
              </a:cxn>
              <a:cxn ang="0">
                <a:pos x="73" y="323"/>
              </a:cxn>
              <a:cxn ang="0">
                <a:pos x="77" y="346"/>
              </a:cxn>
              <a:cxn ang="0">
                <a:pos x="81" y="368"/>
              </a:cxn>
              <a:cxn ang="0">
                <a:pos x="86" y="391"/>
              </a:cxn>
              <a:cxn ang="0">
                <a:pos x="94" y="418"/>
              </a:cxn>
              <a:cxn ang="0">
                <a:pos x="98" y="441"/>
              </a:cxn>
              <a:cxn ang="0">
                <a:pos x="103" y="464"/>
              </a:cxn>
              <a:cxn ang="0">
                <a:pos x="107" y="486"/>
              </a:cxn>
              <a:cxn ang="0">
                <a:pos x="115" y="509"/>
              </a:cxn>
              <a:cxn ang="0">
                <a:pos x="120" y="536"/>
              </a:cxn>
              <a:cxn ang="0">
                <a:pos x="124" y="559"/>
              </a:cxn>
              <a:cxn ang="0">
                <a:pos x="132" y="582"/>
              </a:cxn>
              <a:cxn ang="0">
                <a:pos x="137" y="604"/>
              </a:cxn>
              <a:cxn ang="0">
                <a:pos x="141" y="632"/>
              </a:cxn>
              <a:cxn ang="0">
                <a:pos x="145" y="654"/>
              </a:cxn>
              <a:cxn ang="0">
                <a:pos x="154" y="677"/>
              </a:cxn>
              <a:cxn ang="0">
                <a:pos x="158" y="700"/>
              </a:cxn>
              <a:cxn ang="0">
                <a:pos x="162" y="723"/>
              </a:cxn>
              <a:cxn ang="0">
                <a:pos x="167" y="750"/>
              </a:cxn>
              <a:cxn ang="0">
                <a:pos x="175" y="773"/>
              </a:cxn>
              <a:cxn ang="0">
                <a:pos x="179" y="795"/>
              </a:cxn>
              <a:cxn ang="0">
                <a:pos x="184" y="818"/>
              </a:cxn>
              <a:cxn ang="0">
                <a:pos x="188" y="841"/>
              </a:cxn>
              <a:cxn ang="0">
                <a:pos x="196" y="868"/>
              </a:cxn>
              <a:cxn ang="0">
                <a:pos x="201" y="891"/>
              </a:cxn>
              <a:cxn ang="0">
                <a:pos x="205" y="913"/>
              </a:cxn>
              <a:cxn ang="0">
                <a:pos x="209" y="936"/>
              </a:cxn>
              <a:cxn ang="0">
                <a:pos x="218" y="959"/>
              </a:cxn>
              <a:cxn ang="0">
                <a:pos x="222" y="986"/>
              </a:cxn>
              <a:cxn ang="0">
                <a:pos x="226" y="1009"/>
              </a:cxn>
              <a:cxn ang="0">
                <a:pos x="235" y="1032"/>
              </a:cxn>
              <a:cxn ang="0">
                <a:pos x="239" y="1054"/>
              </a:cxn>
              <a:cxn ang="0">
                <a:pos x="243" y="1081"/>
              </a:cxn>
              <a:cxn ang="0">
                <a:pos x="247" y="1104"/>
              </a:cxn>
              <a:cxn ang="0">
                <a:pos x="256" y="1127"/>
              </a:cxn>
              <a:cxn ang="0">
                <a:pos x="260" y="1150"/>
              </a:cxn>
              <a:cxn ang="0">
                <a:pos x="264" y="1172"/>
              </a:cxn>
            </a:cxnLst>
            <a:rect l="0" t="0" r="r" b="b"/>
            <a:pathLst>
              <a:path w="264" h="1172">
                <a:moveTo>
                  <a:pt x="0" y="0"/>
                </a:moveTo>
                <a:lnTo>
                  <a:pt x="0" y="14"/>
                </a:lnTo>
                <a:lnTo>
                  <a:pt x="5" y="28"/>
                </a:lnTo>
                <a:lnTo>
                  <a:pt x="5" y="37"/>
                </a:lnTo>
                <a:lnTo>
                  <a:pt x="9" y="50"/>
                </a:lnTo>
                <a:lnTo>
                  <a:pt x="13" y="59"/>
                </a:lnTo>
                <a:lnTo>
                  <a:pt x="13" y="73"/>
                </a:lnTo>
                <a:lnTo>
                  <a:pt x="17" y="87"/>
                </a:lnTo>
                <a:lnTo>
                  <a:pt x="22" y="96"/>
                </a:lnTo>
                <a:lnTo>
                  <a:pt x="22" y="109"/>
                </a:lnTo>
                <a:lnTo>
                  <a:pt x="26" y="118"/>
                </a:lnTo>
                <a:lnTo>
                  <a:pt x="30" y="132"/>
                </a:lnTo>
                <a:lnTo>
                  <a:pt x="30" y="146"/>
                </a:lnTo>
                <a:lnTo>
                  <a:pt x="34" y="155"/>
                </a:lnTo>
                <a:lnTo>
                  <a:pt x="34" y="168"/>
                </a:lnTo>
                <a:lnTo>
                  <a:pt x="39" y="177"/>
                </a:lnTo>
                <a:lnTo>
                  <a:pt x="43" y="191"/>
                </a:lnTo>
                <a:lnTo>
                  <a:pt x="43" y="205"/>
                </a:lnTo>
                <a:lnTo>
                  <a:pt x="47" y="214"/>
                </a:lnTo>
                <a:lnTo>
                  <a:pt x="52" y="227"/>
                </a:lnTo>
                <a:lnTo>
                  <a:pt x="52" y="241"/>
                </a:lnTo>
                <a:lnTo>
                  <a:pt x="56" y="250"/>
                </a:lnTo>
                <a:lnTo>
                  <a:pt x="56" y="264"/>
                </a:lnTo>
                <a:lnTo>
                  <a:pt x="60" y="273"/>
                </a:lnTo>
                <a:lnTo>
                  <a:pt x="64" y="286"/>
                </a:lnTo>
                <a:lnTo>
                  <a:pt x="64" y="300"/>
                </a:lnTo>
                <a:lnTo>
                  <a:pt x="69" y="309"/>
                </a:lnTo>
                <a:lnTo>
                  <a:pt x="73" y="323"/>
                </a:lnTo>
                <a:lnTo>
                  <a:pt x="73" y="332"/>
                </a:lnTo>
                <a:lnTo>
                  <a:pt x="77" y="346"/>
                </a:lnTo>
                <a:lnTo>
                  <a:pt x="81" y="359"/>
                </a:lnTo>
                <a:lnTo>
                  <a:pt x="81" y="368"/>
                </a:lnTo>
                <a:lnTo>
                  <a:pt x="86" y="382"/>
                </a:lnTo>
                <a:lnTo>
                  <a:pt x="86" y="391"/>
                </a:lnTo>
                <a:lnTo>
                  <a:pt x="90" y="405"/>
                </a:lnTo>
                <a:lnTo>
                  <a:pt x="94" y="418"/>
                </a:lnTo>
                <a:lnTo>
                  <a:pt x="94" y="427"/>
                </a:lnTo>
                <a:lnTo>
                  <a:pt x="98" y="441"/>
                </a:lnTo>
                <a:lnTo>
                  <a:pt x="103" y="450"/>
                </a:lnTo>
                <a:lnTo>
                  <a:pt x="103" y="464"/>
                </a:lnTo>
                <a:lnTo>
                  <a:pt x="107" y="477"/>
                </a:lnTo>
                <a:lnTo>
                  <a:pt x="107" y="486"/>
                </a:lnTo>
                <a:lnTo>
                  <a:pt x="111" y="500"/>
                </a:lnTo>
                <a:lnTo>
                  <a:pt x="115" y="509"/>
                </a:lnTo>
                <a:lnTo>
                  <a:pt x="115" y="523"/>
                </a:lnTo>
                <a:lnTo>
                  <a:pt x="120" y="536"/>
                </a:lnTo>
                <a:lnTo>
                  <a:pt x="124" y="545"/>
                </a:lnTo>
                <a:lnTo>
                  <a:pt x="124" y="559"/>
                </a:lnTo>
                <a:lnTo>
                  <a:pt x="128" y="568"/>
                </a:lnTo>
                <a:lnTo>
                  <a:pt x="132" y="582"/>
                </a:lnTo>
                <a:lnTo>
                  <a:pt x="132" y="595"/>
                </a:lnTo>
                <a:lnTo>
                  <a:pt x="137" y="604"/>
                </a:lnTo>
                <a:lnTo>
                  <a:pt x="137" y="618"/>
                </a:lnTo>
                <a:lnTo>
                  <a:pt x="141" y="632"/>
                </a:lnTo>
                <a:lnTo>
                  <a:pt x="145" y="641"/>
                </a:lnTo>
                <a:lnTo>
                  <a:pt x="145" y="654"/>
                </a:lnTo>
                <a:lnTo>
                  <a:pt x="149" y="664"/>
                </a:lnTo>
                <a:lnTo>
                  <a:pt x="154" y="677"/>
                </a:lnTo>
                <a:lnTo>
                  <a:pt x="154" y="691"/>
                </a:lnTo>
                <a:lnTo>
                  <a:pt x="158" y="700"/>
                </a:lnTo>
                <a:lnTo>
                  <a:pt x="158" y="714"/>
                </a:lnTo>
                <a:lnTo>
                  <a:pt x="162" y="723"/>
                </a:lnTo>
                <a:lnTo>
                  <a:pt x="167" y="736"/>
                </a:lnTo>
                <a:lnTo>
                  <a:pt x="167" y="750"/>
                </a:lnTo>
                <a:lnTo>
                  <a:pt x="171" y="759"/>
                </a:lnTo>
                <a:lnTo>
                  <a:pt x="175" y="773"/>
                </a:lnTo>
                <a:lnTo>
                  <a:pt x="175" y="782"/>
                </a:lnTo>
                <a:lnTo>
                  <a:pt x="179" y="795"/>
                </a:lnTo>
                <a:lnTo>
                  <a:pt x="184" y="809"/>
                </a:lnTo>
                <a:lnTo>
                  <a:pt x="184" y="818"/>
                </a:lnTo>
                <a:lnTo>
                  <a:pt x="188" y="832"/>
                </a:lnTo>
                <a:lnTo>
                  <a:pt x="188" y="841"/>
                </a:lnTo>
                <a:lnTo>
                  <a:pt x="192" y="854"/>
                </a:lnTo>
                <a:lnTo>
                  <a:pt x="196" y="868"/>
                </a:lnTo>
                <a:lnTo>
                  <a:pt x="196" y="877"/>
                </a:lnTo>
                <a:lnTo>
                  <a:pt x="201" y="891"/>
                </a:lnTo>
                <a:lnTo>
                  <a:pt x="205" y="900"/>
                </a:lnTo>
                <a:lnTo>
                  <a:pt x="205" y="913"/>
                </a:lnTo>
                <a:lnTo>
                  <a:pt x="209" y="927"/>
                </a:lnTo>
                <a:lnTo>
                  <a:pt x="209" y="936"/>
                </a:lnTo>
                <a:lnTo>
                  <a:pt x="213" y="950"/>
                </a:lnTo>
                <a:lnTo>
                  <a:pt x="218" y="959"/>
                </a:lnTo>
                <a:lnTo>
                  <a:pt x="218" y="972"/>
                </a:lnTo>
                <a:lnTo>
                  <a:pt x="222" y="986"/>
                </a:lnTo>
                <a:lnTo>
                  <a:pt x="226" y="995"/>
                </a:lnTo>
                <a:lnTo>
                  <a:pt x="226" y="1009"/>
                </a:lnTo>
                <a:lnTo>
                  <a:pt x="230" y="1018"/>
                </a:lnTo>
                <a:lnTo>
                  <a:pt x="235" y="1032"/>
                </a:lnTo>
                <a:lnTo>
                  <a:pt x="235" y="1045"/>
                </a:lnTo>
                <a:lnTo>
                  <a:pt x="239" y="1054"/>
                </a:lnTo>
                <a:lnTo>
                  <a:pt x="239" y="1068"/>
                </a:lnTo>
                <a:lnTo>
                  <a:pt x="243" y="1081"/>
                </a:lnTo>
                <a:lnTo>
                  <a:pt x="247" y="1091"/>
                </a:lnTo>
                <a:lnTo>
                  <a:pt x="247" y="1104"/>
                </a:lnTo>
                <a:lnTo>
                  <a:pt x="252" y="1113"/>
                </a:lnTo>
                <a:lnTo>
                  <a:pt x="256" y="1127"/>
                </a:lnTo>
                <a:lnTo>
                  <a:pt x="256" y="1141"/>
                </a:lnTo>
                <a:lnTo>
                  <a:pt x="260" y="1150"/>
                </a:lnTo>
                <a:lnTo>
                  <a:pt x="260" y="1163"/>
                </a:lnTo>
                <a:lnTo>
                  <a:pt x="264" y="1172"/>
                </a:lnTo>
              </a:path>
            </a:pathLst>
          </a:custGeom>
          <a:noFill/>
          <a:ln w="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9461" name="Rectangle 1285"/>
          <p:cNvSpPr>
            <a:spLocks noChangeArrowheads="1"/>
          </p:cNvSpPr>
          <p:nvPr/>
        </p:nvSpPr>
        <p:spPr bwMode="auto">
          <a:xfrm rot="1020000">
            <a:off x="4319588" y="3640138"/>
            <a:ext cx="203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 90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2" name="Rectangle 1286"/>
          <p:cNvSpPr>
            <a:spLocks noChangeArrowheads="1"/>
          </p:cNvSpPr>
          <p:nvPr/>
        </p:nvSpPr>
        <p:spPr bwMode="auto">
          <a:xfrm rot="1020000">
            <a:off x="4471988" y="3629026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3" name="Rectangle 1287"/>
          <p:cNvSpPr>
            <a:spLocks noChangeArrowheads="1"/>
          </p:cNvSpPr>
          <p:nvPr/>
        </p:nvSpPr>
        <p:spPr bwMode="auto">
          <a:xfrm rot="1020000">
            <a:off x="4491038" y="3684588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E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4" name="Rectangle 1288"/>
          <p:cNvSpPr>
            <a:spLocks noChangeArrowheads="1"/>
          </p:cNvSpPr>
          <p:nvPr/>
        </p:nvSpPr>
        <p:spPr bwMode="auto">
          <a:xfrm rot="540000">
            <a:off x="4995863" y="3795713"/>
            <a:ext cx="2301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105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5" name="Rectangle 1289"/>
          <p:cNvSpPr>
            <a:spLocks noChangeArrowheads="1"/>
          </p:cNvSpPr>
          <p:nvPr/>
        </p:nvSpPr>
        <p:spPr bwMode="auto">
          <a:xfrm rot="540000">
            <a:off x="5172075" y="3784601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6" name="Rectangle 1290"/>
          <p:cNvSpPr>
            <a:spLocks noChangeArrowheads="1"/>
          </p:cNvSpPr>
          <p:nvPr/>
        </p:nvSpPr>
        <p:spPr bwMode="auto">
          <a:xfrm rot="540000">
            <a:off x="5191125" y="3821113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E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7" name="Rectangle 1291"/>
          <p:cNvSpPr>
            <a:spLocks noChangeArrowheads="1"/>
          </p:cNvSpPr>
          <p:nvPr/>
        </p:nvSpPr>
        <p:spPr bwMode="auto">
          <a:xfrm rot="120000">
            <a:off x="5688013" y="3870326"/>
            <a:ext cx="2301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120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8" name="Rectangle 1292"/>
          <p:cNvSpPr>
            <a:spLocks noChangeArrowheads="1"/>
          </p:cNvSpPr>
          <p:nvPr/>
        </p:nvSpPr>
        <p:spPr bwMode="auto">
          <a:xfrm rot="120000">
            <a:off x="5856288" y="3844926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69" name="Rectangle 1293"/>
          <p:cNvSpPr>
            <a:spLocks noChangeArrowheads="1"/>
          </p:cNvSpPr>
          <p:nvPr/>
        </p:nvSpPr>
        <p:spPr bwMode="auto">
          <a:xfrm rot="120000">
            <a:off x="5883275" y="3875088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E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0" name="Rectangle 1294"/>
          <p:cNvSpPr>
            <a:spLocks noChangeArrowheads="1"/>
          </p:cNvSpPr>
          <p:nvPr/>
        </p:nvSpPr>
        <p:spPr bwMode="auto">
          <a:xfrm rot="21240000">
            <a:off x="6386513" y="3846513"/>
            <a:ext cx="2301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135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1" name="Rectangle 1295"/>
          <p:cNvSpPr>
            <a:spLocks noChangeArrowheads="1"/>
          </p:cNvSpPr>
          <p:nvPr/>
        </p:nvSpPr>
        <p:spPr bwMode="auto">
          <a:xfrm rot="21240000">
            <a:off x="6548438" y="3805238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2" name="Rectangle 1296"/>
          <p:cNvSpPr>
            <a:spLocks noChangeArrowheads="1"/>
          </p:cNvSpPr>
          <p:nvPr/>
        </p:nvSpPr>
        <p:spPr bwMode="auto">
          <a:xfrm rot="21240000">
            <a:off x="6583363" y="3829051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E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3" name="Rectangle 1297"/>
          <p:cNvSpPr>
            <a:spLocks noChangeArrowheads="1"/>
          </p:cNvSpPr>
          <p:nvPr/>
        </p:nvSpPr>
        <p:spPr bwMode="auto">
          <a:xfrm rot="20820000">
            <a:off x="7067550" y="3722688"/>
            <a:ext cx="23018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150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4" name="Rectangle 1298"/>
          <p:cNvSpPr>
            <a:spLocks noChangeArrowheads="1"/>
          </p:cNvSpPr>
          <p:nvPr/>
        </p:nvSpPr>
        <p:spPr bwMode="auto">
          <a:xfrm rot="20820000">
            <a:off x="7231063" y="3668713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5" name="Rectangle 1299"/>
          <p:cNvSpPr>
            <a:spLocks noChangeArrowheads="1"/>
          </p:cNvSpPr>
          <p:nvPr/>
        </p:nvSpPr>
        <p:spPr bwMode="auto">
          <a:xfrm rot="20820000">
            <a:off x="7258050" y="3679826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E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6" name="Rectangle 1300"/>
          <p:cNvSpPr>
            <a:spLocks noChangeArrowheads="1"/>
          </p:cNvSpPr>
          <p:nvPr/>
        </p:nvSpPr>
        <p:spPr bwMode="auto">
          <a:xfrm rot="1020000">
            <a:off x="4298950" y="3305176"/>
            <a:ext cx="17621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15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7" name="Rectangle 1301"/>
          <p:cNvSpPr>
            <a:spLocks noChangeArrowheads="1"/>
          </p:cNvSpPr>
          <p:nvPr/>
        </p:nvSpPr>
        <p:spPr bwMode="auto">
          <a:xfrm rot="1020000">
            <a:off x="4424363" y="3290888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8" name="Rectangle 1302"/>
          <p:cNvSpPr>
            <a:spLocks noChangeArrowheads="1"/>
          </p:cNvSpPr>
          <p:nvPr/>
        </p:nvSpPr>
        <p:spPr bwMode="auto">
          <a:xfrm rot="1020000">
            <a:off x="4443413" y="3344863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N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79" name="Rectangle 1303"/>
          <p:cNvSpPr>
            <a:spLocks noChangeArrowheads="1"/>
          </p:cNvSpPr>
          <p:nvPr/>
        </p:nvSpPr>
        <p:spPr bwMode="auto">
          <a:xfrm rot="1020000">
            <a:off x="4481513" y="2613026"/>
            <a:ext cx="17621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30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80" name="Rectangle 1304"/>
          <p:cNvSpPr>
            <a:spLocks noChangeArrowheads="1"/>
          </p:cNvSpPr>
          <p:nvPr/>
        </p:nvSpPr>
        <p:spPr bwMode="auto">
          <a:xfrm rot="1020000">
            <a:off x="4606925" y="2598738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81" name="Rectangle 1305"/>
          <p:cNvSpPr>
            <a:spLocks noChangeArrowheads="1"/>
          </p:cNvSpPr>
          <p:nvPr/>
        </p:nvSpPr>
        <p:spPr bwMode="auto">
          <a:xfrm rot="1020000">
            <a:off x="4625975" y="2652713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N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82" name="Rectangle 1306"/>
          <p:cNvSpPr>
            <a:spLocks noChangeArrowheads="1"/>
          </p:cNvSpPr>
          <p:nvPr/>
        </p:nvSpPr>
        <p:spPr bwMode="auto">
          <a:xfrm rot="1020000">
            <a:off x="4672013" y="1927226"/>
            <a:ext cx="17621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45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83" name="Rectangle 1307"/>
          <p:cNvSpPr>
            <a:spLocks noChangeArrowheads="1"/>
          </p:cNvSpPr>
          <p:nvPr/>
        </p:nvSpPr>
        <p:spPr bwMode="auto">
          <a:xfrm rot="1020000">
            <a:off x="4795838" y="1912938"/>
            <a:ext cx="80963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Symbol" pitchFamily="18" charset="2"/>
                <a:ea typeface="굴림" pitchFamily="50" charset="-127"/>
              </a:rPr>
              <a:t>°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9484" name="Rectangle 1308"/>
          <p:cNvSpPr>
            <a:spLocks noChangeArrowheads="1"/>
          </p:cNvSpPr>
          <p:nvPr/>
        </p:nvSpPr>
        <p:spPr bwMode="auto">
          <a:xfrm rot="1020000">
            <a:off x="4814888" y="1968501"/>
            <a:ext cx="15557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굴림" pitchFamily="50" charset="-127"/>
              </a:rPr>
              <a:t> N </a:t>
            </a:r>
            <a:endParaRPr kumimoji="1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x108827232" descr="EMB00000840bd0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500174"/>
            <a:ext cx="3204000" cy="2403000"/>
          </a:xfrm>
          <a:prstGeom prst="rect">
            <a:avLst/>
          </a:prstGeom>
          <a:noFill/>
        </p:spPr>
      </p:pic>
      <p:pic>
        <p:nvPicPr>
          <p:cNvPr id="5" name="_x108837064" descr="EMB00000840bd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857628"/>
            <a:ext cx="3204000" cy="2517573"/>
          </a:xfrm>
          <a:prstGeom prst="rect">
            <a:avLst/>
          </a:prstGeom>
          <a:noFill/>
        </p:spPr>
      </p:pic>
      <p:cxnSp>
        <p:nvCxnSpPr>
          <p:cNvPr id="7" name="꺾인 연결선 6"/>
          <p:cNvCxnSpPr/>
          <p:nvPr/>
        </p:nvCxnSpPr>
        <p:spPr>
          <a:xfrm rot="10800000" flipV="1">
            <a:off x="5572132" y="1785926"/>
            <a:ext cx="1143008" cy="28575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357950" y="3071810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1967 CARLA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9388" y="4071942"/>
            <a:ext cx="221457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2001 FITOW</a:t>
            </a:r>
            <a:endParaRPr lang="ko-KR" altLang="en-US" dirty="0"/>
          </a:p>
        </p:txBody>
      </p:sp>
      <p:cxnSp>
        <p:nvCxnSpPr>
          <p:cNvPr id="10" name="꺾인 연결선 9"/>
          <p:cNvCxnSpPr>
            <a:stCxn id="8" idx="1"/>
          </p:cNvCxnSpPr>
          <p:nvPr/>
        </p:nvCxnSpPr>
        <p:spPr>
          <a:xfrm rot="10800000">
            <a:off x="5214942" y="2786058"/>
            <a:ext cx="1143008" cy="470418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9" idx="1"/>
          </p:cNvCxnSpPr>
          <p:nvPr/>
        </p:nvCxnSpPr>
        <p:spPr>
          <a:xfrm rot="10800000" flipV="1">
            <a:off x="5715008" y="4256608"/>
            <a:ext cx="714380" cy="601152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_x108843144" descr="EMB00000840bd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3204000" cy="2403001"/>
          </a:xfrm>
          <a:prstGeom prst="rect">
            <a:avLst/>
          </a:prstGeom>
          <a:noFill/>
        </p:spPr>
      </p:pic>
      <p:pic>
        <p:nvPicPr>
          <p:cNvPr id="13" name="_x108830528" descr="EMB00000840bd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29066"/>
            <a:ext cx="3204000" cy="251757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429388" y="4500570"/>
            <a:ext cx="1759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EM-DAT : No damages</a:t>
            </a:r>
            <a:endParaRPr lang="ko-KR" alt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357950" y="2071678"/>
            <a:ext cx="1300356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No big damages</a:t>
            </a:r>
            <a:endParaRPr lang="ko-KR" altLang="en-US" sz="12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Validation Results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7950" y="1643050"/>
            <a:ext cx="221457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2009 SOUDELOR</a:t>
            </a:r>
            <a:endParaRPr lang="ko-KR" altLang="en-US" dirty="0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 bwMode="auto">
          <a:xfrm>
            <a:off x="3514725" y="2025149"/>
            <a:ext cx="207645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그룹 21"/>
          <p:cNvGrpSpPr>
            <a:grpSpLocks/>
          </p:cNvGrpSpPr>
          <p:nvPr/>
        </p:nvGrpSpPr>
        <p:grpSpPr bwMode="auto">
          <a:xfrm>
            <a:off x="923925" y="1421046"/>
            <a:ext cx="7267566" cy="4786346"/>
            <a:chOff x="1614489" y="2292963"/>
            <a:chExt cx="6017551" cy="4079263"/>
          </a:xfrm>
        </p:grpSpPr>
        <p:grpSp>
          <p:nvGrpSpPr>
            <p:cNvPr id="6" name="그룹 409"/>
            <p:cNvGrpSpPr>
              <a:grpSpLocks/>
            </p:cNvGrpSpPr>
            <p:nvPr/>
          </p:nvGrpSpPr>
          <p:grpSpPr bwMode="auto">
            <a:xfrm>
              <a:off x="2614619" y="2292963"/>
              <a:ext cx="3943350" cy="711963"/>
              <a:chOff x="2486027" y="2293668"/>
              <a:chExt cx="4002088" cy="775841"/>
            </a:xfrm>
          </p:grpSpPr>
          <p:pic>
            <p:nvPicPr>
              <p:cNvPr id="45" name="Picture 263" descr="원통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893" r="5098" b="6126"/>
              <a:stretch>
                <a:fillRect/>
              </a:stretch>
            </p:blipFill>
            <p:spPr bwMode="auto">
              <a:xfrm>
                <a:off x="5295902" y="2314195"/>
                <a:ext cx="1192213" cy="755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263" descr="원통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893" r="5098" b="6126"/>
              <a:stretch>
                <a:fillRect/>
              </a:stretch>
            </p:blipFill>
            <p:spPr bwMode="auto">
              <a:xfrm>
                <a:off x="2486027" y="2293668"/>
                <a:ext cx="1192213" cy="755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2574818" y="2527497"/>
                <a:ext cx="1053575" cy="44624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 defTabSz="762000" latinLnBrk="0"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Typhoon</a:t>
                </a: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762000" latinLnBrk="0">
                  <a:spcBef>
                    <a:spcPct val="40000"/>
                  </a:spcBef>
                  <a:buClr>
                    <a:srgbClr val="969696"/>
                  </a:buClr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DB</a:t>
                </a:r>
                <a:endParaRPr lang="en-US" altLang="ko-KR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8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5432378" y="2520578"/>
                <a:ext cx="1053575" cy="44624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 defTabSz="762000" latinLnBrk="0"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000" dirty="0" smtClean="0">
                    <a:solidFill>
                      <a:srgbClr val="FF0000"/>
                    </a:solidFill>
                    <a:latin typeface="HY울릉도M" pitchFamily="18" charset="-127"/>
                    <a:ea typeface="HY울릉도M" pitchFamily="18" charset="-127"/>
                  </a:rPr>
                  <a:t>Sea Surface</a:t>
                </a:r>
                <a:endParaRPr lang="ko-KR" altLang="en-US" sz="1000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762000" latinLnBrk="0">
                  <a:spcBef>
                    <a:spcPct val="40000"/>
                  </a:spcBef>
                  <a:buClr>
                    <a:srgbClr val="969696"/>
                  </a:buClr>
                  <a:defRPr/>
                </a:pPr>
                <a:r>
                  <a:rPr lang="en-US" altLang="ko-KR" sz="1000" dirty="0" smtClean="0">
                    <a:solidFill>
                      <a:srgbClr val="FF0000"/>
                    </a:solidFill>
                    <a:latin typeface="HY울릉도M" pitchFamily="18" charset="-127"/>
                    <a:ea typeface="HY울릉도M" pitchFamily="18" charset="-127"/>
                  </a:rPr>
                  <a:t>Temperature DB</a:t>
                </a:r>
                <a:endParaRPr lang="en-US" altLang="ko-KR" sz="1000" dirty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7" name="그룹 412"/>
            <p:cNvGrpSpPr>
              <a:grpSpLocks/>
            </p:cNvGrpSpPr>
            <p:nvPr/>
          </p:nvGrpSpPr>
          <p:grpSpPr bwMode="auto">
            <a:xfrm>
              <a:off x="1614489" y="3166337"/>
              <a:ext cx="6017552" cy="3205889"/>
              <a:chOff x="1682751" y="3307135"/>
              <a:chExt cx="5643563" cy="3322274"/>
            </a:xfrm>
          </p:grpSpPr>
          <p:sp>
            <p:nvSpPr>
              <p:cNvPr id="8" name="Rectangle 90"/>
              <p:cNvSpPr>
                <a:spLocks noChangeArrowheads="1"/>
              </p:cNvSpPr>
              <p:nvPr/>
            </p:nvSpPr>
            <p:spPr bwMode="auto">
              <a:xfrm>
                <a:off x="4692850" y="3484435"/>
                <a:ext cx="2633464" cy="3144974"/>
              </a:xfrm>
              <a:prstGeom prst="rect">
                <a:avLst/>
              </a:prstGeom>
              <a:solidFill>
                <a:srgbClr val="E5F5FF"/>
              </a:solidFill>
              <a:ln w="6350" algn="ctr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Char char="§"/>
                  <a:defRPr/>
                </a:pPr>
                <a:endParaRPr lang="ko-KR" altLang="en-US" sz="11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9" name="Group 94"/>
              <p:cNvGrpSpPr>
                <a:grpSpLocks/>
              </p:cNvGrpSpPr>
              <p:nvPr/>
            </p:nvGrpSpPr>
            <p:grpSpPr bwMode="auto">
              <a:xfrm>
                <a:off x="4713484" y="3307135"/>
                <a:ext cx="2604815" cy="316914"/>
                <a:chOff x="194" y="895"/>
                <a:chExt cx="2002" cy="224"/>
              </a:xfrm>
            </p:grpSpPr>
            <p:pic>
              <p:nvPicPr>
                <p:cNvPr id="43" name="Picture 95" descr="SK C&amp;C 도형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4" y="895"/>
                  <a:ext cx="2002" cy="2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431" y="947"/>
                  <a:ext cx="1540" cy="10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NNM</a:t>
                  </a:r>
                  <a:r>
                    <a:rPr lang="ko-KR" altLang="en-US" sz="10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 </a:t>
                  </a: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Analysis of Path &amp; Central Pressure</a:t>
                  </a:r>
                  <a:endParaRPr lang="ko-KR" altLang="en-US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10" name="Rectangle 90"/>
              <p:cNvSpPr>
                <a:spLocks noChangeArrowheads="1"/>
              </p:cNvSpPr>
              <p:nvPr/>
            </p:nvSpPr>
            <p:spPr bwMode="auto">
              <a:xfrm>
                <a:off x="1682751" y="3484435"/>
                <a:ext cx="2925244" cy="3144974"/>
              </a:xfrm>
              <a:prstGeom prst="rect">
                <a:avLst/>
              </a:prstGeom>
              <a:solidFill>
                <a:srgbClr val="E5F5FF"/>
              </a:solidFill>
              <a:ln w="6350" algn="ctr">
                <a:solidFill>
                  <a:srgbClr val="99CC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Char char="§"/>
                  <a:defRPr/>
                </a:pPr>
                <a:endParaRPr lang="ko-KR" altLang="en-US" sz="11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pic>
            <p:nvPicPr>
              <p:cNvPr id="11" name="Picture 3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96406" y="3971829"/>
                <a:ext cx="975768" cy="830495"/>
              </a:xfrm>
              <a:prstGeom prst="rect">
                <a:avLst/>
              </a:prstGeom>
              <a:noFill/>
              <a:ln w="9525" algn="ctr">
                <a:solidFill>
                  <a:srgbClr val="72BFC5"/>
                </a:solidFill>
                <a:miter lim="800000"/>
                <a:headEnd/>
                <a:tailEnd/>
              </a:ln>
            </p:spPr>
          </p:pic>
          <p:pic>
            <p:nvPicPr>
              <p:cNvPr id="12" name="Picture 35" descr="031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08713" y="3971829"/>
                <a:ext cx="882650" cy="830495"/>
              </a:xfrm>
              <a:prstGeom prst="rect">
                <a:avLst/>
              </a:prstGeom>
              <a:noFill/>
              <a:ln w="9525">
                <a:solidFill>
                  <a:srgbClr val="72BFC5"/>
                </a:solidFill>
                <a:miter lim="800000"/>
                <a:headEnd/>
                <a:tailEnd/>
              </a:ln>
            </p:spPr>
          </p:pic>
          <p:sp>
            <p:nvSpPr>
              <p:cNvPr id="13" name="Text Box 36"/>
              <p:cNvSpPr txBox="1">
                <a:spLocks noChangeAspect="1" noChangeArrowheads="1"/>
              </p:cNvSpPr>
              <p:nvPr/>
            </p:nvSpPr>
            <p:spPr bwMode="auto">
              <a:xfrm>
                <a:off x="5014404" y="4830375"/>
                <a:ext cx="860454" cy="1908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0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Past Typhoon</a:t>
                </a: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Char char="§"/>
                  <a:defRPr/>
                </a:pP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4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6227673" y="4820506"/>
                <a:ext cx="844079" cy="18422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0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Current Typhoon</a:t>
                </a: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Char char="§"/>
                  <a:defRPr/>
                </a:pPr>
                <a:endParaRPr lang="ko-KR" altLang="en-US" sz="10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cxnSp>
            <p:nvCxnSpPr>
              <p:cNvPr id="15" name="AutoShape 3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67394" y="4383273"/>
                <a:ext cx="15938" cy="1260472"/>
              </a:xfrm>
              <a:prstGeom prst="bentConnector4">
                <a:avLst>
                  <a:gd name="adj1" fmla="val -1376421"/>
                  <a:gd name="adj2" fmla="val 99926"/>
                </a:avLst>
              </a:prstGeom>
              <a:noFill/>
              <a:ln w="9525">
                <a:solidFill>
                  <a:srgbClr val="7F7F7F"/>
                </a:solidFill>
                <a:miter lim="800000"/>
                <a:headEnd type="triangle" w="med" len="med"/>
                <a:tailEnd type="triangle" w="med" len="med"/>
              </a:ln>
            </p:spPr>
          </p:cxnSp>
          <p:sp>
            <p:nvSpPr>
              <p:cNvPr id="16" name="Line 39"/>
              <p:cNvSpPr>
                <a:spLocks noChangeShapeType="1"/>
              </p:cNvSpPr>
              <p:nvPr/>
            </p:nvSpPr>
            <p:spPr bwMode="auto">
              <a:xfrm>
                <a:off x="6065778" y="5236026"/>
                <a:ext cx="0" cy="210729"/>
              </a:xfrm>
              <a:prstGeom prst="line">
                <a:avLst/>
              </a:prstGeom>
              <a:noFill/>
              <a:ln w="3175">
                <a:solidFill>
                  <a:srgbClr val="FFFFFF">
                    <a:lumMod val="50000"/>
                  </a:srgbClr>
                </a:solidFill>
                <a:round/>
                <a:headEnd/>
                <a:tailEnd type="triangle" w="med" len="med"/>
              </a:ln>
              <a:effectLst/>
            </p:spPr>
            <p:txBody>
              <a:bodyPr rot="10800000" wrap="square" lIns="127115" tIns="63558" rIns="127115" bIns="63558" anchor="ctr">
                <a:spAutoFit/>
              </a:bodyPr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 kern="0" dirty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7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4753885" y="3616024"/>
                <a:ext cx="2539678" cy="16119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Path</a:t>
                </a:r>
                <a:r>
                  <a:rPr lang="en-US" altLang="ko-KR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/>
                </a:r>
                <a:br>
                  <a:rPr lang="en-US" altLang="ko-KR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</a:br>
                <a:r>
                  <a:rPr lang="en-US" altLang="ko-KR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= </a:t>
                </a: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f(Pressure, Radius, SST)</a:t>
                </a:r>
                <a:endParaRPr lang="en-US" altLang="ko-KR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8" name="Text Box 44"/>
              <p:cNvSpPr txBox="1">
                <a:spLocks noChangeAspect="1" noChangeArrowheads="1"/>
              </p:cNvSpPr>
              <p:nvPr/>
            </p:nvSpPr>
            <p:spPr bwMode="auto">
              <a:xfrm>
                <a:off x="5230261" y="6402418"/>
                <a:ext cx="1415730" cy="18586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2075" tIns="0" rIns="92075" bIns="46038"/>
              <a:lstStyle/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00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Similar Past Typhoon</a:t>
                </a: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762000" latinLnBrk="0">
                  <a:lnSpc>
                    <a:spcPct val="120000"/>
                  </a:lnSpc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Char char="§"/>
                  <a:defRPr/>
                </a:pPr>
                <a:endParaRPr lang="ko-KR" altLang="en-US" sz="10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9" name="Line 63"/>
              <p:cNvSpPr>
                <a:spLocks noChangeShapeType="1"/>
              </p:cNvSpPr>
              <p:nvPr/>
            </p:nvSpPr>
            <p:spPr bwMode="auto">
              <a:xfrm>
                <a:off x="2184434" y="3981183"/>
                <a:ext cx="0" cy="161196"/>
              </a:xfrm>
              <a:prstGeom prst="line">
                <a:avLst/>
              </a:prstGeom>
              <a:noFill/>
              <a:ln w="3175">
                <a:solidFill>
                  <a:srgbClr val="FFFFFF">
                    <a:lumMod val="50000"/>
                  </a:srgbClr>
                </a:solidFill>
                <a:round/>
                <a:headEnd/>
                <a:tailEnd type="triangle" w="med" len="med"/>
              </a:ln>
              <a:effectLst/>
            </p:spPr>
            <p:txBody>
              <a:bodyPr rot="10800000" lIns="127115" tIns="63558" rIns="127115" bIns="63558" anchor="ctr">
                <a:spAutoFit/>
              </a:bodyPr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 kern="0" dirty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20" name="그룹 153"/>
              <p:cNvGrpSpPr>
                <a:grpSpLocks/>
              </p:cNvGrpSpPr>
              <p:nvPr/>
            </p:nvGrpSpPr>
            <p:grpSpPr bwMode="auto">
              <a:xfrm>
                <a:off x="1706570" y="5496386"/>
                <a:ext cx="1086732" cy="1068203"/>
                <a:chOff x="495301" y="6464300"/>
                <a:chExt cx="1154951" cy="1088662"/>
              </a:xfrm>
            </p:grpSpPr>
            <p:pic>
              <p:nvPicPr>
                <p:cNvPr id="41" name="Picture 263" descr="원통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8893" r="5098" b="6126"/>
                <a:stretch>
                  <a:fillRect/>
                </a:stretch>
              </p:blipFill>
              <p:spPr bwMode="auto">
                <a:xfrm>
                  <a:off x="539750" y="6464300"/>
                  <a:ext cx="977900" cy="10134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" name="Text Box 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95301" y="6825419"/>
                  <a:ext cx="1154951" cy="72754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92075" tIns="0" rIns="92075" bIns="46038"/>
                <a:lstStyle/>
                <a:p>
                  <a:pPr algn="ctr" defTabSz="762000" latinLnBrk="0">
                    <a:spcBef>
                      <a:spcPct val="40000"/>
                    </a:spcBef>
                    <a:buClr>
                      <a:srgbClr val="969696"/>
                    </a:buClr>
                    <a:buFont typeface="Wingdings" pitchFamily="2" charset="2"/>
                    <a:buNone/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KDF Of </a:t>
                  </a:r>
                </a:p>
                <a:p>
                  <a:pPr algn="ctr" defTabSz="762000" latinLnBrk="0">
                    <a:spcBef>
                      <a:spcPct val="40000"/>
                    </a:spcBef>
                    <a:buClr>
                      <a:srgbClr val="969696"/>
                    </a:buClr>
                    <a:buFont typeface="Wingdings" pitchFamily="2" charset="2"/>
                    <a:buNone/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Typhoon</a:t>
                  </a:r>
                  <a:endParaRPr lang="en-US" altLang="ko-KR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grpSp>
            <p:nvGrpSpPr>
              <p:cNvPr id="21" name="Group 94"/>
              <p:cNvGrpSpPr>
                <a:grpSpLocks/>
              </p:cNvGrpSpPr>
              <p:nvPr/>
            </p:nvGrpSpPr>
            <p:grpSpPr bwMode="auto">
              <a:xfrm>
                <a:off x="1766890" y="3310879"/>
                <a:ext cx="2759075" cy="307040"/>
                <a:chOff x="300" y="889"/>
                <a:chExt cx="2318" cy="259"/>
              </a:xfrm>
            </p:grpSpPr>
            <p:pic>
              <p:nvPicPr>
                <p:cNvPr id="39" name="Picture 95" descr="SK C&amp;C 도형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00" y="889"/>
                  <a:ext cx="231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960" y="954"/>
                  <a:ext cx="831" cy="126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 defTabSz="839788" latinLnBrk="0">
                    <a:spcBef>
                      <a:spcPct val="50000"/>
                    </a:spcBef>
                    <a:buClr>
                      <a:srgbClr val="969696"/>
                    </a:buClr>
                    <a:defRPr/>
                  </a:pP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KDF </a:t>
                  </a:r>
                  <a:r>
                    <a:rPr lang="ko-KR" altLang="en-US" sz="10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 </a:t>
                  </a:r>
                  <a:r>
                    <a:rPr lang="en-US" altLang="ko-KR" sz="10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Analysis for SST</a:t>
                  </a:r>
                  <a:endParaRPr lang="ko-KR" altLang="en-US" sz="10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22" name="Rectangle 35"/>
              <p:cNvSpPr>
                <a:spLocks noChangeArrowheads="1"/>
              </p:cNvSpPr>
              <p:nvPr/>
            </p:nvSpPr>
            <p:spPr bwMode="auto">
              <a:xfrm>
                <a:off x="1807801" y="3650566"/>
                <a:ext cx="2404572" cy="330618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  <a:effectLst>
                <a:prstShdw prst="shdw18" dist="17961" dir="13500000">
                  <a:srgbClr val="FFFFFF">
                    <a:gamma/>
                    <a:shade val="60000"/>
                    <a:invGamma/>
                  </a:srgbClr>
                </a:prstShdw>
              </a:effectLst>
            </p:spPr>
            <p:txBody>
              <a:bodyPr anchor="ctr"/>
              <a:lstStyle/>
              <a:p>
                <a:pPr algn="ctr" latinLnBrk="0">
                  <a:spcBef>
                    <a:spcPct val="40000"/>
                  </a:spcBef>
                  <a:buClr>
                    <a:srgbClr val="969696"/>
                  </a:buClr>
                  <a:buFont typeface="Wingdings" pitchFamily="2" charset="2"/>
                  <a:buNone/>
                  <a:defRPr/>
                </a:pPr>
                <a:r>
                  <a:rPr lang="en-US" altLang="ko-KR" sz="11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SST Distribution around Typhoon Path</a:t>
                </a:r>
                <a:endParaRPr lang="ko-KR" altLang="en-US" sz="11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3" name="Line 63"/>
              <p:cNvSpPr>
                <a:spLocks noChangeShapeType="1"/>
              </p:cNvSpPr>
              <p:nvPr/>
            </p:nvSpPr>
            <p:spPr bwMode="auto">
              <a:xfrm>
                <a:off x="2214207" y="5308585"/>
                <a:ext cx="0" cy="161196"/>
              </a:xfrm>
              <a:prstGeom prst="line">
                <a:avLst/>
              </a:prstGeom>
              <a:noFill/>
              <a:ln w="3175">
                <a:solidFill>
                  <a:srgbClr val="FFFFFF">
                    <a:lumMod val="50000"/>
                  </a:srgbClr>
                </a:solidFill>
                <a:round/>
                <a:headEnd/>
                <a:tailEnd type="triangle" w="med" len="med"/>
              </a:ln>
              <a:effectLst/>
            </p:spPr>
            <p:txBody>
              <a:bodyPr rot="10800000" lIns="127115" tIns="63558" rIns="127115" bIns="63558" anchor="ctr">
                <a:spAutoFit/>
              </a:bodyPr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b="0" kern="0" dirty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24" name="그룹 170"/>
              <p:cNvGrpSpPr>
                <a:grpSpLocks/>
              </p:cNvGrpSpPr>
              <p:nvPr/>
            </p:nvGrpSpPr>
            <p:grpSpPr bwMode="auto">
              <a:xfrm>
                <a:off x="2903183" y="4851434"/>
                <a:ext cx="1723265" cy="250137"/>
                <a:chOff x="-1972525" y="6553200"/>
                <a:chExt cx="1691324" cy="334963"/>
              </a:xfrm>
            </p:grpSpPr>
            <p:pic>
              <p:nvPicPr>
                <p:cNvPr id="37" name="Picture 133" descr="SK C&amp;C 도형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-1972525" y="6553200"/>
                  <a:ext cx="1691324" cy="334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-1957639" y="6594890"/>
                  <a:ext cx="1475692" cy="213658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ctr" defTabSz="839788" latinLnBrk="0">
                    <a:spcBef>
                      <a:spcPct val="50000"/>
                    </a:spcBef>
                    <a:buClr>
                      <a:srgbClr val="969696"/>
                    </a:buClr>
                    <a:buFont typeface="Wingdings" pitchFamily="2" charset="2"/>
                    <a:buNone/>
                    <a:defRPr/>
                  </a:pPr>
                  <a:r>
                    <a:rPr lang="en-US" altLang="ko-KR" sz="10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Effects of SST</a:t>
                  </a:r>
                  <a:endParaRPr lang="ko-KR" altLang="en-US" sz="10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grpSp>
            <p:nvGrpSpPr>
              <p:cNvPr id="25" name="그룹 171"/>
              <p:cNvGrpSpPr>
                <a:grpSpLocks/>
              </p:cNvGrpSpPr>
              <p:nvPr/>
            </p:nvGrpSpPr>
            <p:grpSpPr bwMode="auto">
              <a:xfrm>
                <a:off x="2782301" y="5119964"/>
                <a:ext cx="1852900" cy="250137"/>
                <a:chOff x="-2123851" y="6553198"/>
                <a:chExt cx="1816953" cy="334963"/>
              </a:xfrm>
            </p:grpSpPr>
            <p:pic>
              <p:nvPicPr>
                <p:cNvPr id="35" name="Picture 133" descr="SK C&amp;C 도형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-2008824" y="6553198"/>
                  <a:ext cx="1691325" cy="334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-2123851" y="6594341"/>
                  <a:ext cx="1816953" cy="213521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 defTabSz="839788" latinLnBrk="0">
                    <a:spcBef>
                      <a:spcPct val="50000"/>
                    </a:spcBef>
                    <a:buClr>
                      <a:srgbClr val="969696"/>
                    </a:buClr>
                    <a:buFont typeface="Wingdings" pitchFamily="2" charset="2"/>
                    <a:buNone/>
                    <a:defRPr/>
                  </a:pPr>
                  <a:r>
                    <a:rPr lang="en-US" altLang="ko-KR" sz="10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Characteristics of Typhoon</a:t>
                  </a:r>
                  <a:endParaRPr lang="ko-KR" altLang="en-US" sz="10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grpSp>
            <p:nvGrpSpPr>
              <p:cNvPr id="26" name="그룹 176"/>
              <p:cNvGrpSpPr>
                <a:grpSpLocks/>
              </p:cNvGrpSpPr>
              <p:nvPr/>
            </p:nvGrpSpPr>
            <p:grpSpPr bwMode="auto">
              <a:xfrm>
                <a:off x="2910578" y="5416693"/>
                <a:ext cx="1712225" cy="248910"/>
                <a:chOff x="-1997990" y="6553200"/>
                <a:chExt cx="1680489" cy="334963"/>
              </a:xfrm>
            </p:grpSpPr>
            <p:pic>
              <p:nvPicPr>
                <p:cNvPr id="33" name="Picture 133" descr="SK C&amp;C 도형2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-1997990" y="6553200"/>
                  <a:ext cx="1680489" cy="334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-1979778" y="6606473"/>
                  <a:ext cx="1608432" cy="200627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 anchor="ctr">
                  <a:spAutoFit/>
                </a:bodyPr>
                <a:lstStyle/>
                <a:p>
                  <a:pPr algn="ctr" defTabSz="839788" latinLnBrk="0">
                    <a:spcBef>
                      <a:spcPct val="50000"/>
                    </a:spcBef>
                    <a:buClr>
                      <a:srgbClr val="969696"/>
                    </a:buClr>
                    <a:defRPr/>
                  </a:pPr>
                  <a:r>
                    <a:rPr lang="en-US" altLang="ko-KR" sz="10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Correlation with wind &amp; rain</a:t>
                  </a:r>
                  <a:endParaRPr lang="ko-KR" altLang="en-US" sz="10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27" name="Line 260"/>
              <p:cNvSpPr>
                <a:spLocks noChangeShapeType="1"/>
              </p:cNvSpPr>
              <p:nvPr/>
            </p:nvSpPr>
            <p:spPr bwMode="auto">
              <a:xfrm>
                <a:off x="2732912" y="4970303"/>
                <a:ext cx="181618" cy="0"/>
              </a:xfrm>
              <a:prstGeom prst="line">
                <a:avLst/>
              </a:prstGeom>
              <a:noFill/>
              <a:ln w="6350">
                <a:solidFill>
                  <a:srgbClr val="777777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8" name="Line 260"/>
              <p:cNvSpPr>
                <a:spLocks noChangeShapeType="1"/>
              </p:cNvSpPr>
              <p:nvPr/>
            </p:nvSpPr>
            <p:spPr bwMode="auto">
              <a:xfrm>
                <a:off x="2732912" y="5235850"/>
                <a:ext cx="181618" cy="0"/>
              </a:xfrm>
              <a:prstGeom prst="line">
                <a:avLst/>
              </a:prstGeom>
              <a:noFill/>
              <a:ln w="6350">
                <a:solidFill>
                  <a:srgbClr val="777777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9" name="Line 260"/>
              <p:cNvSpPr>
                <a:spLocks noChangeShapeType="1"/>
              </p:cNvSpPr>
              <p:nvPr/>
            </p:nvSpPr>
            <p:spPr bwMode="auto">
              <a:xfrm>
                <a:off x="2747705" y="5551466"/>
                <a:ext cx="181618" cy="0"/>
              </a:xfrm>
              <a:prstGeom prst="line">
                <a:avLst/>
              </a:prstGeom>
              <a:noFill/>
              <a:ln w="6350">
                <a:solidFill>
                  <a:srgbClr val="777777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pic>
            <p:nvPicPr>
              <p:cNvPr id="30" name="Picture 122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793372" y="4174839"/>
                <a:ext cx="947737" cy="1135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124" descr="UNI00000838a10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122144" y="5469419"/>
                <a:ext cx="1782567" cy="908584"/>
              </a:xfrm>
              <a:prstGeom prst="rect">
                <a:avLst/>
              </a:prstGeom>
              <a:noFill/>
              <a:ln w="9525">
                <a:solidFill>
                  <a:srgbClr val="333399"/>
                </a:solidFill>
                <a:miter lim="800000"/>
                <a:headEnd/>
                <a:tailEnd/>
              </a:ln>
            </p:spPr>
          </p:pic>
          <p:sp>
            <p:nvSpPr>
              <p:cNvPr id="32" name="Line 125"/>
              <p:cNvSpPr>
                <a:spLocks noChangeShapeType="1"/>
              </p:cNvSpPr>
              <p:nvPr/>
            </p:nvSpPr>
            <p:spPr bwMode="auto">
              <a:xfrm>
                <a:off x="2710871" y="6048064"/>
                <a:ext cx="2381687" cy="9228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rgbClr val="333399">
                    <a:gamma/>
                    <a:shade val="60000"/>
                    <a:invGamma/>
                  </a:srgbClr>
                </a:prstShdw>
              </a:effectLst>
            </p:spPr>
            <p:txBody>
              <a:bodyPr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</p:grpSp>
      <p:grpSp>
        <p:nvGrpSpPr>
          <p:cNvPr id="49" name="그룹 48"/>
          <p:cNvGrpSpPr/>
          <p:nvPr/>
        </p:nvGrpSpPr>
        <p:grpSpPr>
          <a:xfrm>
            <a:off x="2809081" y="2329949"/>
            <a:ext cx="3325813" cy="134144"/>
            <a:chOff x="2809081" y="1685925"/>
            <a:chExt cx="3325813" cy="134144"/>
          </a:xfrm>
        </p:grpSpPr>
        <p:cxnSp>
          <p:nvCxnSpPr>
            <p:cNvPr id="50" name="직선 연결선 49"/>
            <p:cNvCxnSpPr/>
            <p:nvPr/>
          </p:nvCxnSpPr>
          <p:spPr bwMode="auto">
            <a:xfrm>
              <a:off x="2819400" y="1685925"/>
              <a:ext cx="33147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직선 화살표 연결선 50"/>
            <p:cNvCxnSpPr/>
            <p:nvPr/>
          </p:nvCxnSpPr>
          <p:spPr bwMode="auto">
            <a:xfrm rot="5400000">
              <a:off x="2743200" y="1752600"/>
              <a:ext cx="133350" cy="1588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2" name="직선 화살표 연결선 51"/>
            <p:cNvCxnSpPr/>
            <p:nvPr/>
          </p:nvCxnSpPr>
          <p:spPr bwMode="auto">
            <a:xfrm rot="5400000">
              <a:off x="6067425" y="1752600"/>
              <a:ext cx="133350" cy="1588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53" name="직선 화살표 연결선 52"/>
          <p:cNvCxnSpPr/>
          <p:nvPr/>
        </p:nvCxnSpPr>
        <p:spPr bwMode="auto">
          <a:xfrm rot="5400000">
            <a:off x="4356497" y="2182708"/>
            <a:ext cx="296069" cy="158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Trajectory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1001713" y="5148928"/>
            <a:ext cx="7113587" cy="1370012"/>
            <a:chOff x="48" y="4752"/>
            <a:chExt cx="4224" cy="915"/>
          </a:xfrm>
        </p:grpSpPr>
        <p:sp>
          <p:nvSpPr>
            <p:cNvPr id="22567" name="Freeform 83"/>
            <p:cNvSpPr>
              <a:spLocks/>
            </p:cNvSpPr>
            <p:nvPr/>
          </p:nvSpPr>
          <p:spPr bwMode="auto">
            <a:xfrm>
              <a:off x="48" y="4944"/>
              <a:ext cx="1296" cy="672"/>
            </a:xfrm>
            <a:custGeom>
              <a:avLst/>
              <a:gdLst>
                <a:gd name="T0" fmla="*/ 0 w 1296"/>
                <a:gd name="T1" fmla="*/ 0 h 672"/>
                <a:gd name="T2" fmla="*/ 1296 w 1296"/>
                <a:gd name="T3" fmla="*/ 96 h 672"/>
                <a:gd name="T4" fmla="*/ 1296 w 1296"/>
                <a:gd name="T5" fmla="*/ 672 h 672"/>
                <a:gd name="T6" fmla="*/ 0 w 1296"/>
                <a:gd name="T7" fmla="*/ 576 h 672"/>
                <a:gd name="T8" fmla="*/ 0 w 1296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672"/>
                <a:gd name="T17" fmla="*/ 1296 w 1296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672">
                  <a:moveTo>
                    <a:pt x="0" y="0"/>
                  </a:moveTo>
                  <a:lnTo>
                    <a:pt x="1296" y="96"/>
                  </a:lnTo>
                  <a:lnTo>
                    <a:pt x="1296" y="672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68" name="Freeform 84"/>
            <p:cNvSpPr>
              <a:spLocks/>
            </p:cNvSpPr>
            <p:nvPr/>
          </p:nvSpPr>
          <p:spPr bwMode="auto">
            <a:xfrm flipH="1">
              <a:off x="2976" y="4944"/>
              <a:ext cx="1296" cy="672"/>
            </a:xfrm>
            <a:custGeom>
              <a:avLst/>
              <a:gdLst>
                <a:gd name="T0" fmla="*/ 0 w 1296"/>
                <a:gd name="T1" fmla="*/ 0 h 672"/>
                <a:gd name="T2" fmla="*/ 1296 w 1296"/>
                <a:gd name="T3" fmla="*/ 96 h 672"/>
                <a:gd name="T4" fmla="*/ 1296 w 1296"/>
                <a:gd name="T5" fmla="*/ 672 h 672"/>
                <a:gd name="T6" fmla="*/ 0 w 1296"/>
                <a:gd name="T7" fmla="*/ 576 h 672"/>
                <a:gd name="T8" fmla="*/ 0 w 1296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672"/>
                <a:gd name="T17" fmla="*/ 1296 w 1296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672">
                  <a:moveTo>
                    <a:pt x="0" y="0"/>
                  </a:moveTo>
                  <a:lnTo>
                    <a:pt x="1296" y="96"/>
                  </a:lnTo>
                  <a:lnTo>
                    <a:pt x="1296" y="672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69" name="Freeform 85"/>
            <p:cNvSpPr>
              <a:spLocks/>
            </p:cNvSpPr>
            <p:nvPr/>
          </p:nvSpPr>
          <p:spPr bwMode="auto">
            <a:xfrm>
              <a:off x="1344" y="4848"/>
              <a:ext cx="558" cy="768"/>
            </a:xfrm>
            <a:custGeom>
              <a:avLst/>
              <a:gdLst>
                <a:gd name="T0" fmla="*/ 0 w 558"/>
                <a:gd name="T1" fmla="*/ 192 h 768"/>
                <a:gd name="T2" fmla="*/ 558 w 558"/>
                <a:gd name="T3" fmla="*/ 0 h 768"/>
                <a:gd name="T4" fmla="*/ 240 w 558"/>
                <a:gd name="T5" fmla="*/ 624 h 768"/>
                <a:gd name="T6" fmla="*/ 0 w 558"/>
                <a:gd name="T7" fmla="*/ 768 h 768"/>
                <a:gd name="T8" fmla="*/ 0 w 558"/>
                <a:gd name="T9" fmla="*/ 192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768"/>
                <a:gd name="T17" fmla="*/ 558 w 55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768">
                  <a:moveTo>
                    <a:pt x="0" y="192"/>
                  </a:moveTo>
                  <a:lnTo>
                    <a:pt x="558" y="0"/>
                  </a:lnTo>
                  <a:lnTo>
                    <a:pt x="240" y="624"/>
                  </a:lnTo>
                  <a:lnTo>
                    <a:pt x="0" y="768"/>
                  </a:lnTo>
                  <a:lnTo>
                    <a:pt x="0" y="192"/>
                  </a:lnTo>
                  <a:close/>
                </a:path>
              </a:pathLst>
            </a:custGeom>
            <a:gradFill rotWithShape="0">
              <a:gsLst>
                <a:gs pos="0">
                  <a:srgbClr val="85C1E6"/>
                </a:gs>
                <a:gs pos="100000">
                  <a:srgbClr val="EEF6FC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70" name="Freeform 86"/>
            <p:cNvSpPr>
              <a:spLocks/>
            </p:cNvSpPr>
            <p:nvPr/>
          </p:nvSpPr>
          <p:spPr bwMode="auto">
            <a:xfrm flipH="1">
              <a:off x="2400" y="4848"/>
              <a:ext cx="576" cy="768"/>
            </a:xfrm>
            <a:custGeom>
              <a:avLst/>
              <a:gdLst>
                <a:gd name="T0" fmla="*/ 0 w 576"/>
                <a:gd name="T1" fmla="*/ 192 h 768"/>
                <a:gd name="T2" fmla="*/ 576 w 576"/>
                <a:gd name="T3" fmla="*/ 0 h 768"/>
                <a:gd name="T4" fmla="*/ 240 w 576"/>
                <a:gd name="T5" fmla="*/ 624 h 768"/>
                <a:gd name="T6" fmla="*/ 0 w 576"/>
                <a:gd name="T7" fmla="*/ 768 h 768"/>
                <a:gd name="T8" fmla="*/ 0 w 576"/>
                <a:gd name="T9" fmla="*/ 192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768"/>
                <a:gd name="T17" fmla="*/ 576 w 576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768">
                  <a:moveTo>
                    <a:pt x="0" y="192"/>
                  </a:moveTo>
                  <a:lnTo>
                    <a:pt x="576" y="0"/>
                  </a:lnTo>
                  <a:lnTo>
                    <a:pt x="240" y="624"/>
                  </a:lnTo>
                  <a:lnTo>
                    <a:pt x="0" y="768"/>
                  </a:lnTo>
                  <a:lnTo>
                    <a:pt x="0" y="192"/>
                  </a:lnTo>
                  <a:close/>
                </a:path>
              </a:pathLst>
            </a:custGeom>
            <a:gradFill rotWithShape="0">
              <a:gsLst>
                <a:gs pos="0">
                  <a:srgbClr val="EEF6FC"/>
                </a:gs>
                <a:gs pos="100000">
                  <a:srgbClr val="85C1E6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71" name="Freeform 87"/>
            <p:cNvSpPr>
              <a:spLocks/>
            </p:cNvSpPr>
            <p:nvPr/>
          </p:nvSpPr>
          <p:spPr bwMode="auto">
            <a:xfrm>
              <a:off x="48" y="4752"/>
              <a:ext cx="1818" cy="288"/>
            </a:xfrm>
            <a:custGeom>
              <a:avLst/>
              <a:gdLst>
                <a:gd name="T0" fmla="*/ 0 w 1818"/>
                <a:gd name="T1" fmla="*/ 192 h 288"/>
                <a:gd name="T2" fmla="*/ 864 w 1818"/>
                <a:gd name="T3" fmla="*/ 0 h 288"/>
                <a:gd name="T4" fmla="*/ 1818 w 1818"/>
                <a:gd name="T5" fmla="*/ 114 h 288"/>
                <a:gd name="T6" fmla="*/ 1296 w 1818"/>
                <a:gd name="T7" fmla="*/ 288 h 288"/>
                <a:gd name="T8" fmla="*/ 0 w 1818"/>
                <a:gd name="T9" fmla="*/ 192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8"/>
                <a:gd name="T16" fmla="*/ 0 h 288"/>
                <a:gd name="T17" fmla="*/ 1818 w 1818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8" h="288">
                  <a:moveTo>
                    <a:pt x="0" y="192"/>
                  </a:moveTo>
                  <a:lnTo>
                    <a:pt x="864" y="0"/>
                  </a:lnTo>
                  <a:lnTo>
                    <a:pt x="1818" y="114"/>
                  </a:lnTo>
                  <a:lnTo>
                    <a:pt x="1296" y="288"/>
                  </a:lnTo>
                  <a:lnTo>
                    <a:pt x="0" y="192"/>
                  </a:lnTo>
                  <a:close/>
                </a:path>
              </a:pathLst>
            </a:custGeom>
            <a:gradFill rotWithShape="0">
              <a:gsLst>
                <a:gs pos="0">
                  <a:srgbClr val="85C1E6"/>
                </a:gs>
                <a:gs pos="100000">
                  <a:srgbClr val="C9E4F4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72" name="Freeform 88"/>
            <p:cNvSpPr>
              <a:spLocks/>
            </p:cNvSpPr>
            <p:nvPr/>
          </p:nvSpPr>
          <p:spPr bwMode="auto">
            <a:xfrm>
              <a:off x="2448" y="4752"/>
              <a:ext cx="1824" cy="288"/>
            </a:xfrm>
            <a:custGeom>
              <a:avLst/>
              <a:gdLst>
                <a:gd name="T0" fmla="*/ 1824 w 1824"/>
                <a:gd name="T1" fmla="*/ 192 h 288"/>
                <a:gd name="T2" fmla="*/ 960 w 1824"/>
                <a:gd name="T3" fmla="*/ 0 h 288"/>
                <a:gd name="T4" fmla="*/ 0 w 1824"/>
                <a:gd name="T5" fmla="*/ 114 h 288"/>
                <a:gd name="T6" fmla="*/ 528 w 1824"/>
                <a:gd name="T7" fmla="*/ 288 h 288"/>
                <a:gd name="T8" fmla="*/ 1824 w 1824"/>
                <a:gd name="T9" fmla="*/ 192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288"/>
                <a:gd name="T17" fmla="*/ 1824 w 182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288">
                  <a:moveTo>
                    <a:pt x="1824" y="192"/>
                  </a:moveTo>
                  <a:lnTo>
                    <a:pt x="960" y="0"/>
                  </a:lnTo>
                  <a:lnTo>
                    <a:pt x="0" y="114"/>
                  </a:lnTo>
                  <a:lnTo>
                    <a:pt x="528" y="288"/>
                  </a:lnTo>
                  <a:lnTo>
                    <a:pt x="1824" y="192"/>
                  </a:lnTo>
                  <a:close/>
                </a:path>
              </a:pathLst>
            </a:custGeom>
            <a:gradFill rotWithShape="0">
              <a:gsLst>
                <a:gs pos="0">
                  <a:srgbClr val="D6EAF7"/>
                </a:gs>
                <a:gs pos="100000">
                  <a:srgbClr val="85C1E6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73" name="Freeform 89"/>
            <p:cNvSpPr>
              <a:spLocks/>
            </p:cNvSpPr>
            <p:nvPr/>
          </p:nvSpPr>
          <p:spPr bwMode="auto">
            <a:xfrm>
              <a:off x="1440" y="5088"/>
              <a:ext cx="1440" cy="579"/>
            </a:xfrm>
            <a:custGeom>
              <a:avLst/>
              <a:gdLst>
                <a:gd name="T0" fmla="*/ 0 w 1440"/>
                <a:gd name="T1" fmla="*/ 0 h 624"/>
                <a:gd name="T2" fmla="*/ 1440 w 1440"/>
                <a:gd name="T3" fmla="*/ 0 h 624"/>
                <a:gd name="T4" fmla="*/ 1440 w 1440"/>
                <a:gd name="T5" fmla="*/ 161 h 624"/>
                <a:gd name="T6" fmla="*/ 0 w 1440"/>
                <a:gd name="T7" fmla="*/ 161 h 624"/>
                <a:gd name="T8" fmla="*/ 0 w 1440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624"/>
                <a:gd name="T17" fmla="*/ 1440 w 1440"/>
                <a:gd name="T18" fmla="*/ 624 h 6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624">
                  <a:moveTo>
                    <a:pt x="0" y="0"/>
                  </a:moveTo>
                  <a:lnTo>
                    <a:pt x="1440" y="0"/>
                  </a:lnTo>
                  <a:lnTo>
                    <a:pt x="1440" y="624"/>
                  </a:lnTo>
                  <a:lnTo>
                    <a:pt x="0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5C1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22574" name="Freeform 90"/>
            <p:cNvSpPr>
              <a:spLocks/>
            </p:cNvSpPr>
            <p:nvPr/>
          </p:nvSpPr>
          <p:spPr bwMode="auto">
            <a:xfrm>
              <a:off x="1440" y="4848"/>
              <a:ext cx="1440" cy="240"/>
            </a:xfrm>
            <a:custGeom>
              <a:avLst/>
              <a:gdLst>
                <a:gd name="T0" fmla="*/ 0 w 1440"/>
                <a:gd name="T1" fmla="*/ 240 h 240"/>
                <a:gd name="T2" fmla="*/ 432 w 1440"/>
                <a:gd name="T3" fmla="*/ 0 h 240"/>
                <a:gd name="T4" fmla="*/ 960 w 1440"/>
                <a:gd name="T5" fmla="*/ 0 h 240"/>
                <a:gd name="T6" fmla="*/ 1440 w 1440"/>
                <a:gd name="T7" fmla="*/ 240 h 240"/>
                <a:gd name="T8" fmla="*/ 0 w 1440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0"/>
                <a:gd name="T16" fmla="*/ 0 h 240"/>
                <a:gd name="T17" fmla="*/ 1440 w 1440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0" h="240">
                  <a:moveTo>
                    <a:pt x="0" y="240"/>
                  </a:moveTo>
                  <a:lnTo>
                    <a:pt x="432" y="0"/>
                  </a:lnTo>
                  <a:lnTo>
                    <a:pt x="960" y="0"/>
                  </a:lnTo>
                  <a:lnTo>
                    <a:pt x="1440" y="240"/>
                  </a:lnTo>
                  <a:lnTo>
                    <a:pt x="0" y="240"/>
                  </a:lnTo>
                  <a:close/>
                </a:path>
              </a:pathLst>
            </a:custGeom>
            <a:gradFill rotWithShape="0">
              <a:gsLst>
                <a:gs pos="0">
                  <a:srgbClr val="C9E4F4"/>
                </a:gs>
                <a:gs pos="100000">
                  <a:srgbClr val="85C1E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59" name="Freeform 91"/>
            <p:cNvSpPr>
              <a:spLocks/>
            </p:cNvSpPr>
            <p:nvPr/>
          </p:nvSpPr>
          <p:spPr bwMode="auto">
            <a:xfrm>
              <a:off x="72" y="4974"/>
              <a:ext cx="1257" cy="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6" y="96"/>
                </a:cxn>
                <a:cxn ang="0">
                  <a:pos x="1296" y="672"/>
                </a:cxn>
                <a:cxn ang="0">
                  <a:pos x="0" y="576"/>
                </a:cxn>
                <a:cxn ang="0">
                  <a:pos x="0" y="0"/>
                </a:cxn>
              </a:cxnLst>
              <a:rect l="0" t="0" r="r" b="b"/>
              <a:pathLst>
                <a:path w="1296" h="672">
                  <a:moveTo>
                    <a:pt x="0" y="0"/>
                  </a:moveTo>
                  <a:lnTo>
                    <a:pt x="1296" y="96"/>
                  </a:lnTo>
                  <a:lnTo>
                    <a:pt x="1296" y="672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60" name="Freeform 92"/>
            <p:cNvSpPr>
              <a:spLocks/>
            </p:cNvSpPr>
            <p:nvPr/>
          </p:nvSpPr>
          <p:spPr bwMode="auto">
            <a:xfrm flipH="1">
              <a:off x="2999" y="4974"/>
              <a:ext cx="1254" cy="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6" y="96"/>
                </a:cxn>
                <a:cxn ang="0">
                  <a:pos x="1296" y="672"/>
                </a:cxn>
                <a:cxn ang="0">
                  <a:pos x="0" y="576"/>
                </a:cxn>
                <a:cxn ang="0">
                  <a:pos x="0" y="0"/>
                </a:cxn>
              </a:cxnLst>
              <a:rect l="0" t="0" r="r" b="b"/>
              <a:pathLst>
                <a:path w="1296" h="672">
                  <a:moveTo>
                    <a:pt x="0" y="0"/>
                  </a:moveTo>
                  <a:lnTo>
                    <a:pt x="1296" y="96"/>
                  </a:lnTo>
                  <a:lnTo>
                    <a:pt x="1296" y="672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  <p:sp>
          <p:nvSpPr>
            <p:cNvPr id="61" name="Freeform 93"/>
            <p:cNvSpPr>
              <a:spLocks/>
            </p:cNvSpPr>
            <p:nvPr/>
          </p:nvSpPr>
          <p:spPr bwMode="auto">
            <a:xfrm>
              <a:off x="1464" y="5136"/>
              <a:ext cx="1392" cy="5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0" y="0"/>
                </a:cxn>
                <a:cxn ang="0">
                  <a:pos x="1440" y="624"/>
                </a:cxn>
                <a:cxn ang="0">
                  <a:pos x="0" y="624"/>
                </a:cxn>
                <a:cxn ang="0">
                  <a:pos x="0" y="0"/>
                </a:cxn>
              </a:cxnLst>
              <a:rect l="0" t="0" r="r" b="b"/>
              <a:pathLst>
                <a:path w="1440" h="624">
                  <a:moveTo>
                    <a:pt x="0" y="0"/>
                  </a:moveTo>
                  <a:lnTo>
                    <a:pt x="1440" y="0"/>
                  </a:lnTo>
                  <a:lnTo>
                    <a:pt x="1440" y="624"/>
                  </a:lnTo>
                  <a:lnTo>
                    <a:pt x="0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prstShdw prst="shdw18" dist="17961" dir="135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ko-KR" altLang="en-US" b="0"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</p:grpSp>
      <p:sp>
        <p:nvSpPr>
          <p:cNvPr id="22532" name="AutoShape 128"/>
          <p:cNvSpPr>
            <a:spLocks noChangeArrowheads="1"/>
          </p:cNvSpPr>
          <p:nvPr/>
        </p:nvSpPr>
        <p:spPr bwMode="auto">
          <a:xfrm>
            <a:off x="1676400" y="3047088"/>
            <a:ext cx="5767388" cy="19796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9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6" y="12690"/>
                </a:moveTo>
                <a:cubicBezTo>
                  <a:pt x="767" y="12067"/>
                  <a:pt x="708" y="11434"/>
                  <a:pt x="708" y="10800"/>
                </a:cubicBezTo>
                <a:cubicBezTo>
                  <a:pt x="708" y="5226"/>
                  <a:pt x="5226" y="708"/>
                  <a:pt x="10800" y="708"/>
                </a:cubicBezTo>
                <a:cubicBezTo>
                  <a:pt x="16373" y="708"/>
                  <a:pt x="20892" y="5226"/>
                  <a:pt x="20892" y="10800"/>
                </a:cubicBezTo>
                <a:cubicBezTo>
                  <a:pt x="20892" y="11434"/>
                  <a:pt x="20832" y="12067"/>
                  <a:pt x="20713" y="12690"/>
                </a:cubicBezTo>
                <a:lnTo>
                  <a:pt x="21408" y="12823"/>
                </a:lnTo>
                <a:cubicBezTo>
                  <a:pt x="21535" y="12156"/>
                  <a:pt x="21600" y="1147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1479"/>
                  <a:pt x="64" y="12156"/>
                  <a:pt x="191" y="12823"/>
                </a:cubicBezTo>
                <a:close/>
              </a:path>
            </a:pathLst>
          </a:custGeom>
          <a:gradFill rotWithShape="0">
            <a:gsLst>
              <a:gs pos="0">
                <a:srgbClr val="85C1E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grpSp>
        <p:nvGrpSpPr>
          <p:cNvPr id="3" name="Group 147"/>
          <p:cNvGrpSpPr>
            <a:grpSpLocks/>
          </p:cNvGrpSpPr>
          <p:nvPr/>
        </p:nvGrpSpPr>
        <p:grpSpPr bwMode="auto">
          <a:xfrm>
            <a:off x="2195962" y="2786058"/>
            <a:ext cx="4519178" cy="781778"/>
            <a:chOff x="1214" y="2304"/>
            <a:chExt cx="1892" cy="530"/>
          </a:xfrm>
        </p:grpSpPr>
        <p:sp>
          <p:nvSpPr>
            <p:cNvPr id="65" name="Oval 131"/>
            <p:cNvSpPr>
              <a:spLocks noChangeArrowheads="1"/>
            </p:cNvSpPr>
            <p:nvPr/>
          </p:nvSpPr>
          <p:spPr bwMode="auto">
            <a:xfrm>
              <a:off x="1214" y="2304"/>
              <a:ext cx="1892" cy="530"/>
            </a:xfrm>
            <a:prstGeom prst="ellipse">
              <a:avLst/>
            </a:prstGeom>
            <a:solidFill>
              <a:srgbClr val="D8E3C9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ko-KR" altLang="ko-KR"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  <a:ea typeface="(한)문화방송" pitchFamily="18" charset="-127"/>
                <a:cs typeface="Times New Roman" pitchFamily="18" charset="0"/>
              </a:endParaRPr>
            </a:p>
          </p:txBody>
        </p:sp>
        <p:sp>
          <p:nvSpPr>
            <p:cNvPr id="66" name="Text Box 145"/>
            <p:cNvSpPr txBox="1">
              <a:spLocks noChangeArrowheads="1"/>
            </p:cNvSpPr>
            <p:nvPr/>
          </p:nvSpPr>
          <p:spPr bwMode="auto">
            <a:xfrm>
              <a:off x="1302" y="2310"/>
              <a:ext cx="168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1" tIns="45715" rIns="91431" bIns="45715" anchor="ctr">
              <a:spAutoFit/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en-US" altLang="ko-KR" sz="20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0"/>
                  <a:ea typeface="HY동녘M" pitchFamily="18" charset="-127"/>
                  <a:cs typeface="Times New Roman" pitchFamily="18" charset="0"/>
                </a:rPr>
                <a:t>Implementation of </a:t>
              </a:r>
              <a:r>
                <a:rPr lang="en-US" altLang="ko-KR" sz="20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Garamond" pitchFamily="18" charset="0"/>
                  <a:ea typeface="HY동녘M" pitchFamily="18" charset="-127"/>
                  <a:cs typeface="Times New Roman" pitchFamily="18" charset="0"/>
                </a:rPr>
                <a:t>WGTCDIS</a:t>
              </a:r>
              <a:endParaRPr lang="en-US" altLang="ko-K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HY동녘M" pitchFamily="18" charset="-127"/>
                <a:cs typeface="Times New Roman" pitchFamily="18" charset="0"/>
              </a:endParaRPr>
            </a:p>
          </p:txBody>
        </p:sp>
      </p:grpSp>
      <p:sp>
        <p:nvSpPr>
          <p:cNvPr id="22534" name="AutoShape 109"/>
          <p:cNvSpPr>
            <a:spLocks noChangeArrowheads="1"/>
          </p:cNvSpPr>
          <p:nvPr/>
        </p:nvSpPr>
        <p:spPr bwMode="auto">
          <a:xfrm flipH="1" flipV="1">
            <a:off x="990600" y="4650453"/>
            <a:ext cx="7099300" cy="80645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648 w 21600"/>
              <a:gd name="T13" fmla="*/ 4685 h 21600"/>
              <a:gd name="T14" fmla="*/ 16952 w 21600"/>
              <a:gd name="T15" fmla="*/ 169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92AFD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grpSp>
        <p:nvGrpSpPr>
          <p:cNvPr id="4" name="Group 110"/>
          <p:cNvGrpSpPr>
            <a:grpSpLocks/>
          </p:cNvGrpSpPr>
          <p:nvPr/>
        </p:nvGrpSpPr>
        <p:grpSpPr bwMode="auto">
          <a:xfrm>
            <a:off x="1843088" y="4637753"/>
            <a:ext cx="5484812" cy="819150"/>
            <a:chOff x="1142" y="2595"/>
            <a:chExt cx="2251" cy="192"/>
          </a:xfrm>
        </p:grpSpPr>
        <p:grpSp>
          <p:nvGrpSpPr>
            <p:cNvPr id="5" name="Group 111"/>
            <p:cNvGrpSpPr>
              <a:grpSpLocks/>
            </p:cNvGrpSpPr>
            <p:nvPr/>
          </p:nvGrpSpPr>
          <p:grpSpPr bwMode="auto">
            <a:xfrm>
              <a:off x="1512" y="2595"/>
              <a:ext cx="711" cy="192"/>
              <a:chOff x="1512" y="2595"/>
              <a:chExt cx="711" cy="192"/>
            </a:xfrm>
          </p:grpSpPr>
          <p:sp>
            <p:nvSpPr>
              <p:cNvPr id="22561" name="Line 112"/>
              <p:cNvSpPr>
                <a:spLocks noChangeShapeType="1"/>
              </p:cNvSpPr>
              <p:nvPr/>
            </p:nvSpPr>
            <p:spPr bwMode="auto">
              <a:xfrm flipH="1">
                <a:off x="1512" y="2604"/>
                <a:ext cx="420" cy="18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Garamond" pitchFamily="18" charset="0"/>
                  <a:ea typeface="HY동녘M" pitchFamily="18" charset="-127"/>
                </a:endParaRPr>
              </a:p>
            </p:txBody>
          </p:sp>
          <p:sp>
            <p:nvSpPr>
              <p:cNvPr id="22562" name="Line 113"/>
              <p:cNvSpPr>
                <a:spLocks noChangeShapeType="1"/>
              </p:cNvSpPr>
              <p:nvPr/>
            </p:nvSpPr>
            <p:spPr bwMode="auto">
              <a:xfrm flipH="1">
                <a:off x="1890" y="2595"/>
                <a:ext cx="221" cy="19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Garamond" pitchFamily="18" charset="0"/>
                  <a:ea typeface="HY동녘M" pitchFamily="18" charset="-127"/>
                </a:endParaRPr>
              </a:p>
            </p:txBody>
          </p:sp>
          <p:sp>
            <p:nvSpPr>
              <p:cNvPr id="22563" name="Line 114"/>
              <p:cNvSpPr>
                <a:spLocks noChangeShapeType="1"/>
              </p:cNvSpPr>
              <p:nvPr/>
            </p:nvSpPr>
            <p:spPr bwMode="auto">
              <a:xfrm flipH="1">
                <a:off x="2155" y="2604"/>
                <a:ext cx="68" cy="183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Garamond" pitchFamily="18" charset="0"/>
                  <a:ea typeface="HY동녘M" pitchFamily="18" charset="-127"/>
                </a:endParaRPr>
              </a:p>
            </p:txBody>
          </p:sp>
        </p:grpSp>
        <p:sp>
          <p:nvSpPr>
            <p:cNvPr id="22556" name="Line 115"/>
            <p:cNvSpPr>
              <a:spLocks noChangeShapeType="1"/>
            </p:cNvSpPr>
            <p:nvPr/>
          </p:nvSpPr>
          <p:spPr bwMode="auto">
            <a:xfrm>
              <a:off x="2602" y="2604"/>
              <a:ext cx="419" cy="18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Garamond" pitchFamily="18" charset="0"/>
                <a:ea typeface="HY동녘M" pitchFamily="18" charset="-127"/>
              </a:endParaRPr>
            </a:p>
          </p:txBody>
        </p:sp>
        <p:sp>
          <p:nvSpPr>
            <p:cNvPr id="22557" name="Line 116"/>
            <p:cNvSpPr>
              <a:spLocks noChangeShapeType="1"/>
            </p:cNvSpPr>
            <p:nvPr/>
          </p:nvSpPr>
          <p:spPr bwMode="auto">
            <a:xfrm>
              <a:off x="2423" y="2595"/>
              <a:ext cx="219" cy="192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Garamond" pitchFamily="18" charset="0"/>
                <a:ea typeface="HY동녘M" pitchFamily="18" charset="-127"/>
              </a:endParaRPr>
            </a:p>
          </p:txBody>
        </p:sp>
        <p:sp>
          <p:nvSpPr>
            <p:cNvPr id="22558" name="Line 117"/>
            <p:cNvSpPr>
              <a:spLocks noChangeShapeType="1"/>
            </p:cNvSpPr>
            <p:nvPr/>
          </p:nvSpPr>
          <p:spPr bwMode="auto">
            <a:xfrm>
              <a:off x="2311" y="2604"/>
              <a:ext cx="68" cy="18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Garamond" pitchFamily="18" charset="0"/>
                <a:ea typeface="HY동녘M" pitchFamily="18" charset="-127"/>
              </a:endParaRPr>
            </a:p>
          </p:txBody>
        </p:sp>
        <p:sp>
          <p:nvSpPr>
            <p:cNvPr id="22559" name="Line 118"/>
            <p:cNvSpPr>
              <a:spLocks noChangeShapeType="1"/>
            </p:cNvSpPr>
            <p:nvPr/>
          </p:nvSpPr>
          <p:spPr bwMode="auto">
            <a:xfrm flipV="1">
              <a:off x="1142" y="2601"/>
              <a:ext cx="644" cy="18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Garamond" pitchFamily="18" charset="0"/>
                <a:ea typeface="HY동녘M" pitchFamily="18" charset="-127"/>
              </a:endParaRPr>
            </a:p>
          </p:txBody>
        </p:sp>
        <p:sp>
          <p:nvSpPr>
            <p:cNvPr id="22560" name="Line 119"/>
            <p:cNvSpPr>
              <a:spLocks noChangeShapeType="1"/>
            </p:cNvSpPr>
            <p:nvPr/>
          </p:nvSpPr>
          <p:spPr bwMode="auto">
            <a:xfrm flipH="1" flipV="1">
              <a:off x="2751" y="2601"/>
              <a:ext cx="642" cy="18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ko-KR" altLang="en-US">
                <a:latin typeface="Garamond" pitchFamily="18" charset="0"/>
                <a:ea typeface="HY동녘M" pitchFamily="18" charset="-127"/>
              </a:endParaRPr>
            </a:p>
          </p:txBody>
        </p:sp>
      </p:grpSp>
      <p:sp>
        <p:nvSpPr>
          <p:cNvPr id="22536" name="Freeform 96"/>
          <p:cNvSpPr>
            <a:spLocks/>
          </p:cNvSpPr>
          <p:nvPr/>
        </p:nvSpPr>
        <p:spPr bwMode="auto">
          <a:xfrm flipV="1">
            <a:off x="990600" y="3856712"/>
            <a:ext cx="2198688" cy="949325"/>
          </a:xfrm>
          <a:custGeom>
            <a:avLst/>
            <a:gdLst>
              <a:gd name="T0" fmla="*/ 0 w 1296"/>
              <a:gd name="T1" fmla="*/ 0 h 672"/>
              <a:gd name="T2" fmla="*/ 2147483647 w 1296"/>
              <a:gd name="T3" fmla="*/ 2147483647 h 672"/>
              <a:gd name="T4" fmla="*/ 2147483647 w 1296"/>
              <a:gd name="T5" fmla="*/ 2147483647 h 672"/>
              <a:gd name="T6" fmla="*/ 0 w 1296"/>
              <a:gd name="T7" fmla="*/ 2147483647 h 672"/>
              <a:gd name="T8" fmla="*/ 0 w 1296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672"/>
              <a:gd name="T17" fmla="*/ 1296 w 1296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672">
                <a:moveTo>
                  <a:pt x="0" y="0"/>
                </a:moveTo>
                <a:lnTo>
                  <a:pt x="1296" y="96"/>
                </a:lnTo>
                <a:lnTo>
                  <a:pt x="1296" y="672"/>
                </a:lnTo>
                <a:lnTo>
                  <a:pt x="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85C1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37" name="Freeform 97"/>
          <p:cNvSpPr>
            <a:spLocks/>
          </p:cNvSpPr>
          <p:nvPr/>
        </p:nvSpPr>
        <p:spPr bwMode="auto">
          <a:xfrm flipH="1" flipV="1">
            <a:off x="5954713" y="3856712"/>
            <a:ext cx="2198687" cy="949325"/>
          </a:xfrm>
          <a:custGeom>
            <a:avLst/>
            <a:gdLst>
              <a:gd name="T0" fmla="*/ 0 w 1296"/>
              <a:gd name="T1" fmla="*/ 0 h 672"/>
              <a:gd name="T2" fmla="*/ 2147483647 w 1296"/>
              <a:gd name="T3" fmla="*/ 2147483647 h 672"/>
              <a:gd name="T4" fmla="*/ 2147483647 w 1296"/>
              <a:gd name="T5" fmla="*/ 2147483647 h 672"/>
              <a:gd name="T6" fmla="*/ 0 w 1296"/>
              <a:gd name="T7" fmla="*/ 2147483647 h 672"/>
              <a:gd name="T8" fmla="*/ 0 w 1296"/>
              <a:gd name="T9" fmla="*/ 0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672"/>
              <a:gd name="T17" fmla="*/ 1296 w 1296"/>
              <a:gd name="T18" fmla="*/ 672 h 6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672">
                <a:moveTo>
                  <a:pt x="0" y="0"/>
                </a:moveTo>
                <a:lnTo>
                  <a:pt x="1296" y="96"/>
                </a:lnTo>
                <a:lnTo>
                  <a:pt x="1296" y="672"/>
                </a:lnTo>
                <a:lnTo>
                  <a:pt x="0" y="576"/>
                </a:lnTo>
                <a:lnTo>
                  <a:pt x="0" y="0"/>
                </a:lnTo>
                <a:close/>
              </a:path>
            </a:pathLst>
          </a:custGeom>
          <a:solidFill>
            <a:srgbClr val="85C1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38" name="Freeform 98"/>
          <p:cNvSpPr>
            <a:spLocks/>
          </p:cNvSpPr>
          <p:nvPr/>
        </p:nvSpPr>
        <p:spPr bwMode="auto">
          <a:xfrm flipV="1">
            <a:off x="3189288" y="3856712"/>
            <a:ext cx="944562" cy="1085850"/>
          </a:xfrm>
          <a:custGeom>
            <a:avLst/>
            <a:gdLst>
              <a:gd name="T0" fmla="*/ 0 w 558"/>
              <a:gd name="T1" fmla="*/ 2147483647 h 768"/>
              <a:gd name="T2" fmla="*/ 2147483647 w 558"/>
              <a:gd name="T3" fmla="*/ 0 h 768"/>
              <a:gd name="T4" fmla="*/ 2147483647 w 558"/>
              <a:gd name="T5" fmla="*/ 2147483647 h 768"/>
              <a:gd name="T6" fmla="*/ 0 w 558"/>
              <a:gd name="T7" fmla="*/ 2147483647 h 768"/>
              <a:gd name="T8" fmla="*/ 0 w 558"/>
              <a:gd name="T9" fmla="*/ 2147483647 h 7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8"/>
              <a:gd name="T16" fmla="*/ 0 h 768"/>
              <a:gd name="T17" fmla="*/ 558 w 558"/>
              <a:gd name="T18" fmla="*/ 768 h 7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8" h="768">
                <a:moveTo>
                  <a:pt x="0" y="192"/>
                </a:moveTo>
                <a:lnTo>
                  <a:pt x="558" y="0"/>
                </a:lnTo>
                <a:lnTo>
                  <a:pt x="240" y="624"/>
                </a:lnTo>
                <a:lnTo>
                  <a:pt x="0" y="768"/>
                </a:lnTo>
                <a:lnTo>
                  <a:pt x="0" y="192"/>
                </a:lnTo>
                <a:close/>
              </a:path>
            </a:pathLst>
          </a:custGeom>
          <a:gradFill rotWithShape="0">
            <a:gsLst>
              <a:gs pos="0">
                <a:srgbClr val="85C1E6"/>
              </a:gs>
              <a:gs pos="100000">
                <a:srgbClr val="EEF6FC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39" name="Freeform 99"/>
          <p:cNvSpPr>
            <a:spLocks/>
          </p:cNvSpPr>
          <p:nvPr/>
        </p:nvSpPr>
        <p:spPr bwMode="auto">
          <a:xfrm flipH="1" flipV="1">
            <a:off x="4979988" y="3856712"/>
            <a:ext cx="974725" cy="1085850"/>
          </a:xfrm>
          <a:custGeom>
            <a:avLst/>
            <a:gdLst>
              <a:gd name="T0" fmla="*/ 0 w 576"/>
              <a:gd name="T1" fmla="*/ 2147483647 h 768"/>
              <a:gd name="T2" fmla="*/ 2147483647 w 576"/>
              <a:gd name="T3" fmla="*/ 0 h 768"/>
              <a:gd name="T4" fmla="*/ 2147483647 w 576"/>
              <a:gd name="T5" fmla="*/ 2147483647 h 768"/>
              <a:gd name="T6" fmla="*/ 0 w 576"/>
              <a:gd name="T7" fmla="*/ 2147483647 h 768"/>
              <a:gd name="T8" fmla="*/ 0 w 576"/>
              <a:gd name="T9" fmla="*/ 2147483647 h 7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768"/>
              <a:gd name="T17" fmla="*/ 576 w 576"/>
              <a:gd name="T18" fmla="*/ 768 h 7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768">
                <a:moveTo>
                  <a:pt x="0" y="192"/>
                </a:moveTo>
                <a:lnTo>
                  <a:pt x="576" y="0"/>
                </a:lnTo>
                <a:lnTo>
                  <a:pt x="240" y="624"/>
                </a:lnTo>
                <a:lnTo>
                  <a:pt x="0" y="768"/>
                </a:lnTo>
                <a:lnTo>
                  <a:pt x="0" y="192"/>
                </a:lnTo>
                <a:close/>
              </a:path>
            </a:pathLst>
          </a:custGeom>
          <a:gradFill rotWithShape="0">
            <a:gsLst>
              <a:gs pos="0">
                <a:srgbClr val="EEF6FC"/>
              </a:gs>
              <a:gs pos="100000">
                <a:srgbClr val="85C1E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0" name="Freeform 100"/>
          <p:cNvSpPr>
            <a:spLocks/>
          </p:cNvSpPr>
          <p:nvPr/>
        </p:nvSpPr>
        <p:spPr bwMode="auto">
          <a:xfrm>
            <a:off x="990600" y="4672687"/>
            <a:ext cx="3082925" cy="282575"/>
          </a:xfrm>
          <a:custGeom>
            <a:avLst/>
            <a:gdLst>
              <a:gd name="T0" fmla="*/ 0 w 1611"/>
              <a:gd name="T1" fmla="*/ 2147483647 h 220"/>
              <a:gd name="T2" fmla="*/ 2147483647 w 1611"/>
              <a:gd name="T3" fmla="*/ 2147483647 h 220"/>
              <a:gd name="T4" fmla="*/ 2147483647 w 1611"/>
              <a:gd name="T5" fmla="*/ 2147483647 h 220"/>
              <a:gd name="T6" fmla="*/ 2147483647 w 1611"/>
              <a:gd name="T7" fmla="*/ 0 h 220"/>
              <a:gd name="T8" fmla="*/ 0 w 1611"/>
              <a:gd name="T9" fmla="*/ 2147483647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1"/>
              <a:gd name="T16" fmla="*/ 0 h 220"/>
              <a:gd name="T17" fmla="*/ 1611 w 1611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1" h="220">
                <a:moveTo>
                  <a:pt x="0" y="106"/>
                </a:moveTo>
                <a:lnTo>
                  <a:pt x="816" y="220"/>
                </a:lnTo>
                <a:lnTo>
                  <a:pt x="1611" y="192"/>
                </a:lnTo>
                <a:lnTo>
                  <a:pt x="1148" y="0"/>
                </a:lnTo>
                <a:lnTo>
                  <a:pt x="0" y="106"/>
                </a:lnTo>
                <a:close/>
              </a:path>
            </a:pathLst>
          </a:custGeom>
          <a:gradFill rotWithShape="0">
            <a:gsLst>
              <a:gs pos="0">
                <a:srgbClr val="85C1E6"/>
              </a:gs>
              <a:gs pos="100000">
                <a:srgbClr val="D5EAF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1" name="Freeform 102"/>
          <p:cNvSpPr>
            <a:spLocks/>
          </p:cNvSpPr>
          <p:nvPr/>
        </p:nvSpPr>
        <p:spPr bwMode="auto">
          <a:xfrm flipV="1">
            <a:off x="3351213" y="3785274"/>
            <a:ext cx="2441575" cy="817563"/>
          </a:xfrm>
          <a:custGeom>
            <a:avLst/>
            <a:gdLst>
              <a:gd name="T0" fmla="*/ 0 w 1440"/>
              <a:gd name="T1" fmla="*/ 0 h 624"/>
              <a:gd name="T2" fmla="*/ 2147483647 w 1440"/>
              <a:gd name="T3" fmla="*/ 0 h 624"/>
              <a:gd name="T4" fmla="*/ 2147483647 w 1440"/>
              <a:gd name="T5" fmla="*/ 2147483647 h 624"/>
              <a:gd name="T6" fmla="*/ 0 w 1440"/>
              <a:gd name="T7" fmla="*/ 2147483647 h 624"/>
              <a:gd name="T8" fmla="*/ 0 w 1440"/>
              <a:gd name="T9" fmla="*/ 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24"/>
              <a:gd name="T17" fmla="*/ 1440 w 1440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24">
                <a:moveTo>
                  <a:pt x="0" y="0"/>
                </a:moveTo>
                <a:lnTo>
                  <a:pt x="1440" y="0"/>
                </a:lnTo>
                <a:lnTo>
                  <a:pt x="1440" y="624"/>
                </a:lnTo>
                <a:lnTo>
                  <a:pt x="0" y="624"/>
                </a:lnTo>
                <a:lnTo>
                  <a:pt x="0" y="0"/>
                </a:lnTo>
                <a:close/>
              </a:path>
            </a:pathLst>
          </a:custGeom>
          <a:solidFill>
            <a:srgbClr val="85C1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2" name="Freeform 103"/>
          <p:cNvSpPr>
            <a:spLocks/>
          </p:cNvSpPr>
          <p:nvPr/>
        </p:nvSpPr>
        <p:spPr bwMode="auto">
          <a:xfrm flipV="1">
            <a:off x="3351213" y="4602837"/>
            <a:ext cx="2441575" cy="339725"/>
          </a:xfrm>
          <a:custGeom>
            <a:avLst/>
            <a:gdLst>
              <a:gd name="T0" fmla="*/ 0 w 1440"/>
              <a:gd name="T1" fmla="*/ 2147483647 h 240"/>
              <a:gd name="T2" fmla="*/ 2147483647 w 1440"/>
              <a:gd name="T3" fmla="*/ 0 h 240"/>
              <a:gd name="T4" fmla="*/ 2147483647 w 1440"/>
              <a:gd name="T5" fmla="*/ 0 h 240"/>
              <a:gd name="T6" fmla="*/ 2147483647 w 1440"/>
              <a:gd name="T7" fmla="*/ 2147483647 h 240"/>
              <a:gd name="T8" fmla="*/ 0 w 1440"/>
              <a:gd name="T9" fmla="*/ 2147483647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240"/>
              <a:gd name="T17" fmla="*/ 1440 w 1440"/>
              <a:gd name="T18" fmla="*/ 240 h 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240">
                <a:moveTo>
                  <a:pt x="0" y="240"/>
                </a:moveTo>
                <a:lnTo>
                  <a:pt x="432" y="0"/>
                </a:lnTo>
                <a:lnTo>
                  <a:pt x="960" y="0"/>
                </a:lnTo>
                <a:lnTo>
                  <a:pt x="1440" y="240"/>
                </a:lnTo>
                <a:lnTo>
                  <a:pt x="0" y="240"/>
                </a:lnTo>
                <a:close/>
              </a:path>
            </a:pathLst>
          </a:custGeom>
          <a:gradFill rotWithShape="0">
            <a:gsLst>
              <a:gs pos="0">
                <a:srgbClr val="85C1E6"/>
              </a:gs>
              <a:gs pos="100000">
                <a:srgbClr val="C9E4F4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87" name="Freeform 104"/>
          <p:cNvSpPr>
            <a:spLocks/>
          </p:cNvSpPr>
          <p:nvPr/>
        </p:nvSpPr>
        <p:spPr bwMode="auto">
          <a:xfrm flipV="1">
            <a:off x="1030288" y="3897987"/>
            <a:ext cx="2127250" cy="865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96" y="96"/>
              </a:cxn>
              <a:cxn ang="0">
                <a:pos x="1296" y="672"/>
              </a:cxn>
              <a:cxn ang="0">
                <a:pos x="0" y="576"/>
              </a:cxn>
              <a:cxn ang="0">
                <a:pos x="0" y="0"/>
              </a:cxn>
            </a:cxnLst>
            <a:rect l="0" t="0" r="r" b="b"/>
            <a:pathLst>
              <a:path w="1296" h="672">
                <a:moveTo>
                  <a:pt x="0" y="0"/>
                </a:moveTo>
                <a:lnTo>
                  <a:pt x="1296" y="96"/>
                </a:lnTo>
                <a:lnTo>
                  <a:pt x="1296" y="672"/>
                </a:lnTo>
                <a:lnTo>
                  <a:pt x="0" y="5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88" name="Freeform 105"/>
          <p:cNvSpPr>
            <a:spLocks/>
          </p:cNvSpPr>
          <p:nvPr/>
        </p:nvSpPr>
        <p:spPr bwMode="auto">
          <a:xfrm flipH="1" flipV="1">
            <a:off x="5997575" y="3897987"/>
            <a:ext cx="2124075" cy="8651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96" y="96"/>
              </a:cxn>
              <a:cxn ang="0">
                <a:pos x="1296" y="672"/>
              </a:cxn>
              <a:cxn ang="0">
                <a:pos x="0" y="576"/>
              </a:cxn>
              <a:cxn ang="0">
                <a:pos x="0" y="0"/>
              </a:cxn>
            </a:cxnLst>
            <a:rect l="0" t="0" r="r" b="b"/>
            <a:pathLst>
              <a:path w="1296" h="672">
                <a:moveTo>
                  <a:pt x="0" y="0"/>
                </a:moveTo>
                <a:lnTo>
                  <a:pt x="1296" y="96"/>
                </a:lnTo>
                <a:lnTo>
                  <a:pt x="1296" y="672"/>
                </a:lnTo>
                <a:lnTo>
                  <a:pt x="0" y="5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89" name="Freeform 106"/>
          <p:cNvSpPr>
            <a:spLocks/>
          </p:cNvSpPr>
          <p:nvPr/>
        </p:nvSpPr>
        <p:spPr bwMode="auto">
          <a:xfrm flipV="1">
            <a:off x="3392488" y="3826549"/>
            <a:ext cx="2359025" cy="709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0" y="0"/>
              </a:cxn>
              <a:cxn ang="0">
                <a:pos x="1440" y="624"/>
              </a:cxn>
              <a:cxn ang="0">
                <a:pos x="0" y="624"/>
              </a:cxn>
              <a:cxn ang="0">
                <a:pos x="0" y="0"/>
              </a:cxn>
            </a:cxnLst>
            <a:rect l="0" t="0" r="r" b="b"/>
            <a:pathLst>
              <a:path w="1440" h="624">
                <a:moveTo>
                  <a:pt x="0" y="0"/>
                </a:moveTo>
                <a:lnTo>
                  <a:pt x="1440" y="0"/>
                </a:lnTo>
                <a:lnTo>
                  <a:pt x="1440" y="624"/>
                </a:lnTo>
                <a:lnTo>
                  <a:pt x="0" y="62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>
            <a:prstShdw prst="shdw18" dist="17961" dir="13500000">
              <a:schemeClr val="bg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6" name="Freeform 107"/>
          <p:cNvSpPr>
            <a:spLocks/>
          </p:cNvSpPr>
          <p:nvPr/>
        </p:nvSpPr>
        <p:spPr bwMode="auto">
          <a:xfrm>
            <a:off x="5067300" y="4664749"/>
            <a:ext cx="3082925" cy="282575"/>
          </a:xfrm>
          <a:custGeom>
            <a:avLst/>
            <a:gdLst>
              <a:gd name="T0" fmla="*/ 2147483647 w 1611"/>
              <a:gd name="T1" fmla="*/ 2147483647 h 220"/>
              <a:gd name="T2" fmla="*/ 2147483647 w 1611"/>
              <a:gd name="T3" fmla="*/ 2147483647 h 220"/>
              <a:gd name="T4" fmla="*/ 0 w 1611"/>
              <a:gd name="T5" fmla="*/ 2147483647 h 220"/>
              <a:gd name="T6" fmla="*/ 2147483647 w 1611"/>
              <a:gd name="T7" fmla="*/ 0 h 220"/>
              <a:gd name="T8" fmla="*/ 2147483647 w 1611"/>
              <a:gd name="T9" fmla="*/ 2147483647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1"/>
              <a:gd name="T16" fmla="*/ 0 h 220"/>
              <a:gd name="T17" fmla="*/ 1611 w 1611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1" h="220">
                <a:moveTo>
                  <a:pt x="1611" y="106"/>
                </a:moveTo>
                <a:lnTo>
                  <a:pt x="779" y="220"/>
                </a:lnTo>
                <a:lnTo>
                  <a:pt x="0" y="192"/>
                </a:lnTo>
                <a:lnTo>
                  <a:pt x="463" y="0"/>
                </a:lnTo>
                <a:lnTo>
                  <a:pt x="1611" y="106"/>
                </a:lnTo>
                <a:close/>
              </a:path>
            </a:pathLst>
          </a:custGeom>
          <a:gradFill rotWithShape="0">
            <a:gsLst>
              <a:gs pos="0">
                <a:srgbClr val="85C1E6"/>
              </a:gs>
              <a:gs pos="100000">
                <a:srgbClr val="D5EAF6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 b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7" name="Text Box 140"/>
          <p:cNvSpPr txBox="1">
            <a:spLocks noChangeArrowheads="1"/>
          </p:cNvSpPr>
          <p:nvPr/>
        </p:nvSpPr>
        <p:spPr bwMode="auto">
          <a:xfrm>
            <a:off x="3428992" y="3862418"/>
            <a:ext cx="22955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System 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Interface</a:t>
            </a:r>
            <a:endParaRPr lang="en-US" altLang="ko-KR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Enhancement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8" name="Text Box 141"/>
          <p:cNvSpPr txBox="1">
            <a:spLocks noChangeArrowheads="1"/>
          </p:cNvSpPr>
          <p:nvPr/>
        </p:nvSpPr>
        <p:spPr bwMode="auto">
          <a:xfrm rot="21438950">
            <a:off x="1082675" y="3997999"/>
            <a:ext cx="2020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Data 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Base</a:t>
            </a:r>
            <a:endParaRPr lang="en-US" altLang="ko-KR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Standardization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49" name="Text Box 142"/>
          <p:cNvSpPr txBox="1">
            <a:spLocks noChangeArrowheads="1"/>
          </p:cNvSpPr>
          <p:nvPr/>
        </p:nvSpPr>
        <p:spPr bwMode="auto">
          <a:xfrm rot="217447">
            <a:off x="5786446" y="3997999"/>
            <a:ext cx="26432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Expand 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TCDIS</a:t>
            </a:r>
            <a:endParaRPr lang="en-US" altLang="ko-KR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en-US" altLang="ko-KR" b="0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To other 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counties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50" name="Text Box 136"/>
          <p:cNvSpPr txBox="1">
            <a:spLocks noChangeArrowheads="1"/>
          </p:cNvSpPr>
          <p:nvPr/>
        </p:nvSpPr>
        <p:spPr bwMode="auto">
          <a:xfrm rot="225741">
            <a:off x="1142976" y="5669347"/>
            <a:ext cx="1914549" cy="5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Coping on </a:t>
            </a:r>
          </a:p>
          <a:p>
            <a:pPr algn="ctr">
              <a:lnSpc>
                <a:spcPts val="14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Climate</a:t>
            </a:r>
            <a:r>
              <a:rPr lang="en-US" altLang="ko-KR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 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Changes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51" name="Text Box 137"/>
          <p:cNvSpPr txBox="1">
            <a:spLocks noChangeArrowheads="1"/>
          </p:cNvSpPr>
          <p:nvPr/>
        </p:nvSpPr>
        <p:spPr bwMode="auto">
          <a:xfrm>
            <a:off x="3143240" y="5759186"/>
            <a:ext cx="27860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  <a:sym typeface="Wingdings 3" pitchFamily="18" charset="2"/>
              </a:rPr>
              <a:t>Sharing on</a:t>
            </a:r>
            <a:endParaRPr lang="en-US" altLang="ko-KR" b="0" dirty="0">
              <a:latin typeface="Garamond" pitchFamily="18" charset="0"/>
              <a:ea typeface="HY동녘M" pitchFamily="18" charset="-127"/>
              <a:cs typeface="Times New Roman" pitchFamily="18" charset="0"/>
              <a:sym typeface="Wingdings 3" pitchFamily="18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  <a:sym typeface="Wingdings 3" pitchFamily="18" charset="2"/>
              </a:rPr>
              <a:t>DI &amp; Damage </a:t>
            </a:r>
            <a:r>
              <a:rPr lang="en-US" altLang="ko-KR" sz="1200" b="0" dirty="0" smtClean="0">
                <a:latin typeface="Garamond" pitchFamily="18" charset="0"/>
                <a:ea typeface="HY동녘M" pitchFamily="18" charset="-127"/>
                <a:cs typeface="Times New Roman" pitchFamily="18" charset="0"/>
                <a:sym typeface="Wingdings 3" pitchFamily="18" charset="2"/>
              </a:rPr>
              <a:t>Infor</a:t>
            </a:r>
            <a:r>
              <a:rPr lang="en-US" altLang="ko-KR" sz="1200" dirty="0" smtClean="0">
                <a:latin typeface="Garamond" pitchFamily="18" charset="0"/>
                <a:ea typeface="HY동녘M" pitchFamily="18" charset="-127"/>
                <a:cs typeface="Times New Roman" pitchFamily="18" charset="0"/>
                <a:sym typeface="Wingdings 3" pitchFamily="18" charset="2"/>
              </a:rPr>
              <a:t>mation</a:t>
            </a: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  <a:sym typeface="Wingdings 3" pitchFamily="18" charset="2"/>
              </a:rPr>
              <a:t> 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2552" name="Text Box 138"/>
          <p:cNvSpPr txBox="1">
            <a:spLocks noChangeArrowheads="1"/>
          </p:cNvSpPr>
          <p:nvPr/>
        </p:nvSpPr>
        <p:spPr bwMode="auto">
          <a:xfrm rot="21371244">
            <a:off x="6072198" y="5612921"/>
            <a:ext cx="2000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Implementation of</a:t>
            </a:r>
            <a:endParaRPr lang="ko-KR" altLang="en-US" dirty="0" smtClean="0">
              <a:latin typeface="Garamond" pitchFamily="18" charset="0"/>
              <a:ea typeface="HY동녘M" pitchFamily="18" charset="-127"/>
              <a:cs typeface="Times New Roman" pitchFamily="18" charset="0"/>
              <a:sym typeface="Wingdings 3" pitchFamily="18" charset="2"/>
            </a:endParaRPr>
          </a:p>
          <a:p>
            <a:pPr algn="ctr">
              <a:buFont typeface="Wingdings" pitchFamily="2" charset="2"/>
              <a:buNone/>
            </a:pPr>
            <a:r>
              <a:rPr lang="en-US" altLang="ko-KR" b="0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DIS Prototype</a:t>
            </a:r>
            <a:endParaRPr lang="ko-KR" altLang="en-US" b="0" dirty="0">
              <a:latin typeface="Garamond" pitchFamily="18" charset="0"/>
              <a:ea typeface="HY동녘M" pitchFamily="18" charset="-127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2553" name="Rectangle 73"/>
          <p:cNvSpPr>
            <a:spLocks noChangeArrowheads="1"/>
          </p:cNvSpPr>
          <p:nvPr/>
        </p:nvSpPr>
        <p:spPr bwMode="auto">
          <a:xfrm>
            <a:off x="428596" y="1227132"/>
            <a:ext cx="8286808" cy="1415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To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combine domestic DIS and </a:t>
            </a: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TCDIS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into </a:t>
            </a: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one WEB GIS based system</a:t>
            </a:r>
            <a:endParaRPr lang="en-US" altLang="ko-KR" sz="2000" b="1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To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try standardizing climate and disaster information for </a:t>
            </a: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WGTCDIS</a:t>
            </a:r>
            <a:endParaRPr lang="en-US" altLang="ko-KR" sz="2000" b="1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  <a:p>
            <a:pPr marL="342900" indent="-342900">
              <a:spcBef>
                <a:spcPct val="30000"/>
              </a:spcBef>
              <a:buFont typeface="Wingdings" pitchFamily="2" charset="2"/>
              <a:buChar char="§"/>
              <a:defRPr/>
            </a:pP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To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build </a:t>
            </a: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EWS and DMS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to reduce the damages from </a:t>
            </a:r>
            <a:r>
              <a:rPr lang="en-US" altLang="ko-KR" sz="2000" b="1" dirty="0" smtClean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 extreme events        by </a:t>
            </a:r>
            <a:r>
              <a:rPr lang="en-US" altLang="ko-KR" sz="2000" b="1" dirty="0">
                <a:latin typeface="Garamond" pitchFamily="18" charset="0"/>
                <a:ea typeface="HY동녘M" pitchFamily="18" charset="-127"/>
                <a:cs typeface="Times New Roman" pitchFamily="18" charset="0"/>
              </a:rPr>
              <a:t>sharing information and results of research</a:t>
            </a:r>
            <a:endParaRPr lang="ko-KR" altLang="en-US" sz="2000" b="1" dirty="0"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22554" name="AutoShape 144"/>
          <p:cNvSpPr>
            <a:spLocks noChangeArrowheads="1"/>
          </p:cNvSpPr>
          <p:nvPr/>
        </p:nvSpPr>
        <p:spPr bwMode="auto">
          <a:xfrm>
            <a:off x="1862138" y="4985427"/>
            <a:ext cx="5414962" cy="327025"/>
          </a:xfrm>
          <a:prstGeom prst="roundRect">
            <a:avLst>
              <a:gd name="adj" fmla="val 12676"/>
            </a:avLst>
          </a:prstGeom>
          <a:noFill/>
          <a:ln w="38100">
            <a:noFill/>
            <a:round/>
            <a:headEnd/>
            <a:tailEnd/>
          </a:ln>
          <a:effectLst>
            <a:prstShdw prst="shdw17" dist="17961" dir="13500000">
              <a:srgbClr val="5C7A99"/>
            </a:prstShdw>
          </a:effectLst>
        </p:spPr>
        <p:txBody>
          <a:bodyPr wrap="none"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2400" b="1" dirty="0" smtClean="0">
                <a:solidFill>
                  <a:srgbClr val="7030A0"/>
                </a:solidFill>
                <a:latin typeface="Garamond" pitchFamily="18" charset="0"/>
                <a:ea typeface="HY동녘M" pitchFamily="18" charset="-127"/>
                <a:cs typeface="Times New Roman" pitchFamily="18" charset="0"/>
              </a:rPr>
              <a:t>For </a:t>
            </a:r>
            <a:r>
              <a:rPr lang="en-US" altLang="ko-KR" sz="2400" b="1" dirty="0">
                <a:solidFill>
                  <a:srgbClr val="7030A0"/>
                </a:solidFill>
                <a:latin typeface="Garamond" pitchFamily="18" charset="0"/>
                <a:ea typeface="HY동녘M" pitchFamily="18" charset="-127"/>
                <a:cs typeface="Times New Roman" pitchFamily="18" charset="0"/>
              </a:rPr>
              <a:t>better contents and </a:t>
            </a:r>
            <a:r>
              <a:rPr lang="en-US" altLang="ko-KR" sz="2400" b="1" dirty="0" err="1" smtClean="0">
                <a:solidFill>
                  <a:srgbClr val="7030A0"/>
                </a:solidFill>
                <a:latin typeface="Garamond" pitchFamily="18" charset="0"/>
                <a:ea typeface="HY동녘M" pitchFamily="18" charset="-127"/>
                <a:cs typeface="Times New Roman" pitchFamily="18" charset="0"/>
              </a:rPr>
              <a:t>enterface</a:t>
            </a:r>
            <a:endParaRPr lang="ko-KR" altLang="en-US" sz="2400" b="1" dirty="0">
              <a:solidFill>
                <a:srgbClr val="7030A0"/>
              </a:solidFill>
              <a:latin typeface="Garamond" pitchFamily="18" charset="0"/>
              <a:ea typeface="HY동녘M" pitchFamily="18" charset="-127"/>
              <a:cs typeface="Times New Roman" pitchFamily="18" charset="0"/>
            </a:endParaRP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Background and Purpose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Trajectory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56" name="그룹 72"/>
          <p:cNvGrpSpPr>
            <a:grpSpLocks/>
          </p:cNvGrpSpPr>
          <p:nvPr/>
        </p:nvGrpSpPr>
        <p:grpSpPr bwMode="auto">
          <a:xfrm>
            <a:off x="4500562" y="3514711"/>
            <a:ext cx="3878262" cy="2628933"/>
            <a:chOff x="2021310" y="6867392"/>
            <a:chExt cx="3987795" cy="2195653"/>
          </a:xfrm>
        </p:grpSpPr>
        <p:sp>
          <p:nvSpPr>
            <p:cNvPr id="57" name="AutoShape 34"/>
            <p:cNvSpPr>
              <a:spLocks noChangeArrowheads="1"/>
            </p:cNvSpPr>
            <p:nvPr/>
          </p:nvSpPr>
          <p:spPr bwMode="auto">
            <a:xfrm>
              <a:off x="2021310" y="7062662"/>
              <a:ext cx="3987795" cy="2000383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3175" algn="ctr">
              <a:solidFill>
                <a:srgbClr val="FFFFFF">
                  <a:lumMod val="75000"/>
                </a:srgb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7115" tIns="63558" rIns="127115" bIns="63558"/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endParaRPr lang="ko-KR" altLang="en-US" sz="11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58" name="Rectangle 230"/>
            <p:cNvSpPr>
              <a:spLocks noChangeArrowheads="1"/>
            </p:cNvSpPr>
            <p:nvPr/>
          </p:nvSpPr>
          <p:spPr bwMode="auto">
            <a:xfrm>
              <a:off x="2446655" y="6867392"/>
              <a:ext cx="3063230" cy="390551"/>
            </a:xfrm>
            <a:prstGeom prst="rect">
              <a:avLst/>
            </a:prstGeom>
            <a:solidFill>
              <a:srgbClr val="E5EEF7"/>
            </a:solidFill>
            <a:ln w="12700">
              <a:solidFill>
                <a:srgbClr val="80808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lIns="0" tIns="0" rIns="0" bIns="0" anchor="ctr"/>
            <a:lstStyle/>
            <a:p>
              <a:pPr algn="ctr" defTabSz="379413" latinLnBrk="0">
                <a:lnSpc>
                  <a:spcPct val="120000"/>
                </a:lnSpc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altLang="ko-KR" sz="1100" b="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Modification of Regional Vulnerability</a:t>
              </a:r>
              <a:endParaRPr lang="ko-KR" altLang="en-US" sz="11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pic>
          <p:nvPicPr>
            <p:cNvPr id="59" name="_x81728944" descr="EMB0000090c015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4724" y="7216384"/>
              <a:ext cx="2277399" cy="1710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47"/>
            <p:cNvSpPr txBox="1">
              <a:spLocks noChangeArrowheads="1"/>
            </p:cNvSpPr>
            <p:nvPr/>
          </p:nvSpPr>
          <p:spPr bwMode="auto">
            <a:xfrm rot="20515440">
              <a:off x="4217950" y="8642342"/>
              <a:ext cx="764953" cy="27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BBE0E3">
                  <a:gamma/>
                  <a:shade val="60000"/>
                  <a:invGamma/>
                </a:srgb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Rainfall</a:t>
              </a:r>
              <a:endParaRPr lang="ko-KR" altLang="en-US" sz="12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1" name="Text Box 48"/>
            <p:cNvSpPr txBox="1">
              <a:spLocks noChangeArrowheads="1"/>
            </p:cNvSpPr>
            <p:nvPr/>
          </p:nvSpPr>
          <p:spPr bwMode="auto">
            <a:xfrm rot="1670323">
              <a:off x="2856701" y="8528035"/>
              <a:ext cx="952504" cy="277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BBE0E3">
                  <a:gamma/>
                  <a:shade val="60000"/>
                  <a:invGamma/>
                </a:srgb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Max Wind</a:t>
              </a:r>
              <a:endParaRPr lang="ko-KR" altLang="en-US" sz="12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62" name="Text Box 49"/>
            <p:cNvSpPr txBox="1">
              <a:spLocks noChangeArrowheads="1"/>
            </p:cNvSpPr>
            <p:nvPr/>
          </p:nvSpPr>
          <p:spPr bwMode="auto">
            <a:xfrm rot="16200000">
              <a:off x="2546191" y="7862100"/>
              <a:ext cx="856246" cy="284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BBE0E3">
                  <a:gamma/>
                  <a:shade val="60000"/>
                  <a:invGamma/>
                </a:srgb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ko-KR" sz="1200" b="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Damage</a:t>
              </a:r>
              <a:endParaRPr lang="ko-KR" altLang="en-US" sz="12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63" name="AutoShape 34"/>
          <p:cNvSpPr>
            <a:spLocks noChangeArrowheads="1"/>
          </p:cNvSpPr>
          <p:nvPr/>
        </p:nvSpPr>
        <p:spPr bwMode="auto">
          <a:xfrm>
            <a:off x="576234" y="1862126"/>
            <a:ext cx="1581150" cy="1195387"/>
          </a:xfrm>
          <a:prstGeom prst="roundRect">
            <a:avLst/>
          </a:prstGeom>
          <a:solidFill>
            <a:srgbClr val="808080">
              <a:lumMod val="20000"/>
              <a:lumOff val="80000"/>
            </a:srgbClr>
          </a:solidFill>
          <a:ln w="3175" algn="ctr">
            <a:solidFill>
              <a:srgbClr val="FFFFFF">
                <a:lumMod val="75000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115" tIns="63558" rIns="127115" bIns="63558"/>
          <a:lstStyle/>
          <a:p>
            <a:pPr algn="ctr"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ko-KR" altLang="en-US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4" name="AutoShape 34"/>
          <p:cNvSpPr>
            <a:spLocks noChangeArrowheads="1"/>
          </p:cNvSpPr>
          <p:nvPr/>
        </p:nvSpPr>
        <p:spPr bwMode="auto">
          <a:xfrm>
            <a:off x="742921" y="2203438"/>
            <a:ext cx="1258888" cy="327025"/>
          </a:xfrm>
          <a:prstGeom prst="roundRect">
            <a:avLst/>
          </a:prstGeom>
          <a:solidFill>
            <a:srgbClr val="2D2D8A">
              <a:lumMod val="20000"/>
              <a:lumOff val="80000"/>
            </a:srgbClr>
          </a:solidFill>
          <a:ln w="317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115" tIns="63558" rIns="127115" bIns="63558"/>
          <a:lstStyle/>
          <a:p>
            <a:pPr algn="ctr"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ko-KR" altLang="en-US" sz="10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5" name="Rectangle 230"/>
          <p:cNvSpPr>
            <a:spLocks noChangeArrowheads="1"/>
          </p:cNvSpPr>
          <p:nvPr/>
        </p:nvSpPr>
        <p:spPr bwMode="auto">
          <a:xfrm>
            <a:off x="747083" y="1730242"/>
            <a:ext cx="1208087" cy="287337"/>
          </a:xfrm>
          <a:prstGeom prst="rect">
            <a:avLst/>
          </a:prstGeom>
          <a:solidFill>
            <a:srgbClr val="E5EEF7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/>
          <a:lstStyle/>
          <a:p>
            <a:pPr algn="ctr" defTabSz="379413" latinLnBrk="0">
              <a:lnSpc>
                <a:spcPct val="120000"/>
              </a:lnSpc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altLang="ko-KR" sz="11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Disaster Model</a:t>
            </a:r>
            <a:endParaRPr lang="ko-KR" altLang="en-US" sz="11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auto">
          <a:xfrm>
            <a:off x="731809" y="2168685"/>
            <a:ext cx="1277937" cy="39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40000"/>
              </a:spcBef>
              <a:buClr>
                <a:srgbClr val="969696"/>
              </a:buClr>
              <a:defRPr/>
            </a:pPr>
            <a:r>
              <a:rPr lang="en-US" altLang="ko-KR" sz="105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Past Damage Info.</a:t>
            </a:r>
            <a:endParaRPr lang="ko-KR" altLang="en-US" sz="105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7" name="AutoShape 34"/>
          <p:cNvSpPr>
            <a:spLocks noChangeArrowheads="1"/>
          </p:cNvSpPr>
          <p:nvPr/>
        </p:nvSpPr>
        <p:spPr bwMode="auto">
          <a:xfrm>
            <a:off x="742921" y="2654288"/>
            <a:ext cx="1258888" cy="327025"/>
          </a:xfrm>
          <a:prstGeom prst="roundRect">
            <a:avLst/>
          </a:prstGeom>
          <a:solidFill>
            <a:srgbClr val="2D2D8A">
              <a:lumMod val="20000"/>
              <a:lumOff val="80000"/>
            </a:srgbClr>
          </a:solidFill>
          <a:ln w="317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115" tIns="63558" rIns="127115" bIns="63558"/>
          <a:lstStyle/>
          <a:p>
            <a:pPr algn="ctr"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ko-KR" altLang="en-US" sz="10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792134" y="2717788"/>
            <a:ext cx="1169987" cy="2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>
            <a:spAutoFit/>
          </a:bodyPr>
          <a:lstStyle/>
          <a:p>
            <a:pPr algn="ctr">
              <a:spcBef>
                <a:spcPct val="40000"/>
              </a:spcBef>
              <a:buClr>
                <a:srgbClr val="969696"/>
              </a:buClr>
              <a:defRPr/>
            </a:pPr>
            <a:r>
              <a:rPr lang="en-US" altLang="ko-KR" sz="105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Weather Info.</a:t>
            </a:r>
            <a:endParaRPr lang="ko-KR" altLang="en-US" sz="105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aphicFrame>
        <p:nvGraphicFramePr>
          <p:cNvPr id="69" name="Object 2"/>
          <p:cNvGraphicFramePr>
            <a:graphicFrameLocks noChangeAspect="1"/>
          </p:cNvGraphicFramePr>
          <p:nvPr/>
        </p:nvGraphicFramePr>
        <p:xfrm>
          <a:off x="2790796" y="1641463"/>
          <a:ext cx="3333750" cy="1730375"/>
        </p:xfrm>
        <a:graphic>
          <a:graphicData uri="http://schemas.openxmlformats.org/presentationml/2006/ole">
            <p:oleObj spid="_x0000_s97282" name="Worksheet" r:id="rId4" imgW="6486688" imgH="3781518" progId="Excel.Sheet.8">
              <p:embed/>
            </p:oleObj>
          </a:graphicData>
        </a:graphic>
      </p:graphicFrame>
      <p:sp>
        <p:nvSpPr>
          <p:cNvPr id="70" name="AutoShape 52"/>
          <p:cNvSpPr>
            <a:spLocks noChangeArrowheads="1"/>
          </p:cNvSpPr>
          <p:nvPr/>
        </p:nvSpPr>
        <p:spPr bwMode="auto">
          <a:xfrm>
            <a:off x="2266921" y="2335201"/>
            <a:ext cx="522288" cy="366712"/>
          </a:xfrm>
          <a:prstGeom prst="rightArrow">
            <a:avLst>
              <a:gd name="adj1" fmla="val 50000"/>
              <a:gd name="adj2" fmla="val 52200"/>
            </a:avLst>
          </a:prstGeom>
          <a:solidFill>
            <a:srgbClr val="333399"/>
          </a:solidFill>
          <a:ln w="9525">
            <a:solidFill>
              <a:srgbClr val="333399"/>
            </a:solidFill>
            <a:miter lim="800000"/>
            <a:headEnd/>
            <a:tailEnd/>
          </a:ln>
          <a:effectLst>
            <a:prstShdw prst="shdw17" dist="17961" dir="2700000">
              <a:srgbClr val="333399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1" name="Text Box 53"/>
          <p:cNvSpPr txBox="1">
            <a:spLocks noChangeArrowheads="1"/>
          </p:cNvSpPr>
          <p:nvPr/>
        </p:nvSpPr>
        <p:spPr bwMode="auto">
          <a:xfrm>
            <a:off x="6286512" y="2324393"/>
            <a:ext cx="1853391" cy="461665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12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Inconsistency in rain </a:t>
            </a:r>
          </a:p>
          <a:p>
            <a:pPr algn="ctr">
              <a:defRPr/>
            </a:pPr>
            <a:r>
              <a:rPr lang="en-US" altLang="ko-KR" sz="1200" b="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&amp; damage</a:t>
            </a:r>
            <a:endParaRPr lang="ko-KR" altLang="en-US" sz="12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2" name="AutoShape 52"/>
          <p:cNvSpPr>
            <a:spLocks noChangeArrowheads="1"/>
          </p:cNvSpPr>
          <p:nvPr/>
        </p:nvSpPr>
        <p:spPr bwMode="auto">
          <a:xfrm>
            <a:off x="2583316" y="4732468"/>
            <a:ext cx="1774370" cy="388299"/>
          </a:xfrm>
          <a:prstGeom prst="rightArrow">
            <a:avLst>
              <a:gd name="adj1" fmla="val 50000"/>
              <a:gd name="adj2" fmla="val 52200"/>
            </a:avLst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ko-KR" altLang="en-US" sz="1800" b="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3" name="직사각형 72"/>
          <p:cNvSpPr/>
          <p:nvPr/>
        </p:nvSpPr>
        <p:spPr bwMode="auto">
          <a:xfrm>
            <a:off x="2466942" y="4300531"/>
            <a:ext cx="209554" cy="7329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4" name="Text Box 54"/>
          <p:cNvSpPr txBox="1">
            <a:spLocks noChangeArrowheads="1"/>
          </p:cNvSpPr>
          <p:nvPr/>
        </p:nvSpPr>
        <p:spPr bwMode="auto">
          <a:xfrm>
            <a:off x="1292440" y="3609148"/>
            <a:ext cx="2571768" cy="677108"/>
          </a:xfrm>
          <a:prstGeom prst="rect">
            <a:avLst/>
          </a:prstGeom>
          <a:solidFill>
            <a:srgbClr val="B4DE86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6C8550"/>
            </a:prst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휴먼새내기체"/>
              </a:rPr>
              <a:t>Cause Analysis</a:t>
            </a:r>
            <a:endParaRPr lang="ko-KR" altLang="en-US" sz="14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휴먼새내기체"/>
            </a:endParaRP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휴먼새내기체"/>
              </a:rPr>
              <a:t>Damage Reduction due to </a:t>
            </a:r>
          </a:p>
          <a:p>
            <a:pPr algn="ctr"/>
            <a:r>
              <a:rPr lang="en-US" altLang="ko-KR" sz="12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휴먼새내기체"/>
              </a:rPr>
              <a:t>Post-Mitigation Measures</a:t>
            </a:r>
            <a:endParaRPr lang="ko-KR" altLang="en-US" sz="12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  <a:cs typeface="휴먼새내기체"/>
            </a:endParaRPr>
          </a:p>
        </p:txBody>
      </p:sp>
      <p:sp>
        <p:nvSpPr>
          <p:cNvPr id="75" name="모서리가 둥근 직사각형 74"/>
          <p:cNvSpPr/>
          <p:nvPr/>
        </p:nvSpPr>
        <p:spPr bwMode="auto">
          <a:xfrm>
            <a:off x="5886421" y="2085963"/>
            <a:ext cx="152400" cy="8763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6" name="모서리가 둥근 직사각형 75"/>
          <p:cNvSpPr/>
          <p:nvPr/>
        </p:nvSpPr>
        <p:spPr bwMode="auto">
          <a:xfrm>
            <a:off x="2838421" y="2181213"/>
            <a:ext cx="152400" cy="8763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7" name="직사각형 76"/>
          <p:cNvSpPr/>
          <p:nvPr/>
        </p:nvSpPr>
        <p:spPr bwMode="auto">
          <a:xfrm rot="16200000">
            <a:off x="2195484" y="2428861"/>
            <a:ext cx="1247775" cy="76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Damages (US$)</a:t>
            </a: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8" name="직사각형 77"/>
          <p:cNvSpPr/>
          <p:nvPr/>
        </p:nvSpPr>
        <p:spPr bwMode="auto">
          <a:xfrm rot="16200000">
            <a:off x="4960116" y="2478867"/>
            <a:ext cx="1862137" cy="47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Cumulated Rainfall (mm)</a:t>
            </a: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9" name="직사각형 78"/>
          <p:cNvSpPr/>
          <p:nvPr/>
        </p:nvSpPr>
        <p:spPr bwMode="auto">
          <a:xfrm>
            <a:off x="3771870" y="3105138"/>
            <a:ext cx="1552575" cy="1809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0" name="직사각형 79"/>
          <p:cNvSpPr/>
          <p:nvPr/>
        </p:nvSpPr>
        <p:spPr bwMode="auto">
          <a:xfrm>
            <a:off x="3826641" y="3097992"/>
            <a:ext cx="1862137" cy="476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Flood A          Flood B                 </a:t>
            </a: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1" name="직사각형 80"/>
          <p:cNvSpPr/>
          <p:nvPr/>
        </p:nvSpPr>
        <p:spPr bwMode="auto">
          <a:xfrm>
            <a:off x="3133695" y="1704963"/>
            <a:ext cx="1552575" cy="1809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2" name="직사각형 81"/>
          <p:cNvSpPr/>
          <p:nvPr/>
        </p:nvSpPr>
        <p:spPr bwMode="auto">
          <a:xfrm>
            <a:off x="3798066" y="1774017"/>
            <a:ext cx="983455" cy="73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err="1" smtClean="0">
                <a:latin typeface="HY울릉도M" pitchFamily="18" charset="-127"/>
                <a:ea typeface="HY울릉도M" pitchFamily="18" charset="-127"/>
              </a:rPr>
              <a:t>Injae</a:t>
            </a: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-Gun               </a:t>
            </a: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3" name="직사각형 82"/>
          <p:cNvSpPr/>
          <p:nvPr/>
        </p:nvSpPr>
        <p:spPr bwMode="auto">
          <a:xfrm>
            <a:off x="4952970" y="1695438"/>
            <a:ext cx="661996" cy="3000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4" name="직사각형 83"/>
          <p:cNvSpPr/>
          <p:nvPr/>
        </p:nvSpPr>
        <p:spPr bwMode="auto">
          <a:xfrm>
            <a:off x="4893441" y="1650192"/>
            <a:ext cx="983455" cy="738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Damage</a:t>
            </a:r>
          </a:p>
          <a:p>
            <a:pPr marL="0" marR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1000" dirty="0" smtClean="0">
                <a:latin typeface="HY울릉도M" pitchFamily="18" charset="-127"/>
                <a:ea typeface="HY울릉도M" pitchFamily="18" charset="-127"/>
              </a:rPr>
              <a:t>Rainfall               </a:t>
            </a:r>
            <a:endParaRPr kumimoji="1" lang="ko-KR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_x114412016" descr="EMB0000170c75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2000240"/>
            <a:ext cx="3586162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6"/>
          <p:cNvGrpSpPr>
            <a:grpSpLocks/>
          </p:cNvGrpSpPr>
          <p:nvPr/>
        </p:nvGrpSpPr>
        <p:grpSpPr bwMode="auto">
          <a:xfrm>
            <a:off x="5327650" y="1624034"/>
            <a:ext cx="3024188" cy="4805362"/>
            <a:chOff x="5504328" y="1524001"/>
            <a:chExt cx="3361767" cy="4894728"/>
          </a:xfrm>
        </p:grpSpPr>
        <p:pic>
          <p:nvPicPr>
            <p:cNvPr id="30730" name="_x114273944" descr="EMB0000170c75e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4328" y="1524001"/>
              <a:ext cx="3127935" cy="2345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_x114670192" descr="EMB0000170c75e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10851" y="3902635"/>
              <a:ext cx="3355244" cy="2516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27" name="TextBox 13"/>
          <p:cNvSpPr txBox="1">
            <a:spLocks noChangeArrowheads="1"/>
          </p:cNvSpPr>
          <p:nvPr/>
        </p:nvSpPr>
        <p:spPr bwMode="auto">
          <a:xfrm>
            <a:off x="928662" y="4786322"/>
            <a:ext cx="3417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Total Damages in </a:t>
            </a:r>
            <a:r>
              <a:rPr lang="en-US" altLang="ko-KR" b="1" dirty="0" err="1" smtClean="0">
                <a:latin typeface="HY동녘M" pitchFamily="18" charset="-127"/>
                <a:ea typeface="HY동녘M" pitchFamily="18" charset="-127"/>
              </a:rPr>
              <a:t>Quang</a:t>
            </a:r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b="1" dirty="0" err="1" smtClean="0">
                <a:latin typeface="HY동녘M" pitchFamily="18" charset="-127"/>
                <a:ea typeface="HY동녘M" pitchFamily="18" charset="-127"/>
              </a:rPr>
              <a:t>nagi</a:t>
            </a:r>
            <a:endParaRPr lang="ko-KR" altLang="en-US" b="1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0728" name="TextBox 14"/>
          <p:cNvSpPr txBox="1">
            <a:spLocks noChangeArrowheads="1"/>
          </p:cNvSpPr>
          <p:nvPr/>
        </p:nvSpPr>
        <p:spPr bwMode="auto">
          <a:xfrm>
            <a:off x="857224" y="5519773"/>
            <a:ext cx="3243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Multi Variable Interpolation </a:t>
            </a:r>
            <a:endParaRPr lang="ko-KR" altLang="en-US" b="1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0729" name="직선 화살표 연결선 15"/>
          <p:cNvCxnSpPr>
            <a:cxnSpLocks noChangeShapeType="1"/>
          </p:cNvCxnSpPr>
          <p:nvPr/>
        </p:nvCxnSpPr>
        <p:spPr bwMode="auto">
          <a:xfrm>
            <a:off x="4310063" y="5711833"/>
            <a:ext cx="717550" cy="1587"/>
          </a:xfrm>
          <a:prstGeom prst="straightConnector1">
            <a:avLst/>
          </a:prstGeom>
          <a:noFill/>
          <a:ln w="984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57158" y="1137106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Multi Variable Interpolation Analysis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_x114412016" descr="EMB0000170c75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2295515"/>
            <a:ext cx="358616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_x114412016" descr="EMB0000170c75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275" y="2071678"/>
            <a:ext cx="3859213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57158" y="1252823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KDF Analysis</a:t>
            </a:r>
            <a:endParaRPr lang="ko-KR" altLang="en-US" sz="2400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4348" y="5274246"/>
            <a:ext cx="3417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Total Damages in </a:t>
            </a:r>
            <a:r>
              <a:rPr lang="en-US" altLang="ko-KR" b="1" dirty="0" err="1" smtClean="0">
                <a:latin typeface="HY동녘M" pitchFamily="18" charset="-127"/>
                <a:ea typeface="HY동녘M" pitchFamily="18" charset="-127"/>
              </a:rPr>
              <a:t>Quang</a:t>
            </a:r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b="1" dirty="0" err="1" smtClean="0">
                <a:latin typeface="HY동녘M" pitchFamily="18" charset="-127"/>
                <a:ea typeface="HY동녘M" pitchFamily="18" charset="-127"/>
              </a:rPr>
              <a:t>nagi</a:t>
            </a:r>
            <a:endParaRPr lang="ko-KR" altLang="en-US" b="1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40136" y="5286388"/>
            <a:ext cx="2946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HY동녘M" pitchFamily="18" charset="-127"/>
                <a:ea typeface="HY동녘M" pitchFamily="18" charset="-127"/>
              </a:rPr>
              <a:t>Result from KDF Analysis</a:t>
            </a:r>
            <a:endParaRPr lang="ko-KR" altLang="en-US" b="1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_x114386640" descr="EMB0000170c75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28807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_x114291112" descr="EMB0000170c75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" y="4000519"/>
            <a:ext cx="28797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_x114408304" descr="EMB0000170c75d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213" y="1773257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_x114671552" descr="EMB0000170c75d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1675" y="4054494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20"/>
          <p:cNvSpPr txBox="1">
            <a:spLocks noChangeArrowheads="1"/>
          </p:cNvSpPr>
          <p:nvPr/>
        </p:nvSpPr>
        <p:spPr bwMode="auto">
          <a:xfrm>
            <a:off x="5270500" y="4302144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Death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2778" name="TextBox 21"/>
          <p:cNvSpPr txBox="1">
            <a:spLocks noChangeArrowheads="1"/>
          </p:cNvSpPr>
          <p:nvPr/>
        </p:nvSpPr>
        <p:spPr bwMode="auto">
          <a:xfrm>
            <a:off x="5127625" y="2097107"/>
            <a:ext cx="7312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Suffers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2779" name="TextBox 22"/>
          <p:cNvSpPr txBox="1">
            <a:spLocks noChangeArrowheads="1"/>
          </p:cNvSpPr>
          <p:nvPr/>
        </p:nvSpPr>
        <p:spPr bwMode="auto">
          <a:xfrm>
            <a:off x="3254375" y="4311669"/>
            <a:ext cx="6864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School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2780" name="TextBox 23"/>
          <p:cNvSpPr txBox="1">
            <a:spLocks noChangeArrowheads="1"/>
          </p:cNvSpPr>
          <p:nvPr/>
        </p:nvSpPr>
        <p:spPr bwMode="auto">
          <a:xfrm>
            <a:off x="3109913" y="2105044"/>
            <a:ext cx="14205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Agricultural Area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89388" y="3414732"/>
            <a:ext cx="167545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Rainfall/Wind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2782" name="직선 화살표 연결선 25"/>
          <p:cNvCxnSpPr>
            <a:cxnSpLocks noChangeShapeType="1"/>
            <a:stCxn id="25" idx="0"/>
            <a:endCxn id="32780" idx="2"/>
          </p:cNvCxnSpPr>
          <p:nvPr/>
        </p:nvCxnSpPr>
        <p:spPr bwMode="auto">
          <a:xfrm rot="16200000" flipV="1">
            <a:off x="3807317" y="2394931"/>
            <a:ext cx="1032689" cy="100691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83" name="직선 화살표 연결선 26"/>
          <p:cNvCxnSpPr>
            <a:cxnSpLocks noChangeShapeType="1"/>
            <a:stCxn id="25" idx="0"/>
            <a:endCxn id="32778" idx="2"/>
          </p:cNvCxnSpPr>
          <p:nvPr/>
        </p:nvCxnSpPr>
        <p:spPr bwMode="auto">
          <a:xfrm rot="5400000" flipH="1" flipV="1">
            <a:off x="4639881" y="2561343"/>
            <a:ext cx="1040626" cy="66615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84" name="직선 화살표 연결선 27"/>
          <p:cNvCxnSpPr>
            <a:cxnSpLocks noChangeShapeType="1"/>
            <a:stCxn id="25" idx="2"/>
            <a:endCxn id="32779" idx="3"/>
          </p:cNvCxnSpPr>
          <p:nvPr/>
        </p:nvCxnSpPr>
        <p:spPr bwMode="auto">
          <a:xfrm rot="5400000">
            <a:off x="4050898" y="3673948"/>
            <a:ext cx="666105" cy="88633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2785" name="직선 화살표 연결선 28"/>
          <p:cNvCxnSpPr>
            <a:cxnSpLocks noChangeShapeType="1"/>
            <a:stCxn id="25" idx="2"/>
            <a:endCxn id="32777" idx="1"/>
          </p:cNvCxnSpPr>
          <p:nvPr/>
        </p:nvCxnSpPr>
        <p:spPr bwMode="auto">
          <a:xfrm rot="16200000" flipH="1">
            <a:off x="4720519" y="3890663"/>
            <a:ext cx="656580" cy="44338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357158" y="1065668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Quang</a:t>
            </a:r>
            <a:r>
              <a:rPr lang="en-US" altLang="ko-KR" sz="2400" b="1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2400" b="1" dirty="0" err="1" smtClean="0">
                <a:latin typeface="HY울릉도M" pitchFamily="18" charset="-127"/>
                <a:ea typeface="HY울릉도M" pitchFamily="18" charset="-127"/>
              </a:rPr>
              <a:t>nagi</a:t>
            </a:r>
            <a:endParaRPr lang="ko-KR" altLang="en-US" sz="2400" b="1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Box 19"/>
          <p:cNvSpPr txBox="1">
            <a:spLocks noChangeArrowheads="1"/>
          </p:cNvSpPr>
          <p:nvPr/>
        </p:nvSpPr>
        <p:spPr bwMode="auto">
          <a:xfrm>
            <a:off x="5327167" y="4376763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Death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3799" name="TextBox 29"/>
          <p:cNvSpPr txBox="1">
            <a:spLocks noChangeArrowheads="1"/>
          </p:cNvSpPr>
          <p:nvPr/>
        </p:nvSpPr>
        <p:spPr bwMode="auto">
          <a:xfrm>
            <a:off x="3320369" y="4298574"/>
            <a:ext cx="14205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Agricultural Area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3800" name="TextBox 30"/>
          <p:cNvSpPr txBox="1">
            <a:spLocks noChangeArrowheads="1"/>
          </p:cNvSpPr>
          <p:nvPr/>
        </p:nvSpPr>
        <p:spPr bwMode="auto">
          <a:xfrm>
            <a:off x="4643438" y="2000240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Transportation </a:t>
            </a:r>
          </a:p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Utilities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3801" name="TextBox 31"/>
          <p:cNvSpPr txBox="1">
            <a:spLocks noChangeArrowheads="1"/>
          </p:cNvSpPr>
          <p:nvPr/>
        </p:nvSpPr>
        <p:spPr bwMode="auto">
          <a:xfrm>
            <a:off x="3269063" y="2109256"/>
            <a:ext cx="13003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Total Damages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33802" name="_x114663936" descr="EMB0000170c75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78" y="1658712"/>
            <a:ext cx="2743420" cy="20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_x114365440" descr="EMB0000170c75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530" y="1609725"/>
            <a:ext cx="2743420" cy="20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_x114199336" descr="EMB0000170c75e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25" y="4046802"/>
            <a:ext cx="2744196" cy="20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_x114671816" descr="EMB0000170c75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1821" y="4126556"/>
            <a:ext cx="2743794" cy="209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 bwMode="auto">
          <a:xfrm>
            <a:off x="4054475" y="2986088"/>
            <a:ext cx="167545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Rainfall/Wind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3807" name="직선 화살표 연결선 37"/>
          <p:cNvCxnSpPr>
            <a:cxnSpLocks noChangeShapeType="1"/>
            <a:stCxn id="37" idx="0"/>
            <a:endCxn id="33800" idx="2"/>
          </p:cNvCxnSpPr>
          <p:nvPr/>
        </p:nvCxnSpPr>
        <p:spPr bwMode="auto">
          <a:xfrm rot="5400000" flipH="1" flipV="1">
            <a:off x="4834025" y="2520086"/>
            <a:ext cx="524183" cy="40782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08" name="직선 화살표 연결선 39"/>
          <p:cNvCxnSpPr>
            <a:cxnSpLocks noChangeShapeType="1"/>
            <a:stCxn id="37" idx="0"/>
            <a:endCxn id="33801" idx="2"/>
          </p:cNvCxnSpPr>
          <p:nvPr/>
        </p:nvCxnSpPr>
        <p:spPr bwMode="auto">
          <a:xfrm rot="16200000" flipV="1">
            <a:off x="4105807" y="2199690"/>
            <a:ext cx="599833" cy="97296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1" name="TextBox 40"/>
          <p:cNvSpPr txBox="1"/>
          <p:nvPr/>
        </p:nvSpPr>
        <p:spPr bwMode="auto">
          <a:xfrm>
            <a:off x="3714744" y="5280025"/>
            <a:ext cx="10422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Rainfall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4802230" y="5280669"/>
            <a:ext cx="73289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Wind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3811" name="직선 화살표 연결선 42"/>
          <p:cNvCxnSpPr>
            <a:cxnSpLocks noChangeShapeType="1"/>
            <a:stCxn id="41" idx="0"/>
            <a:endCxn id="33799" idx="2"/>
          </p:cNvCxnSpPr>
          <p:nvPr/>
        </p:nvCxnSpPr>
        <p:spPr bwMode="auto">
          <a:xfrm rot="16200000" flipV="1">
            <a:off x="3781045" y="4825188"/>
            <a:ext cx="704452" cy="20522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3812" name="직선 화살표 연결선 43"/>
          <p:cNvCxnSpPr>
            <a:cxnSpLocks noChangeShapeType="1"/>
            <a:stCxn id="42" idx="0"/>
            <a:endCxn id="33798" idx="2"/>
          </p:cNvCxnSpPr>
          <p:nvPr/>
        </p:nvCxnSpPr>
        <p:spPr bwMode="auto">
          <a:xfrm rot="5400000" flipH="1" flipV="1">
            <a:off x="5091643" y="4730797"/>
            <a:ext cx="626907" cy="47283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357158" y="1065668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Binh</a:t>
            </a:r>
            <a:r>
              <a:rPr lang="en-US" altLang="ko-KR" sz="2400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Dinh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1"/>
          <p:cNvGrpSpPr>
            <a:grpSpLocks/>
          </p:cNvGrpSpPr>
          <p:nvPr/>
        </p:nvGrpSpPr>
        <p:grpSpPr bwMode="auto">
          <a:xfrm>
            <a:off x="404813" y="1595438"/>
            <a:ext cx="8394700" cy="4687887"/>
            <a:chOff x="278347" y="1595720"/>
            <a:chExt cx="8585095" cy="4750799"/>
          </a:xfrm>
        </p:grpSpPr>
        <p:sp>
          <p:nvSpPr>
            <p:cNvPr id="34822" name="TextBox 22"/>
            <p:cNvSpPr txBox="1">
              <a:spLocks noChangeArrowheads="1"/>
            </p:cNvSpPr>
            <p:nvPr/>
          </p:nvSpPr>
          <p:spPr bwMode="auto">
            <a:xfrm>
              <a:off x="5271248" y="4464424"/>
              <a:ext cx="642957" cy="28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HY동녘M" pitchFamily="18" charset="-127"/>
                  <a:ea typeface="HY동녘M" pitchFamily="18" charset="-127"/>
                </a:rPr>
                <a:t>Death</a:t>
              </a:r>
              <a:endParaRPr lang="ko-KR" altLang="en-US" sz="1200" dirty="0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4823" name="TextBox 23"/>
            <p:cNvSpPr txBox="1">
              <a:spLocks noChangeArrowheads="1"/>
            </p:cNvSpPr>
            <p:nvPr/>
          </p:nvSpPr>
          <p:spPr bwMode="auto">
            <a:xfrm>
              <a:off x="5127812" y="2259107"/>
              <a:ext cx="665908" cy="28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HY동녘M" pitchFamily="18" charset="-127"/>
                  <a:ea typeface="HY동녘M" pitchFamily="18" charset="-127"/>
                </a:rPr>
                <a:t>House</a:t>
              </a:r>
              <a:endParaRPr lang="ko-KR" altLang="en-US" sz="1200" dirty="0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4824" name="TextBox 24"/>
            <p:cNvSpPr txBox="1">
              <a:spLocks noChangeArrowheads="1"/>
            </p:cNvSpPr>
            <p:nvPr/>
          </p:nvSpPr>
          <p:spPr bwMode="auto">
            <a:xfrm>
              <a:off x="3254117" y="4473384"/>
              <a:ext cx="1342963" cy="467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HY동녘M" pitchFamily="18" charset="-127"/>
                  <a:ea typeface="HY동녘M" pitchFamily="18" charset="-127"/>
                </a:rPr>
                <a:t>Transportation </a:t>
              </a:r>
            </a:p>
            <a:p>
              <a:r>
                <a:rPr lang="en-US" altLang="ko-KR" sz="1200" dirty="0" smtClean="0">
                  <a:latin typeface="HY동녘M" pitchFamily="18" charset="-127"/>
                  <a:ea typeface="HY동녘M" pitchFamily="18" charset="-127"/>
                </a:rPr>
                <a:t>Utilities</a:t>
              </a:r>
              <a:endParaRPr lang="ko-KR" altLang="en-US" sz="1200" dirty="0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4825" name="TextBox 25"/>
            <p:cNvSpPr txBox="1">
              <a:spLocks noChangeArrowheads="1"/>
            </p:cNvSpPr>
            <p:nvPr/>
          </p:nvSpPr>
          <p:spPr bwMode="auto">
            <a:xfrm>
              <a:off x="3110682" y="2268067"/>
              <a:ext cx="1329849" cy="280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HY동녘M" pitchFamily="18" charset="-127"/>
                  <a:ea typeface="HY동녘M" pitchFamily="18" charset="-127"/>
                </a:rPr>
                <a:t>Total Damages</a:t>
              </a:r>
              <a:endParaRPr lang="ko-KR" altLang="en-US" sz="1200" dirty="0">
                <a:latin typeface="HY동녘M" pitchFamily="18" charset="-127"/>
                <a:ea typeface="HY동녘M" pitchFamily="18" charset="-127"/>
              </a:endParaRPr>
            </a:p>
          </p:txBody>
        </p:sp>
        <p:pic>
          <p:nvPicPr>
            <p:cNvPr id="34826" name="_x114528048" descr="EMB0000170c75f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8347" y="1612059"/>
              <a:ext cx="2879999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7" name="_x67511736" descr="EMB0000170c75f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206" y="4059424"/>
              <a:ext cx="2879999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8" name="_x114444760" descr="EMB0000170c75f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83847" y="1595720"/>
              <a:ext cx="2879595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9" name="_x114412016" descr="EMB0000170c75f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79459" y="4186519"/>
              <a:ext cx="2879593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Box 45"/>
            <p:cNvSpPr txBox="1"/>
            <p:nvPr/>
          </p:nvSpPr>
          <p:spPr>
            <a:xfrm>
              <a:off x="3936103" y="3030774"/>
              <a:ext cx="1713459" cy="37428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Rainfall/Wind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57558" y="5397324"/>
              <a:ext cx="1065912" cy="374288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Rainfall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  <p:cxnSp>
          <p:nvCxnSpPr>
            <p:cNvPr id="34832" name="직선 화살표 연결선 47"/>
            <p:cNvCxnSpPr>
              <a:cxnSpLocks noChangeShapeType="1"/>
              <a:stCxn id="46" idx="0"/>
              <a:endCxn id="34823" idx="2"/>
            </p:cNvCxnSpPr>
            <p:nvPr/>
          </p:nvCxnSpPr>
          <p:spPr bwMode="auto">
            <a:xfrm rot="5400000" flipH="1" flipV="1">
              <a:off x="4881325" y="2451332"/>
              <a:ext cx="490950" cy="667933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4833" name="직선 화살표 연결선 48"/>
            <p:cNvCxnSpPr>
              <a:cxnSpLocks noChangeShapeType="1"/>
              <a:stCxn id="46" idx="0"/>
              <a:endCxn id="34825" idx="2"/>
            </p:cNvCxnSpPr>
            <p:nvPr/>
          </p:nvCxnSpPr>
          <p:spPr bwMode="auto">
            <a:xfrm rot="16200000" flipV="1">
              <a:off x="4043225" y="2281165"/>
              <a:ext cx="481990" cy="1017227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4834" name="직선 화살표 연결선 49"/>
            <p:cNvCxnSpPr>
              <a:cxnSpLocks noChangeShapeType="1"/>
              <a:stCxn id="47" idx="0"/>
              <a:endCxn id="34822" idx="2"/>
            </p:cNvCxnSpPr>
            <p:nvPr/>
          </p:nvCxnSpPr>
          <p:spPr bwMode="auto">
            <a:xfrm rot="5400000" flipH="1" flipV="1">
              <a:off x="4865527" y="4670127"/>
              <a:ext cx="652184" cy="80221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4835" name="직선 화살표 연결선 50"/>
            <p:cNvCxnSpPr>
              <a:cxnSpLocks noChangeShapeType="1"/>
              <a:stCxn id="47" idx="0"/>
              <a:endCxn id="34824" idx="2"/>
            </p:cNvCxnSpPr>
            <p:nvPr/>
          </p:nvCxnSpPr>
          <p:spPr bwMode="auto">
            <a:xfrm rot="16200000" flipV="1">
              <a:off x="4130017" y="4736827"/>
              <a:ext cx="456080" cy="86491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57158" y="1065668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Bghe</a:t>
            </a:r>
            <a:r>
              <a:rPr lang="en-US" altLang="ko-KR" sz="2400" b="1" dirty="0" smtClean="0">
                <a:latin typeface="HY동녘M" pitchFamily="18" charset="-127"/>
                <a:ea typeface="HY동녘M" pitchFamily="18" charset="-127"/>
              </a:rPr>
              <a:t> An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Box 30"/>
          <p:cNvSpPr txBox="1">
            <a:spLocks noChangeArrowheads="1"/>
          </p:cNvSpPr>
          <p:nvPr/>
        </p:nvSpPr>
        <p:spPr bwMode="auto">
          <a:xfrm>
            <a:off x="6321425" y="4725988"/>
            <a:ext cx="6286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Death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5846" name="TextBox 31"/>
          <p:cNvSpPr txBox="1">
            <a:spLocks noChangeArrowheads="1"/>
          </p:cNvSpPr>
          <p:nvPr/>
        </p:nvSpPr>
        <p:spPr bwMode="auto">
          <a:xfrm>
            <a:off x="1873250" y="4789488"/>
            <a:ext cx="13003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latin typeface="HY동녘M" pitchFamily="18" charset="-127"/>
                <a:ea typeface="HY동녘M" pitchFamily="18" charset="-127"/>
              </a:rPr>
              <a:t>Total Damages</a:t>
            </a:r>
            <a:endParaRPr lang="ko-KR" altLang="en-US" sz="120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35847" name="_x114663936" descr="EMB0000170c75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8192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_x114365440" descr="EMB0000170c75f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881188"/>
            <a:ext cx="3600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3979863" y="5629275"/>
            <a:ext cx="73289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Wind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cxnSp>
        <p:nvCxnSpPr>
          <p:cNvPr id="35850" name="직선 화살표 연결선 35"/>
          <p:cNvCxnSpPr>
            <a:cxnSpLocks noChangeShapeType="1"/>
            <a:stCxn id="35" idx="0"/>
            <a:endCxn id="35845" idx="1"/>
          </p:cNvCxnSpPr>
          <p:nvPr/>
        </p:nvCxnSpPr>
        <p:spPr bwMode="auto">
          <a:xfrm rot="5400000" flipH="1" flipV="1">
            <a:off x="4951474" y="4259325"/>
            <a:ext cx="764787" cy="197511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5851" name="직선 화살표 연결선 36"/>
          <p:cNvCxnSpPr>
            <a:cxnSpLocks noChangeShapeType="1"/>
            <a:stCxn id="35" idx="0"/>
            <a:endCxn id="35846" idx="3"/>
          </p:cNvCxnSpPr>
          <p:nvPr/>
        </p:nvCxnSpPr>
        <p:spPr bwMode="auto">
          <a:xfrm rot="16200000" flipV="1">
            <a:off x="3409315" y="4692280"/>
            <a:ext cx="701287" cy="117270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357158" y="1109947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Khanh</a:t>
            </a:r>
            <a:r>
              <a:rPr lang="en-US" altLang="ko-KR" sz="2400" b="1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2400" b="1" dirty="0" err="1" smtClean="0">
                <a:latin typeface="HY동녘M" pitchFamily="18" charset="-127"/>
                <a:ea typeface="HY동녘M" pitchFamily="18" charset="-127"/>
              </a:rPr>
              <a:t>Hoa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Estimation of Typhoon Related Damages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47"/>
          <p:cNvGrpSpPr>
            <a:grpSpLocks/>
          </p:cNvGrpSpPr>
          <p:nvPr/>
        </p:nvGrpSpPr>
        <p:grpSpPr bwMode="auto">
          <a:xfrm>
            <a:off x="391724" y="1643050"/>
            <a:ext cx="3619501" cy="2466997"/>
            <a:chOff x="466726" y="2001025"/>
            <a:chExt cx="3782371" cy="2659860"/>
          </a:xfrm>
        </p:grpSpPr>
        <p:grpSp>
          <p:nvGrpSpPr>
            <p:cNvPr id="5" name="Group 204"/>
            <p:cNvGrpSpPr>
              <a:grpSpLocks/>
            </p:cNvGrpSpPr>
            <p:nvPr/>
          </p:nvGrpSpPr>
          <p:grpSpPr bwMode="auto">
            <a:xfrm>
              <a:off x="1310568" y="2748463"/>
              <a:ext cx="2044696" cy="1912422"/>
              <a:chOff x="432" y="3408"/>
              <a:chExt cx="1829" cy="1448"/>
            </a:xfrm>
          </p:grpSpPr>
          <p:sp>
            <p:nvSpPr>
              <p:cNvPr id="26" name="AutoShape 205"/>
              <p:cNvSpPr>
                <a:spLocks noChangeArrowheads="1"/>
              </p:cNvSpPr>
              <p:nvPr/>
            </p:nvSpPr>
            <p:spPr bwMode="auto">
              <a:xfrm rot="4919136">
                <a:off x="627" y="3249"/>
                <a:ext cx="1440" cy="1773"/>
              </a:xfrm>
              <a:prstGeom prst="hexagon">
                <a:avLst>
                  <a:gd name="adj" fmla="val 25000"/>
                  <a:gd name="vf" fmla="val 115470"/>
                </a:avLst>
              </a:prstGeom>
              <a:gradFill rotWithShape="0">
                <a:gsLst>
                  <a:gs pos="0">
                    <a:srgbClr val="85C1E6"/>
                  </a:gs>
                  <a:gs pos="100000">
                    <a:srgbClr val="D6EAF7"/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7" name="Freeform 206"/>
              <p:cNvSpPr>
                <a:spLocks/>
              </p:cNvSpPr>
              <p:nvPr/>
            </p:nvSpPr>
            <p:spPr bwMode="auto">
              <a:xfrm>
                <a:off x="1182" y="3608"/>
                <a:ext cx="1079" cy="728"/>
              </a:xfrm>
              <a:custGeom>
                <a:avLst/>
                <a:gdLst>
                  <a:gd name="T0" fmla="*/ 302 w 1296"/>
                  <a:gd name="T1" fmla="*/ 728 h 728"/>
                  <a:gd name="T2" fmla="*/ 278 w 1296"/>
                  <a:gd name="T3" fmla="*/ 0 h 728"/>
                  <a:gd name="T4" fmla="*/ 17 w 1296"/>
                  <a:gd name="T5" fmla="*/ 184 h 728"/>
                  <a:gd name="T6" fmla="*/ 0 w 1296"/>
                  <a:gd name="T7" fmla="*/ 182 h 728"/>
                  <a:gd name="T8" fmla="*/ 302 w 1296"/>
                  <a:gd name="T9" fmla="*/ 728 h 7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6"/>
                  <a:gd name="T16" fmla="*/ 0 h 728"/>
                  <a:gd name="T17" fmla="*/ 1296 w 1296"/>
                  <a:gd name="T18" fmla="*/ 728 h 7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6" h="728">
                    <a:moveTo>
                      <a:pt x="1296" y="728"/>
                    </a:moveTo>
                    <a:lnTo>
                      <a:pt x="1195" y="0"/>
                    </a:lnTo>
                    <a:lnTo>
                      <a:pt x="72" y="184"/>
                    </a:lnTo>
                    <a:lnTo>
                      <a:pt x="0" y="182"/>
                    </a:lnTo>
                    <a:lnTo>
                      <a:pt x="1296" y="72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5C1E6"/>
                  </a:gs>
                  <a:gs pos="100000">
                    <a:srgbClr val="E2F0F9"/>
                  </a:gs>
                </a:gsLst>
                <a:lin ang="5400000" scaled="1"/>
              </a:gradFill>
              <a:ln w="12700">
                <a:solidFill>
                  <a:srgbClr val="F8F8F8"/>
                </a:solidFill>
                <a:round/>
                <a:headEnd/>
                <a:tailEnd type="none" w="sm" len="sm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8" name="Freeform 207"/>
              <p:cNvSpPr>
                <a:spLocks/>
              </p:cNvSpPr>
              <p:nvPr/>
            </p:nvSpPr>
            <p:spPr bwMode="auto">
              <a:xfrm>
                <a:off x="1223" y="3408"/>
                <a:ext cx="923" cy="391"/>
              </a:xfrm>
              <a:custGeom>
                <a:avLst/>
                <a:gdLst>
                  <a:gd name="T0" fmla="*/ 258 w 1106"/>
                  <a:gd name="T1" fmla="*/ 206 h 392"/>
                  <a:gd name="T2" fmla="*/ 0 w 1106"/>
                  <a:gd name="T3" fmla="*/ 392 h 392"/>
                  <a:gd name="T4" fmla="*/ 6 w 1106"/>
                  <a:gd name="T5" fmla="*/ 8 h 392"/>
                  <a:gd name="T6" fmla="*/ 3 w 1106"/>
                  <a:gd name="T7" fmla="*/ 0 h 392"/>
                  <a:gd name="T8" fmla="*/ 258 w 1106"/>
                  <a:gd name="T9" fmla="*/ 206 h 3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6"/>
                  <a:gd name="T16" fmla="*/ 0 h 392"/>
                  <a:gd name="T17" fmla="*/ 1106 w 1106"/>
                  <a:gd name="T18" fmla="*/ 392 h 3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6" h="392">
                    <a:moveTo>
                      <a:pt x="1106" y="206"/>
                    </a:moveTo>
                    <a:lnTo>
                      <a:pt x="0" y="392"/>
                    </a:lnTo>
                    <a:lnTo>
                      <a:pt x="24" y="8"/>
                    </a:lnTo>
                    <a:lnTo>
                      <a:pt x="12" y="0"/>
                    </a:lnTo>
                    <a:lnTo>
                      <a:pt x="1106" y="20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2F0F9"/>
                  </a:gs>
                  <a:gs pos="100000">
                    <a:srgbClr val="85C1E6"/>
                  </a:gs>
                </a:gsLst>
                <a:lin ang="5400000" scaled="1"/>
              </a:gradFill>
              <a:ln w="12700">
                <a:solidFill>
                  <a:srgbClr val="F8F8F8"/>
                </a:solidFill>
                <a:round/>
                <a:headEnd/>
                <a:tailEnd type="none" w="sm" len="sm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9" name="Freeform 208"/>
              <p:cNvSpPr>
                <a:spLocks/>
              </p:cNvSpPr>
              <p:nvPr/>
            </p:nvSpPr>
            <p:spPr bwMode="auto">
              <a:xfrm>
                <a:off x="432" y="3416"/>
                <a:ext cx="813" cy="485"/>
              </a:xfrm>
              <a:custGeom>
                <a:avLst/>
                <a:gdLst>
                  <a:gd name="T0" fmla="*/ 791 w 814"/>
                  <a:gd name="T1" fmla="*/ 375 h 484"/>
                  <a:gd name="T2" fmla="*/ 0 w 814"/>
                  <a:gd name="T3" fmla="*/ 484 h 484"/>
                  <a:gd name="T4" fmla="*/ 814 w 814"/>
                  <a:gd name="T5" fmla="*/ 0 h 484"/>
                  <a:gd name="T6" fmla="*/ 811 w 814"/>
                  <a:gd name="T7" fmla="*/ 12 h 484"/>
                  <a:gd name="T8" fmla="*/ 791 w 814"/>
                  <a:gd name="T9" fmla="*/ 375 h 4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4"/>
                  <a:gd name="T16" fmla="*/ 0 h 484"/>
                  <a:gd name="T17" fmla="*/ 814 w 814"/>
                  <a:gd name="T18" fmla="*/ 484 h 4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4" h="484">
                    <a:moveTo>
                      <a:pt x="791" y="375"/>
                    </a:moveTo>
                    <a:lnTo>
                      <a:pt x="0" y="484"/>
                    </a:lnTo>
                    <a:lnTo>
                      <a:pt x="814" y="0"/>
                    </a:lnTo>
                    <a:lnTo>
                      <a:pt x="811" y="12"/>
                    </a:lnTo>
                    <a:lnTo>
                      <a:pt x="791" y="3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2F0F9"/>
                  </a:gs>
                  <a:gs pos="100000">
                    <a:srgbClr val="85C1E6"/>
                  </a:gs>
                </a:gsLst>
                <a:lin ang="5400000" scaled="1"/>
              </a:gradFill>
              <a:ln w="12700">
                <a:solidFill>
                  <a:srgbClr val="F8F8F8"/>
                </a:solidFill>
                <a:round/>
                <a:headEnd/>
                <a:tailEnd type="none" w="sm" len="sm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30" name="Freeform 209"/>
              <p:cNvSpPr>
                <a:spLocks/>
              </p:cNvSpPr>
              <p:nvPr/>
            </p:nvSpPr>
            <p:spPr bwMode="auto">
              <a:xfrm>
                <a:off x="514" y="3796"/>
                <a:ext cx="898" cy="1047"/>
              </a:xfrm>
              <a:custGeom>
                <a:avLst/>
                <a:gdLst>
                  <a:gd name="T0" fmla="*/ 3 w 1078"/>
                  <a:gd name="T1" fmla="*/ 852 h 1047"/>
                  <a:gd name="T2" fmla="*/ 252 w 1078"/>
                  <a:gd name="T3" fmla="*/ 1047 h 1047"/>
                  <a:gd name="T4" fmla="*/ 198 w 1078"/>
                  <a:gd name="T5" fmla="*/ 4 h 1047"/>
                  <a:gd name="T6" fmla="*/ 199 w 1078"/>
                  <a:gd name="T7" fmla="*/ 0 h 1047"/>
                  <a:gd name="T8" fmla="*/ 0 w 1078"/>
                  <a:gd name="T9" fmla="*/ 852 h 1047"/>
                  <a:gd name="T10" fmla="*/ 0 w 1078"/>
                  <a:gd name="T11" fmla="*/ 836 h 1047"/>
                  <a:gd name="T12" fmla="*/ 3 w 1078"/>
                  <a:gd name="T13" fmla="*/ 852 h 10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8"/>
                  <a:gd name="T22" fmla="*/ 0 h 1047"/>
                  <a:gd name="T23" fmla="*/ 1078 w 1078"/>
                  <a:gd name="T24" fmla="*/ 1047 h 10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8" h="1047">
                    <a:moveTo>
                      <a:pt x="4" y="852"/>
                    </a:moveTo>
                    <a:lnTo>
                      <a:pt x="1078" y="1047"/>
                    </a:lnTo>
                    <a:lnTo>
                      <a:pt x="848" y="4"/>
                    </a:lnTo>
                    <a:lnTo>
                      <a:pt x="852" y="0"/>
                    </a:lnTo>
                    <a:lnTo>
                      <a:pt x="0" y="852"/>
                    </a:lnTo>
                    <a:lnTo>
                      <a:pt x="0" y="836"/>
                    </a:lnTo>
                    <a:lnTo>
                      <a:pt x="4" y="85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5C1E6"/>
                  </a:gs>
                  <a:gs pos="100000">
                    <a:srgbClr val="E2F0F9"/>
                  </a:gs>
                </a:gsLst>
                <a:lin ang="5400000" scaled="1"/>
              </a:gradFill>
              <a:ln w="12700">
                <a:solidFill>
                  <a:srgbClr val="F8F8F8"/>
                </a:solidFill>
                <a:round/>
                <a:headEnd/>
                <a:tailEnd type="none" w="sm" len="sm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31" name="Freeform 210"/>
              <p:cNvSpPr>
                <a:spLocks/>
              </p:cNvSpPr>
              <p:nvPr/>
            </p:nvSpPr>
            <p:spPr bwMode="auto">
              <a:xfrm>
                <a:off x="937" y="3648"/>
                <a:ext cx="600" cy="522"/>
              </a:xfrm>
              <a:custGeom>
                <a:avLst/>
                <a:gdLst>
                  <a:gd name="T0" fmla="*/ 290 w 600"/>
                  <a:gd name="T1" fmla="*/ 0 h 522"/>
                  <a:gd name="T2" fmla="*/ 0 w 600"/>
                  <a:gd name="T3" fmla="*/ 192 h 522"/>
                  <a:gd name="T4" fmla="*/ 30 w 600"/>
                  <a:gd name="T5" fmla="*/ 456 h 522"/>
                  <a:gd name="T6" fmla="*/ 355 w 600"/>
                  <a:gd name="T7" fmla="*/ 522 h 522"/>
                  <a:gd name="T8" fmla="*/ 600 w 600"/>
                  <a:gd name="T9" fmla="*/ 336 h 522"/>
                  <a:gd name="T10" fmla="*/ 557 w 600"/>
                  <a:gd name="T11" fmla="*/ 96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0"/>
                  <a:gd name="T19" fmla="*/ 0 h 522"/>
                  <a:gd name="T20" fmla="*/ 600 w 600"/>
                  <a:gd name="T21" fmla="*/ 522 h 5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0" h="522">
                    <a:moveTo>
                      <a:pt x="290" y="0"/>
                    </a:moveTo>
                    <a:lnTo>
                      <a:pt x="0" y="192"/>
                    </a:lnTo>
                    <a:lnTo>
                      <a:pt x="30" y="456"/>
                    </a:lnTo>
                    <a:lnTo>
                      <a:pt x="355" y="522"/>
                    </a:lnTo>
                    <a:lnTo>
                      <a:pt x="600" y="336"/>
                    </a:lnTo>
                    <a:lnTo>
                      <a:pt x="557" y="96"/>
                    </a:lnTo>
                  </a:path>
                </a:pathLst>
              </a:custGeom>
              <a:gradFill rotWithShape="0">
                <a:gsLst>
                  <a:gs pos="0">
                    <a:srgbClr val="EEEEEE"/>
                  </a:gs>
                  <a:gs pos="100000">
                    <a:srgbClr val="85C1E6"/>
                  </a:gs>
                </a:gsLst>
                <a:lin ang="5400000" scaled="1"/>
              </a:gradFill>
              <a:ln w="9525">
                <a:solidFill>
                  <a:srgbClr val="F8F8F8"/>
                </a:solidFill>
                <a:round/>
                <a:headEnd/>
                <a:tailEnd/>
              </a:ln>
            </p:spPr>
            <p:txBody>
              <a:bodyPr lIns="101453" tIns="50726" rIns="101453" bIns="50726"/>
              <a:lstStyle/>
              <a:p>
                <a:pPr algn="ctr">
                  <a:defRPr/>
                </a:pPr>
                <a:endParaRPr lang="ko-KR" altLang="en-US" sz="18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sp>
          <p:nvSpPr>
            <p:cNvPr id="6" name="직사각형 89"/>
            <p:cNvSpPr>
              <a:spLocks noChangeArrowheads="1"/>
            </p:cNvSpPr>
            <p:nvPr/>
          </p:nvSpPr>
          <p:spPr bwMode="auto">
            <a:xfrm>
              <a:off x="1817097" y="3214573"/>
              <a:ext cx="792970" cy="33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DB</a:t>
              </a:r>
              <a:endParaRPr lang="ko-KR" altLang="en-US" sz="14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7" name="Rectangle 216"/>
            <p:cNvSpPr>
              <a:spLocks noChangeArrowheads="1"/>
            </p:cNvSpPr>
            <p:nvPr/>
          </p:nvSpPr>
          <p:spPr bwMode="auto">
            <a:xfrm>
              <a:off x="2205672" y="2889366"/>
              <a:ext cx="797700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Damage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8" name="Rectangle 216"/>
            <p:cNvSpPr>
              <a:spLocks noChangeArrowheads="1"/>
            </p:cNvSpPr>
            <p:nvPr/>
          </p:nvSpPr>
          <p:spPr bwMode="auto">
            <a:xfrm>
              <a:off x="2669935" y="3279614"/>
              <a:ext cx="467697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Loss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9" name="Rectangle 216"/>
            <p:cNvSpPr>
              <a:spLocks noChangeArrowheads="1"/>
            </p:cNvSpPr>
            <p:nvPr/>
          </p:nvSpPr>
          <p:spPr bwMode="auto">
            <a:xfrm>
              <a:off x="2431596" y="3808502"/>
              <a:ext cx="789323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Typhoon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0" name="Rectangle 216"/>
            <p:cNvSpPr>
              <a:spLocks noChangeArrowheads="1"/>
            </p:cNvSpPr>
            <p:nvPr/>
          </p:nvSpPr>
          <p:spPr bwMode="auto">
            <a:xfrm>
              <a:off x="1703485" y="3955700"/>
              <a:ext cx="414093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GIS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1" name="Rectangle 216"/>
            <p:cNvSpPr>
              <a:spLocks noChangeArrowheads="1"/>
            </p:cNvSpPr>
            <p:nvPr/>
          </p:nvSpPr>
          <p:spPr bwMode="auto">
            <a:xfrm>
              <a:off x="1269650" y="3467891"/>
              <a:ext cx="727343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Disaster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Rectangle 216"/>
            <p:cNvSpPr>
              <a:spLocks noChangeArrowheads="1"/>
            </p:cNvSpPr>
            <p:nvPr/>
          </p:nvSpPr>
          <p:spPr bwMode="auto">
            <a:xfrm>
              <a:off x="1507456" y="2995486"/>
              <a:ext cx="635211" cy="306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0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Cause</a:t>
              </a:r>
              <a:endParaRPr kumimoji="0" lang="en-US" altLang="ko-KR" sz="10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3" name="Freeform 220"/>
            <p:cNvSpPr>
              <a:spLocks/>
            </p:cNvSpPr>
            <p:nvPr/>
          </p:nvSpPr>
          <p:spPr bwMode="auto">
            <a:xfrm>
              <a:off x="888095" y="2855134"/>
              <a:ext cx="1046787" cy="116390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4" name="Freeform 221"/>
            <p:cNvSpPr>
              <a:spLocks/>
            </p:cNvSpPr>
            <p:nvPr/>
          </p:nvSpPr>
          <p:spPr bwMode="auto">
            <a:xfrm flipH="1">
              <a:off x="2543710" y="2713069"/>
              <a:ext cx="1201067" cy="174585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5" name="Text Box 224"/>
            <p:cNvSpPr txBox="1">
              <a:spLocks noChangeArrowheads="1"/>
            </p:cNvSpPr>
            <p:nvPr/>
          </p:nvSpPr>
          <p:spPr bwMode="auto">
            <a:xfrm>
              <a:off x="823396" y="2452889"/>
              <a:ext cx="1016925" cy="36502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Typhoon Disaster Type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6" name="Text Box 224"/>
            <p:cNvSpPr txBox="1">
              <a:spLocks noChangeArrowheads="1"/>
            </p:cNvSpPr>
            <p:nvPr/>
          </p:nvSpPr>
          <p:spPr bwMode="auto">
            <a:xfrm>
              <a:off x="2641587" y="2355328"/>
              <a:ext cx="1016925" cy="39156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Regional</a:t>
              </a:r>
            </a:p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Damage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7" name="Freeform 221"/>
            <p:cNvSpPr>
              <a:spLocks/>
            </p:cNvSpPr>
            <p:nvPr/>
          </p:nvSpPr>
          <p:spPr bwMode="auto">
            <a:xfrm flipH="1">
              <a:off x="3192353" y="3283037"/>
              <a:ext cx="811218" cy="138640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8" name="Text Box 224"/>
            <p:cNvSpPr txBox="1">
              <a:spLocks noChangeArrowheads="1"/>
            </p:cNvSpPr>
            <p:nvPr/>
          </p:nvSpPr>
          <p:spPr bwMode="auto">
            <a:xfrm>
              <a:off x="3184060" y="3009732"/>
              <a:ext cx="973795" cy="23228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Loss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9" name="Freeform 222"/>
            <p:cNvSpPr>
              <a:spLocks/>
            </p:cNvSpPr>
            <p:nvPr/>
          </p:nvSpPr>
          <p:spPr bwMode="auto">
            <a:xfrm flipH="1" flipV="1">
              <a:off x="3031436" y="4164517"/>
              <a:ext cx="940615" cy="142064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0" name="Text Box 224"/>
            <p:cNvSpPr txBox="1">
              <a:spLocks noChangeArrowheads="1"/>
            </p:cNvSpPr>
            <p:nvPr/>
          </p:nvSpPr>
          <p:spPr bwMode="auto">
            <a:xfrm>
              <a:off x="2986648" y="3892351"/>
              <a:ext cx="1262449" cy="39156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Path</a:t>
              </a:r>
            </a:p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Pressure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 flipV="1">
              <a:off x="629301" y="3740037"/>
              <a:ext cx="847715" cy="176297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2" name="Text Box 224"/>
            <p:cNvSpPr txBox="1">
              <a:spLocks noChangeArrowheads="1"/>
            </p:cNvSpPr>
            <p:nvPr/>
          </p:nvSpPr>
          <p:spPr bwMode="auto">
            <a:xfrm>
              <a:off x="466726" y="3493546"/>
              <a:ext cx="973794" cy="39156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Period</a:t>
              </a:r>
            </a:p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Type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3" name="Freeform 223"/>
            <p:cNvSpPr>
              <a:spLocks/>
            </p:cNvSpPr>
            <p:nvPr/>
          </p:nvSpPr>
          <p:spPr bwMode="auto">
            <a:xfrm flipV="1">
              <a:off x="949476" y="4412702"/>
              <a:ext cx="847714" cy="178008"/>
            </a:xfrm>
            <a:custGeom>
              <a:avLst/>
              <a:gdLst>
                <a:gd name="T0" fmla="*/ 2147483647 w 1296"/>
                <a:gd name="T1" fmla="*/ 2147483647 h 432"/>
                <a:gd name="T2" fmla="*/ 2147483647 w 1296"/>
                <a:gd name="T3" fmla="*/ 0 h 432"/>
                <a:gd name="T4" fmla="*/ 0 w 1296"/>
                <a:gd name="T5" fmla="*/ 0 h 432"/>
                <a:gd name="T6" fmla="*/ 0 60000 65536"/>
                <a:gd name="T7" fmla="*/ 0 60000 65536"/>
                <a:gd name="T8" fmla="*/ 0 60000 65536"/>
                <a:gd name="T9" fmla="*/ 0 w 1296"/>
                <a:gd name="T10" fmla="*/ 0 h 432"/>
                <a:gd name="T11" fmla="*/ 1296 w 1296"/>
                <a:gd name="T12" fmla="*/ 432 h 4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96" h="432">
                  <a:moveTo>
                    <a:pt x="1296" y="432"/>
                  </a:moveTo>
                  <a:lnTo>
                    <a:pt x="120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4" name="Text Box 224"/>
            <p:cNvSpPr txBox="1">
              <a:spLocks noChangeArrowheads="1"/>
            </p:cNvSpPr>
            <p:nvPr/>
          </p:nvSpPr>
          <p:spPr bwMode="auto">
            <a:xfrm>
              <a:off x="726072" y="4312287"/>
              <a:ext cx="973793" cy="2322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5250" indent="-95250" algn="ctr" fontAlgn="auto" latinLnBrk="0">
                <a:spcBef>
                  <a:spcPct val="20000"/>
                </a:spcBef>
                <a:spcAft>
                  <a:spcPts val="0"/>
                </a:spcAft>
                <a:buFont typeface="Wingdings" pitchFamily="2" charset="2"/>
                <a:buChar char=""/>
                <a:defRPr/>
              </a:pPr>
              <a:r>
                <a:rPr kumimoji="0" lang="en-US" altLang="ko-KR" sz="8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Maps</a:t>
              </a:r>
              <a:endParaRPr kumimoji="0" lang="ko-KR" altLang="en-US" sz="8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25" name="Rectangle 216"/>
            <p:cNvSpPr>
              <a:spLocks noChangeArrowheads="1"/>
            </p:cNvSpPr>
            <p:nvPr/>
          </p:nvSpPr>
          <p:spPr bwMode="auto">
            <a:xfrm>
              <a:off x="1250417" y="2001025"/>
              <a:ext cx="1883873" cy="314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squar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Typhoon Disaster</a:t>
              </a:r>
              <a:endParaRPr kumimoji="0" lang="en-US" altLang="ko-KR" sz="120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32" name="Group 91"/>
          <p:cNvGrpSpPr>
            <a:grpSpLocks/>
          </p:cNvGrpSpPr>
          <p:nvPr/>
        </p:nvGrpSpPr>
        <p:grpSpPr bwMode="auto">
          <a:xfrm rot="5400000">
            <a:off x="2985699" y="3857613"/>
            <a:ext cx="2689225" cy="377825"/>
            <a:chOff x="509" y="3118"/>
            <a:chExt cx="3312" cy="674"/>
          </a:xfrm>
        </p:grpSpPr>
        <p:sp>
          <p:nvSpPr>
            <p:cNvPr id="33" name="Freeform 92"/>
            <p:cNvSpPr>
              <a:spLocks/>
            </p:cNvSpPr>
            <p:nvPr/>
          </p:nvSpPr>
          <p:spPr bwMode="auto">
            <a:xfrm rot="10800000" flipV="1">
              <a:off x="509" y="3193"/>
              <a:ext cx="3312" cy="599"/>
            </a:xfrm>
            <a:custGeom>
              <a:avLst/>
              <a:gdLst>
                <a:gd name="T0" fmla="*/ 0 w 3840"/>
                <a:gd name="T1" fmla="*/ 378 h 672"/>
                <a:gd name="T2" fmla="*/ 453 w 3840"/>
                <a:gd name="T3" fmla="*/ 250 h 672"/>
                <a:gd name="T4" fmla="*/ 711 w 3840"/>
                <a:gd name="T5" fmla="*/ 107 h 672"/>
                <a:gd name="T6" fmla="*/ 505 w 3840"/>
                <a:gd name="T7" fmla="*/ 107 h 672"/>
                <a:gd name="T8" fmla="*/ 917 w 3840"/>
                <a:gd name="T9" fmla="*/ 0 h 672"/>
                <a:gd name="T10" fmla="*/ 1307 w 3840"/>
                <a:gd name="T11" fmla="*/ 107 h 672"/>
                <a:gd name="T12" fmla="*/ 1123 w 3840"/>
                <a:gd name="T13" fmla="*/ 107 h 672"/>
                <a:gd name="T14" fmla="*/ 1332 w 3840"/>
                <a:gd name="T15" fmla="*/ 236 h 672"/>
                <a:gd name="T16" fmla="*/ 1833 w 3840"/>
                <a:gd name="T17" fmla="*/ 378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40"/>
                <a:gd name="T28" fmla="*/ 0 h 672"/>
                <a:gd name="T29" fmla="*/ 3840 w 3840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40" h="672">
                  <a:moveTo>
                    <a:pt x="0" y="672"/>
                  </a:moveTo>
                  <a:cubicBezTo>
                    <a:pt x="158" y="634"/>
                    <a:pt x="700" y="524"/>
                    <a:pt x="948" y="444"/>
                  </a:cubicBezTo>
                  <a:cubicBezTo>
                    <a:pt x="1196" y="364"/>
                    <a:pt x="1470" y="234"/>
                    <a:pt x="1488" y="192"/>
                  </a:cubicBezTo>
                  <a:lnTo>
                    <a:pt x="1056" y="192"/>
                  </a:lnTo>
                  <a:lnTo>
                    <a:pt x="1920" y="0"/>
                  </a:lnTo>
                  <a:lnTo>
                    <a:pt x="2736" y="192"/>
                  </a:lnTo>
                  <a:lnTo>
                    <a:pt x="2352" y="192"/>
                  </a:lnTo>
                  <a:cubicBezTo>
                    <a:pt x="2361" y="230"/>
                    <a:pt x="2542" y="340"/>
                    <a:pt x="2790" y="420"/>
                  </a:cubicBezTo>
                  <a:cubicBezTo>
                    <a:pt x="3038" y="500"/>
                    <a:pt x="3621" y="619"/>
                    <a:pt x="3840" y="672"/>
                  </a:cubicBezTo>
                </a:path>
              </a:pathLst>
            </a:custGeom>
            <a:gradFill rotWithShape="0">
              <a:gsLst>
                <a:gs pos="0">
                  <a:srgbClr val="4A87C4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dirty="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4" name="Freeform 93"/>
            <p:cNvSpPr>
              <a:spLocks/>
            </p:cNvSpPr>
            <p:nvPr/>
          </p:nvSpPr>
          <p:spPr bwMode="auto">
            <a:xfrm rot="10800000" flipV="1">
              <a:off x="1056" y="3118"/>
              <a:ext cx="2220" cy="673"/>
            </a:xfrm>
            <a:custGeom>
              <a:avLst/>
              <a:gdLst>
                <a:gd name="T0" fmla="*/ 0 w 3840"/>
                <a:gd name="T1" fmla="*/ 677 h 672"/>
                <a:gd name="T2" fmla="*/ 61 w 3840"/>
                <a:gd name="T3" fmla="*/ 449 h 672"/>
                <a:gd name="T4" fmla="*/ 96 w 3840"/>
                <a:gd name="T5" fmla="*/ 192 h 672"/>
                <a:gd name="T6" fmla="*/ 68 w 3840"/>
                <a:gd name="T7" fmla="*/ 192 h 672"/>
                <a:gd name="T8" fmla="*/ 124 w 3840"/>
                <a:gd name="T9" fmla="*/ 0 h 672"/>
                <a:gd name="T10" fmla="*/ 177 w 3840"/>
                <a:gd name="T11" fmla="*/ 192 h 672"/>
                <a:gd name="T12" fmla="*/ 151 w 3840"/>
                <a:gd name="T13" fmla="*/ 192 h 672"/>
                <a:gd name="T14" fmla="*/ 180 w 3840"/>
                <a:gd name="T15" fmla="*/ 425 h 672"/>
                <a:gd name="T16" fmla="*/ 248 w 3840"/>
                <a:gd name="T17" fmla="*/ 677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40"/>
                <a:gd name="T28" fmla="*/ 0 h 672"/>
                <a:gd name="T29" fmla="*/ 3840 w 3840"/>
                <a:gd name="T30" fmla="*/ 672 h 6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40" h="672">
                  <a:moveTo>
                    <a:pt x="0" y="672"/>
                  </a:moveTo>
                  <a:cubicBezTo>
                    <a:pt x="158" y="634"/>
                    <a:pt x="700" y="524"/>
                    <a:pt x="948" y="444"/>
                  </a:cubicBezTo>
                  <a:cubicBezTo>
                    <a:pt x="1196" y="364"/>
                    <a:pt x="1470" y="234"/>
                    <a:pt x="1488" y="192"/>
                  </a:cubicBezTo>
                  <a:lnTo>
                    <a:pt x="1056" y="192"/>
                  </a:lnTo>
                  <a:lnTo>
                    <a:pt x="1920" y="0"/>
                  </a:lnTo>
                  <a:lnTo>
                    <a:pt x="2736" y="192"/>
                  </a:lnTo>
                  <a:lnTo>
                    <a:pt x="2352" y="192"/>
                  </a:lnTo>
                  <a:cubicBezTo>
                    <a:pt x="2361" y="230"/>
                    <a:pt x="2542" y="340"/>
                    <a:pt x="2790" y="420"/>
                  </a:cubicBezTo>
                  <a:cubicBezTo>
                    <a:pt x="3038" y="500"/>
                    <a:pt x="3621" y="619"/>
                    <a:pt x="3840" y="672"/>
                  </a:cubicBezTo>
                </a:path>
              </a:pathLst>
            </a:custGeom>
            <a:gradFill rotWithShape="1">
              <a:gsLst>
                <a:gs pos="0">
                  <a:srgbClr val="88B0D8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dirty="0"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35" name="그룹 94"/>
          <p:cNvGrpSpPr>
            <a:grpSpLocks/>
          </p:cNvGrpSpPr>
          <p:nvPr/>
        </p:nvGrpSpPr>
        <p:grpSpPr bwMode="auto">
          <a:xfrm>
            <a:off x="4417625" y="2096546"/>
            <a:ext cx="4154903" cy="3589865"/>
            <a:chOff x="4483101" y="2476663"/>
            <a:chExt cx="4156075" cy="3590381"/>
          </a:xfrm>
        </p:grpSpPr>
        <p:sp>
          <p:nvSpPr>
            <p:cNvPr id="36" name="Rectangle 216"/>
            <p:cNvSpPr>
              <a:spLocks noChangeArrowheads="1"/>
            </p:cNvSpPr>
            <p:nvPr/>
          </p:nvSpPr>
          <p:spPr bwMode="auto">
            <a:xfrm>
              <a:off x="5140420" y="2476663"/>
              <a:ext cx="1174050" cy="303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en-US" altLang="ko-KR" sz="1100" b="0" dirty="0" smtClean="0">
                  <a:latin typeface="HY울릉도M" pitchFamily="18" charset="-127"/>
                  <a:ea typeface="HY울릉도M" pitchFamily="18" charset="-127"/>
                </a:rPr>
                <a:t>Typhoon Info.</a:t>
              </a:r>
              <a:endParaRPr lang="en-US" altLang="ko-KR" sz="1100" b="0" dirty="0">
                <a:latin typeface="HY울릉도M" pitchFamily="18" charset="-127"/>
                <a:ea typeface="HY울릉도M" pitchFamily="18" charset="-127"/>
              </a:endParaRPr>
            </a:p>
          </p:txBody>
        </p:sp>
        <p:grpSp>
          <p:nvGrpSpPr>
            <p:cNvPr id="37" name="그룹 144"/>
            <p:cNvGrpSpPr>
              <a:grpSpLocks/>
            </p:cNvGrpSpPr>
            <p:nvPr/>
          </p:nvGrpSpPr>
          <p:grpSpPr bwMode="auto">
            <a:xfrm>
              <a:off x="4910139" y="2797682"/>
              <a:ext cx="1752600" cy="1321213"/>
              <a:chOff x="3611565" y="6887395"/>
              <a:chExt cx="2263807" cy="1649192"/>
            </a:xfrm>
          </p:grpSpPr>
          <p:pic>
            <p:nvPicPr>
              <p:cNvPr id="62" name="Picture 14" descr="포맷변환_재해유형별 피해이력검색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11565" y="6887395"/>
                <a:ext cx="2263806" cy="1649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3" name="그룹 46"/>
              <p:cNvGrpSpPr>
                <a:grpSpLocks/>
              </p:cNvGrpSpPr>
              <p:nvPr/>
            </p:nvGrpSpPr>
            <p:grpSpPr bwMode="auto">
              <a:xfrm>
                <a:off x="4068772" y="7189024"/>
                <a:ext cx="1806600" cy="1231917"/>
                <a:chOff x="1804987" y="3890169"/>
                <a:chExt cx="3248025" cy="2124075"/>
              </a:xfrm>
            </p:grpSpPr>
            <p:pic>
              <p:nvPicPr>
                <p:cNvPr id="64" name="그림 11" descr="1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804987" y="3890169"/>
                  <a:ext cx="3248025" cy="2124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5" name="해 26"/>
                <p:cNvSpPr/>
                <p:nvPr/>
              </p:nvSpPr>
              <p:spPr>
                <a:xfrm>
                  <a:off x="3284362" y="5793349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66" name="해 65"/>
                <p:cNvSpPr/>
                <p:nvPr/>
              </p:nvSpPr>
              <p:spPr>
                <a:xfrm>
                  <a:off x="3465056" y="5574652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67" name="해 66"/>
                <p:cNvSpPr/>
                <p:nvPr/>
              </p:nvSpPr>
              <p:spPr>
                <a:xfrm>
                  <a:off x="3575686" y="5318366"/>
                  <a:ext cx="110630" cy="112767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68" name="해 67"/>
                <p:cNvSpPr/>
                <p:nvPr/>
              </p:nvSpPr>
              <p:spPr>
                <a:xfrm>
                  <a:off x="3649439" y="5027910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69" name="해 68"/>
                <p:cNvSpPr/>
                <p:nvPr/>
              </p:nvSpPr>
              <p:spPr>
                <a:xfrm>
                  <a:off x="3800634" y="4768207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70" name="해 17"/>
                <p:cNvSpPr/>
                <p:nvPr/>
              </p:nvSpPr>
              <p:spPr>
                <a:xfrm>
                  <a:off x="4051394" y="4624687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71" name="해 70"/>
                <p:cNvSpPr/>
                <p:nvPr/>
              </p:nvSpPr>
              <p:spPr>
                <a:xfrm>
                  <a:off x="4453347" y="4474333"/>
                  <a:ext cx="110630" cy="116183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72" name="해 71"/>
                <p:cNvSpPr/>
                <p:nvPr/>
              </p:nvSpPr>
              <p:spPr>
                <a:xfrm>
                  <a:off x="4818426" y="4221465"/>
                  <a:ext cx="110630" cy="109348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cxnSp>
              <p:nvCxnSpPr>
                <p:cNvPr id="73" name="직선 연결선 132"/>
                <p:cNvCxnSpPr>
                  <a:cxnSpLocks noChangeShapeType="1"/>
                </p:cNvCxnSpPr>
                <p:nvPr/>
              </p:nvCxnSpPr>
              <p:spPr bwMode="auto">
                <a:xfrm rot="10800000" flipH="1">
                  <a:off x="3338735" y="5639304"/>
                  <a:ext cx="180645" cy="218701"/>
                </a:xfrm>
                <a:prstGeom prst="line">
                  <a:avLst/>
                </a:prstGeom>
                <a:noFill/>
                <a:ln w="12700" algn="ctr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4" name="직선 연결선 133"/>
                <p:cNvCxnSpPr>
                  <a:cxnSpLocks noChangeShapeType="1"/>
                  <a:stCxn id="66" idx="2"/>
                  <a:endCxn id="67" idx="0"/>
                </p:cNvCxnSpPr>
                <p:nvPr/>
              </p:nvCxnSpPr>
              <p:spPr bwMode="auto">
                <a:xfrm rot="5400000" flipH="1" flipV="1">
                  <a:off x="3391861" y="5445606"/>
                  <a:ext cx="365639" cy="110598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" name="직선 연결선 134"/>
                <p:cNvCxnSpPr>
                  <a:cxnSpLocks noChangeShapeType="1"/>
                  <a:stCxn id="67" idx="2"/>
                  <a:endCxn id="68" idx="2"/>
                </p:cNvCxnSpPr>
                <p:nvPr/>
              </p:nvCxnSpPr>
              <p:spPr bwMode="auto">
                <a:xfrm rot="5400000" flipH="1" flipV="1">
                  <a:off x="3519904" y="5247049"/>
                  <a:ext cx="293879" cy="73732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6" name="직선 연결선 135"/>
                <p:cNvCxnSpPr>
                  <a:cxnSpLocks noChangeShapeType="1"/>
                  <a:stCxn id="68" idx="2"/>
                  <a:endCxn id="69" idx="2"/>
                </p:cNvCxnSpPr>
                <p:nvPr/>
              </p:nvCxnSpPr>
              <p:spPr bwMode="auto">
                <a:xfrm rot="5400000" flipH="1" flipV="1">
                  <a:off x="3649434" y="4931545"/>
                  <a:ext cx="259707" cy="151150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" name="직선 연결선 136"/>
                <p:cNvCxnSpPr>
                  <a:cxnSpLocks noChangeShapeType="1"/>
                  <a:stCxn id="69" idx="3"/>
                </p:cNvCxnSpPr>
                <p:nvPr/>
              </p:nvCxnSpPr>
              <p:spPr bwMode="auto">
                <a:xfrm flipV="1">
                  <a:off x="3910161" y="4675653"/>
                  <a:ext cx="140091" cy="150357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8" name="직선 연결선 137"/>
                <p:cNvCxnSpPr>
                  <a:cxnSpLocks noChangeShapeType="1"/>
                  <a:endCxn id="71" idx="1"/>
                </p:cNvCxnSpPr>
                <p:nvPr/>
              </p:nvCxnSpPr>
              <p:spPr bwMode="auto">
                <a:xfrm rot="5400000" flipH="1" flipV="1">
                  <a:off x="4232691" y="4404991"/>
                  <a:ext cx="92263" cy="346542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  <p:cxnSp>
              <p:nvCxnSpPr>
                <p:cNvPr id="79" name="직선 연결선 138"/>
                <p:cNvCxnSpPr>
                  <a:cxnSpLocks noChangeShapeType="1"/>
                  <a:stCxn id="71" idx="3"/>
                  <a:endCxn id="72" idx="1"/>
                </p:cNvCxnSpPr>
                <p:nvPr/>
              </p:nvCxnSpPr>
              <p:spPr bwMode="auto">
                <a:xfrm flipV="1">
                  <a:off x="4562691" y="4279258"/>
                  <a:ext cx="254378" cy="252873"/>
                </a:xfrm>
                <a:prstGeom prst="line">
                  <a:avLst/>
                </a:prstGeom>
                <a:noFill/>
                <a:ln w="9525" algn="ctr">
                  <a:solidFill>
                    <a:srgbClr val="B6DCDF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38" name="그룹 143"/>
            <p:cNvGrpSpPr>
              <a:grpSpLocks/>
            </p:cNvGrpSpPr>
            <p:nvPr/>
          </p:nvGrpSpPr>
          <p:grpSpPr bwMode="auto">
            <a:xfrm>
              <a:off x="6777038" y="2790686"/>
              <a:ext cx="1862138" cy="1358962"/>
              <a:chOff x="5254650" y="5536414"/>
              <a:chExt cx="2263806" cy="1649192"/>
            </a:xfrm>
          </p:grpSpPr>
          <p:pic>
            <p:nvPicPr>
              <p:cNvPr id="60" name="Picture 14" descr="포맷변환_재해유형별 피해이력검색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4650" y="5536414"/>
                <a:ext cx="2263806" cy="1649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그림 142" descr="베트남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02331" y="5847568"/>
                <a:ext cx="1816125" cy="1222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" name="Rectangle 216"/>
            <p:cNvSpPr>
              <a:spLocks noChangeArrowheads="1"/>
            </p:cNvSpPr>
            <p:nvPr/>
          </p:nvSpPr>
          <p:spPr bwMode="auto">
            <a:xfrm>
              <a:off x="6803080" y="2486189"/>
              <a:ext cx="1820243" cy="275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>
              <a:spAutoFit/>
            </a:bodyPr>
            <a:lstStyle/>
            <a:p>
              <a:pPr algn="ctr" fontAlgn="auto" latinLnBrk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b="0" kern="0" dirty="0" smtClean="0">
                  <a:solidFill>
                    <a:sysClr val="windowText" lastClr="000000"/>
                  </a:solidFill>
                  <a:latin typeface="HY울릉도M" pitchFamily="18" charset="-127"/>
                  <a:ea typeface="HY울릉도M" pitchFamily="18" charset="-127"/>
                </a:rPr>
                <a:t>Web-GIS based TCDIS</a:t>
              </a:r>
              <a:endParaRPr kumimoji="0" lang="en-US" altLang="ko-KR" sz="1100" b="0" kern="0" dirty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grpSp>
          <p:nvGrpSpPr>
            <p:cNvPr id="40" name="그룹 544"/>
            <p:cNvGrpSpPr>
              <a:grpSpLocks/>
            </p:cNvGrpSpPr>
            <p:nvPr/>
          </p:nvGrpSpPr>
          <p:grpSpPr bwMode="auto">
            <a:xfrm>
              <a:off x="4483099" y="4595822"/>
              <a:ext cx="2078624" cy="1471222"/>
              <a:chOff x="2764498" y="3930650"/>
              <a:chExt cx="1569819" cy="1066833"/>
            </a:xfrm>
          </p:grpSpPr>
          <p:grpSp>
            <p:nvGrpSpPr>
              <p:cNvPr id="45" name="Group 32"/>
              <p:cNvGrpSpPr>
                <a:grpSpLocks/>
              </p:cNvGrpSpPr>
              <p:nvPr/>
            </p:nvGrpSpPr>
            <p:grpSpPr bwMode="auto">
              <a:xfrm>
                <a:off x="2940050" y="3930650"/>
                <a:ext cx="1171576" cy="850900"/>
                <a:chOff x="224" y="2846"/>
                <a:chExt cx="738" cy="536"/>
              </a:xfrm>
            </p:grpSpPr>
            <p:sp>
              <p:nvSpPr>
                <p:cNvPr id="47" name="AutoShape 33"/>
                <p:cNvSpPr>
                  <a:spLocks noChangeArrowheads="1"/>
                </p:cNvSpPr>
                <p:nvPr/>
              </p:nvSpPr>
              <p:spPr bwMode="auto">
                <a:xfrm>
                  <a:off x="480" y="2846"/>
                  <a:ext cx="227" cy="112"/>
                </a:xfrm>
                <a:prstGeom prst="can">
                  <a:avLst>
                    <a:gd name="adj" fmla="val 50000"/>
                  </a:avLst>
                </a:prstGeom>
                <a:solidFill>
                  <a:srgbClr val="99CCFF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48" name="AutoShape 34"/>
                <p:cNvSpPr>
                  <a:spLocks noChangeArrowheads="1"/>
                </p:cNvSpPr>
                <p:nvPr/>
              </p:nvSpPr>
              <p:spPr bwMode="auto">
                <a:xfrm>
                  <a:off x="284" y="3068"/>
                  <a:ext cx="226" cy="112"/>
                </a:xfrm>
                <a:prstGeom prst="can">
                  <a:avLst>
                    <a:gd name="adj" fmla="val 50000"/>
                  </a:avLst>
                </a:prstGeom>
                <a:solidFill>
                  <a:srgbClr val="FF99CC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49" name="AutoShape 35"/>
                <p:cNvSpPr>
                  <a:spLocks noChangeArrowheads="1"/>
                </p:cNvSpPr>
                <p:nvPr/>
              </p:nvSpPr>
              <p:spPr bwMode="auto">
                <a:xfrm>
                  <a:off x="676" y="3068"/>
                  <a:ext cx="226" cy="112"/>
                </a:xfrm>
                <a:prstGeom prst="can">
                  <a:avLst>
                    <a:gd name="adj" fmla="val 50000"/>
                  </a:avLst>
                </a:prstGeom>
                <a:solidFill>
                  <a:srgbClr val="FF99CC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0" name="AutoShape 36"/>
                <p:cNvSpPr>
                  <a:spLocks noChangeArrowheads="1"/>
                </p:cNvSpPr>
                <p:nvPr/>
              </p:nvSpPr>
              <p:spPr bwMode="auto">
                <a:xfrm>
                  <a:off x="224" y="3298"/>
                  <a:ext cx="169" cy="84"/>
                </a:xfrm>
                <a:prstGeom prst="can">
                  <a:avLst>
                    <a:gd name="adj" fmla="val 50000"/>
                  </a:avLst>
                </a:prstGeom>
                <a:solidFill>
                  <a:srgbClr val="CC99FF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1" name="AutoShape 37"/>
                <p:cNvSpPr>
                  <a:spLocks noChangeArrowheads="1"/>
                </p:cNvSpPr>
                <p:nvPr/>
              </p:nvSpPr>
              <p:spPr bwMode="auto">
                <a:xfrm>
                  <a:off x="378" y="3298"/>
                  <a:ext cx="169" cy="84"/>
                </a:xfrm>
                <a:prstGeom prst="can">
                  <a:avLst>
                    <a:gd name="adj" fmla="val 50000"/>
                  </a:avLst>
                </a:prstGeom>
                <a:solidFill>
                  <a:srgbClr val="CC99FF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2" name="AutoShape 38"/>
                <p:cNvSpPr>
                  <a:spLocks noChangeArrowheads="1"/>
                </p:cNvSpPr>
                <p:nvPr/>
              </p:nvSpPr>
              <p:spPr bwMode="auto">
                <a:xfrm>
                  <a:off x="616" y="3298"/>
                  <a:ext cx="169" cy="84"/>
                </a:xfrm>
                <a:prstGeom prst="can">
                  <a:avLst>
                    <a:gd name="adj" fmla="val 50000"/>
                  </a:avLst>
                </a:prstGeom>
                <a:solidFill>
                  <a:srgbClr val="CC99FF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3" name="AutoShape 39"/>
                <p:cNvSpPr>
                  <a:spLocks noChangeArrowheads="1"/>
                </p:cNvSpPr>
                <p:nvPr/>
              </p:nvSpPr>
              <p:spPr bwMode="auto">
                <a:xfrm>
                  <a:off x="793" y="3298"/>
                  <a:ext cx="169" cy="84"/>
                </a:xfrm>
                <a:prstGeom prst="can">
                  <a:avLst>
                    <a:gd name="adj" fmla="val 50000"/>
                  </a:avLst>
                </a:prstGeom>
                <a:solidFill>
                  <a:srgbClr val="CC99FF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11" y="2960"/>
                  <a:ext cx="182" cy="10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5" name="Line 41"/>
                <p:cNvSpPr>
                  <a:spLocks noChangeShapeType="1"/>
                </p:cNvSpPr>
                <p:nvPr/>
              </p:nvSpPr>
              <p:spPr bwMode="auto">
                <a:xfrm>
                  <a:off x="593" y="2960"/>
                  <a:ext cx="182" cy="100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6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23" y="3179"/>
                  <a:ext cx="74" cy="1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7" name="Line 43"/>
                <p:cNvSpPr>
                  <a:spLocks noChangeShapeType="1"/>
                </p:cNvSpPr>
                <p:nvPr/>
              </p:nvSpPr>
              <p:spPr bwMode="auto">
                <a:xfrm>
                  <a:off x="397" y="3179"/>
                  <a:ext cx="74" cy="1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715" y="3179"/>
                  <a:ext cx="74" cy="1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59" name="Line 45"/>
                <p:cNvSpPr>
                  <a:spLocks noChangeShapeType="1"/>
                </p:cNvSpPr>
                <p:nvPr/>
              </p:nvSpPr>
              <p:spPr bwMode="auto">
                <a:xfrm>
                  <a:off x="790" y="3179"/>
                  <a:ext cx="74" cy="112"/>
                </a:xfrm>
                <a:prstGeom prst="line">
                  <a:avLst/>
                </a:prstGeom>
                <a:noFill/>
                <a:ln w="9525">
                  <a:solidFill>
                    <a:srgbClr val="808080"/>
                  </a:solidFill>
                  <a:round/>
                  <a:headEnd/>
                  <a:tailEnd type="triangle" w="sm" len="sm"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46" name="Text Box 14"/>
              <p:cNvSpPr txBox="1">
                <a:spLocks noChangeArrowheads="1"/>
              </p:cNvSpPr>
              <p:nvPr/>
            </p:nvSpPr>
            <p:spPr bwMode="auto">
              <a:xfrm>
                <a:off x="2764498" y="4810970"/>
                <a:ext cx="1569819" cy="186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36000" rIns="36000" bIns="36000" anchor="ctr">
                <a:spAutoFit/>
              </a:bodyPr>
              <a:lstStyle/>
              <a:p>
                <a:pPr algn="ctr" defTabSz="379413">
                  <a:buFont typeface="Wingdings" pitchFamily="2" charset="2"/>
                  <a:buNone/>
                  <a:defRPr/>
                </a:pPr>
                <a:r>
                  <a:rPr lang="en-US" altLang="ko-KR" sz="12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Risk Assessment</a:t>
                </a:r>
                <a:endParaRPr lang="ko-KR" altLang="en-US" sz="12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41" name="그룹 545"/>
            <p:cNvGrpSpPr>
              <a:grpSpLocks/>
            </p:cNvGrpSpPr>
            <p:nvPr/>
          </p:nvGrpSpPr>
          <p:grpSpPr bwMode="auto">
            <a:xfrm>
              <a:off x="7449388" y="4573774"/>
              <a:ext cx="1162378" cy="1282948"/>
              <a:chOff x="4495546" y="3511586"/>
              <a:chExt cx="1746364" cy="1997350"/>
            </a:xfrm>
          </p:grpSpPr>
          <p:sp>
            <p:nvSpPr>
              <p:cNvPr id="43" name="Text Box 14"/>
              <p:cNvSpPr txBox="1">
                <a:spLocks noChangeArrowheads="1"/>
              </p:cNvSpPr>
              <p:nvPr/>
            </p:nvSpPr>
            <p:spPr bwMode="auto">
              <a:xfrm>
                <a:off x="4633918" y="4868581"/>
                <a:ext cx="1569818" cy="640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000" tIns="36000" rIns="36000" bIns="36000" anchor="ctr">
                <a:spAutoFit/>
              </a:bodyPr>
              <a:lstStyle/>
              <a:p>
                <a:pPr algn="ctr" defTabSz="379413">
                  <a:buFont typeface="Wingdings" pitchFamily="2" charset="2"/>
                  <a:buNone/>
                  <a:defRPr/>
                </a:pPr>
                <a:r>
                  <a:rPr lang="en-US" altLang="ko-KR" sz="11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Damage</a:t>
                </a:r>
                <a:endParaRPr lang="en-US" altLang="ko-KR" sz="11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  <a:p>
                <a:pPr algn="ctr" defTabSz="379413">
                  <a:buFont typeface="Wingdings" pitchFamily="2" charset="2"/>
                  <a:buNone/>
                  <a:defRPr/>
                </a:pPr>
                <a:r>
                  <a:rPr lang="ko-KR" altLang="en-US" sz="11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 </a:t>
                </a:r>
                <a:r>
                  <a:rPr lang="en-US" altLang="ko-KR" sz="11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Assessment</a:t>
                </a:r>
                <a:endParaRPr lang="ko-KR" altLang="en-US" sz="11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pic>
            <p:nvPicPr>
              <p:cNvPr id="44" name="Picture 2067" descr="E:\배경이미지\WMF\PEOPLE\PEOP0945.WM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495546" y="3511586"/>
                <a:ext cx="1746364" cy="13049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2" name="AutoShape 60"/>
            <p:cNvSpPr>
              <a:spLocks noChangeArrowheads="1"/>
            </p:cNvSpPr>
            <p:nvPr/>
          </p:nvSpPr>
          <p:spPr bwMode="auto">
            <a:xfrm flipH="1">
              <a:off x="6777685" y="5174742"/>
              <a:ext cx="423982" cy="400107"/>
            </a:xfrm>
            <a:prstGeom prst="leftArrow">
              <a:avLst>
                <a:gd name="adj1" fmla="val 50000"/>
                <a:gd name="adj2" fmla="val 49977"/>
              </a:avLst>
            </a:prstGeom>
            <a:solidFill>
              <a:srgbClr val="333399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en-US" sz="1800" b="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80" name="Rectangle 216"/>
          <p:cNvSpPr>
            <a:spLocks noChangeArrowheads="1"/>
          </p:cNvSpPr>
          <p:nvPr/>
        </p:nvSpPr>
        <p:spPr bwMode="auto">
          <a:xfrm>
            <a:off x="1217870" y="4319575"/>
            <a:ext cx="1802754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square">
            <a:spAutoFit/>
          </a:bodyPr>
          <a:lstStyle/>
          <a:p>
            <a:pPr algn="ctr" fontAlgn="auto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kern="0" dirty="0" smtClean="0">
                <a:solidFill>
                  <a:sysClr val="windowText" lastClr="000000"/>
                </a:solidFill>
                <a:latin typeface="HY울릉도M" pitchFamily="18" charset="-127"/>
                <a:ea typeface="HY울릉도M" pitchFamily="18" charset="-127"/>
              </a:rPr>
              <a:t>KMA Information</a:t>
            </a:r>
            <a:endParaRPr kumimoji="0" lang="en-US" altLang="ko-KR" sz="1200" kern="0" dirty="0">
              <a:solidFill>
                <a:sysClr val="windowText" lastClr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8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8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Risk Assessment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73"/>
          <p:cNvSpPr>
            <a:spLocks noChangeArrowheads="1"/>
          </p:cNvSpPr>
          <p:nvPr/>
        </p:nvSpPr>
        <p:spPr bwMode="auto">
          <a:xfrm>
            <a:off x="333375" y="1428736"/>
            <a:ext cx="8339138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30000"/>
              </a:spcBef>
            </a:pPr>
            <a:r>
              <a:rPr lang="en-US" altLang="ko-KR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Main Features of TCDIS</a:t>
            </a:r>
            <a:r>
              <a:rPr lang="ko-KR" altLang="en-US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 </a:t>
            </a:r>
            <a:r>
              <a:rPr lang="en-US" altLang="ko-KR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was developed following as WMO       (World </a:t>
            </a:r>
            <a:r>
              <a:rPr lang="en-US" altLang="ko-KR" sz="20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Meteorological </a:t>
            </a:r>
            <a:r>
              <a:rPr lang="en-US" altLang="ko-KR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Organization) Web </a:t>
            </a:r>
            <a:r>
              <a:rPr lang="en-US" altLang="ko-KR" sz="20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Style </a:t>
            </a:r>
            <a:r>
              <a:rPr lang="en-US" altLang="ko-KR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Guide</a:t>
            </a:r>
            <a:endParaRPr lang="en-US" altLang="ko-KR" sz="2000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가는으뜸체" pitchFamily="18" charset="-127"/>
            </a:endParaRPr>
          </a:p>
        </p:txBody>
      </p:sp>
      <p:pic>
        <p:nvPicPr>
          <p:cNvPr id="31749" name="그림 6" descr="fir_메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2863843"/>
            <a:ext cx="41005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그림 7" descr="w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2571744"/>
            <a:ext cx="39735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73"/>
          <p:cNvSpPr>
            <a:spLocks noChangeArrowheads="1"/>
          </p:cNvSpPr>
          <p:nvPr/>
        </p:nvSpPr>
        <p:spPr bwMode="auto">
          <a:xfrm>
            <a:off x="357188" y="5949944"/>
            <a:ext cx="400050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WMO </a:t>
            </a:r>
            <a:r>
              <a:rPr lang="en-US" altLang="ko-KR" sz="24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Main</a:t>
            </a:r>
            <a:endParaRPr lang="ko-KR" altLang="en-US" sz="2400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가는으뜸체" pitchFamily="18" charset="-127"/>
            </a:endParaRPr>
          </a:p>
        </p:txBody>
      </p:sp>
      <p:sp>
        <p:nvSpPr>
          <p:cNvPr id="31752" name="Rectangle 73"/>
          <p:cNvSpPr>
            <a:spLocks noChangeArrowheads="1"/>
          </p:cNvSpPr>
          <p:nvPr/>
        </p:nvSpPr>
        <p:spPr bwMode="auto">
          <a:xfrm>
            <a:off x="4776788" y="2428868"/>
            <a:ext cx="400050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altLang="ko-KR" sz="24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TCDIS </a:t>
            </a:r>
            <a:r>
              <a:rPr lang="en-US" altLang="ko-KR" sz="24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Main</a:t>
            </a:r>
            <a:endParaRPr lang="ko-KR" altLang="en-US" sz="2400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가는으뜸체" pitchFamily="18" charset="-127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Main of WGTCDIS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cuber\LOCALS~1\Temp\UNI000008e85a5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75" y="1643063"/>
            <a:ext cx="3302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왼쪽 화살표 4"/>
          <p:cNvSpPr/>
          <p:nvPr/>
        </p:nvSpPr>
        <p:spPr>
          <a:xfrm rot="10800000">
            <a:off x="2691814" y="4857760"/>
            <a:ext cx="428628" cy="647852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6" name="왼쪽 화살표 5"/>
          <p:cNvSpPr/>
          <p:nvPr/>
        </p:nvSpPr>
        <p:spPr>
          <a:xfrm rot="8124378">
            <a:off x="4554576" y="3764303"/>
            <a:ext cx="490185" cy="354876"/>
          </a:xfrm>
          <a:prstGeom prst="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786446" y="4572008"/>
            <a:ext cx="2571768" cy="36933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 smtClean="0"/>
              <a:t>Typhoon</a:t>
            </a:r>
            <a:r>
              <a:rPr kumimoji="0" lang="ko-KR" altLang="en-US" dirty="0" smtClean="0"/>
              <a:t> </a:t>
            </a:r>
            <a:r>
              <a:rPr kumimoji="0" lang="en-US" altLang="ko-KR" dirty="0" smtClean="0"/>
              <a:t>BART</a:t>
            </a:r>
            <a:endParaRPr kumimoji="0" lang="ko-KR" alt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1571625"/>
            <a:ext cx="2057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 flipH="1">
            <a:off x="2174875" y="3500438"/>
            <a:ext cx="142875" cy="1619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81013" y="1571625"/>
            <a:ext cx="2071687" cy="22145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38" y="4214813"/>
            <a:ext cx="20764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>
          <a:xfrm>
            <a:off x="477838" y="4214813"/>
            <a:ext cx="2071687" cy="192881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4357688"/>
            <a:ext cx="20764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/>
        </p:nvSpPr>
        <p:spPr>
          <a:xfrm>
            <a:off x="3214688" y="4286250"/>
            <a:ext cx="2071687" cy="1857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5" name="직사각형 14"/>
          <p:cNvSpPr/>
          <p:nvPr/>
        </p:nvSpPr>
        <p:spPr>
          <a:xfrm flipH="1">
            <a:off x="1354138" y="5910263"/>
            <a:ext cx="581025" cy="17145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6" name="직사각형 15"/>
          <p:cNvSpPr/>
          <p:nvPr/>
        </p:nvSpPr>
        <p:spPr>
          <a:xfrm flipH="1">
            <a:off x="3500438" y="5848350"/>
            <a:ext cx="581025" cy="17145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410200" y="1643063"/>
            <a:ext cx="3305175" cy="2617787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cxnSp>
        <p:nvCxnSpPr>
          <p:cNvPr id="18" name="구부러진 연결선 16"/>
          <p:cNvCxnSpPr>
            <a:stCxn id="9" idx="3"/>
          </p:cNvCxnSpPr>
          <p:nvPr/>
        </p:nvCxnSpPr>
        <p:spPr>
          <a:xfrm rot="10800000" flipV="1">
            <a:off x="1571625" y="3581400"/>
            <a:ext cx="603250" cy="2347913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2071688" y="3786188"/>
            <a:ext cx="1268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200" b="1">
                <a:latin typeface="맑은 고딕" pitchFamily="50" charset="-127"/>
                <a:ea typeface="맑은 고딕" pitchFamily="50" charset="-127"/>
              </a:rPr>
              <a:t>Click</a:t>
            </a:r>
            <a:endParaRPr kumimoji="0"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31"/>
          <p:cNvSpPr txBox="1">
            <a:spLocks noChangeArrowheads="1"/>
          </p:cNvSpPr>
          <p:nvPr/>
        </p:nvSpPr>
        <p:spPr bwMode="auto">
          <a:xfrm>
            <a:off x="1428750" y="6143625"/>
            <a:ext cx="1268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200" b="1">
                <a:latin typeface="맑은 고딕" pitchFamily="50" charset="-127"/>
                <a:ea typeface="맑은 고딕" pitchFamily="50" charset="-127"/>
              </a:rPr>
              <a:t>Click</a:t>
            </a:r>
            <a:endParaRPr kumimoji="0"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3571875" y="6143625"/>
            <a:ext cx="1268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200" b="1">
                <a:latin typeface="맑은 고딕" pitchFamily="50" charset="-127"/>
                <a:ea typeface="맑은 고딕" pitchFamily="50" charset="-127"/>
              </a:rPr>
              <a:t>Click</a:t>
            </a:r>
            <a:endParaRPr kumimoji="0" lang="ko-KR" altLang="en-US" sz="1200" b="1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1714500"/>
            <a:ext cx="54006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직사각형 22"/>
          <p:cNvSpPr/>
          <p:nvPr/>
        </p:nvSpPr>
        <p:spPr>
          <a:xfrm flipH="1">
            <a:off x="3286125" y="1714500"/>
            <a:ext cx="5357813" cy="200025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Searching for Similar Typhoon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reeform 17"/>
          <p:cNvSpPr>
            <a:spLocks/>
          </p:cNvSpPr>
          <p:nvPr/>
        </p:nvSpPr>
        <p:spPr bwMode="auto">
          <a:xfrm>
            <a:off x="3122583" y="3921111"/>
            <a:ext cx="828675" cy="1855788"/>
          </a:xfrm>
          <a:custGeom>
            <a:avLst/>
            <a:gdLst/>
            <a:ahLst/>
            <a:cxnLst>
              <a:cxn ang="0">
                <a:pos x="402" y="0"/>
              </a:cxn>
              <a:cxn ang="0">
                <a:pos x="402" y="499"/>
              </a:cxn>
              <a:cxn ang="0">
                <a:pos x="22" y="1440"/>
              </a:cxn>
              <a:cxn ang="0">
                <a:pos x="0" y="470"/>
              </a:cxn>
              <a:cxn ang="0">
                <a:pos x="402" y="0"/>
              </a:cxn>
            </a:cxnLst>
            <a:rect l="0" t="0" r="r" b="b"/>
            <a:pathLst>
              <a:path w="402" h="1440">
                <a:moveTo>
                  <a:pt x="402" y="0"/>
                </a:moveTo>
                <a:lnTo>
                  <a:pt x="402" y="499"/>
                </a:lnTo>
                <a:lnTo>
                  <a:pt x="22" y="1440"/>
                </a:lnTo>
                <a:lnTo>
                  <a:pt x="0" y="470"/>
                </a:lnTo>
                <a:lnTo>
                  <a:pt x="402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63529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93" name="Freeform 19"/>
          <p:cNvSpPr>
            <a:spLocks/>
          </p:cNvSpPr>
          <p:nvPr/>
        </p:nvSpPr>
        <p:spPr bwMode="auto">
          <a:xfrm flipH="1">
            <a:off x="825471" y="3948099"/>
            <a:ext cx="3136900" cy="603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02" y="258"/>
              </a:cxn>
              <a:cxn ang="0">
                <a:pos x="1590" y="264"/>
              </a:cxn>
              <a:cxn ang="0">
                <a:pos x="141" y="0"/>
              </a:cxn>
              <a:cxn ang="0">
                <a:pos x="0" y="0"/>
              </a:cxn>
            </a:cxnLst>
            <a:rect l="0" t="0" r="r" b="b"/>
            <a:pathLst>
              <a:path w="1590" h="264">
                <a:moveTo>
                  <a:pt x="0" y="0"/>
                </a:moveTo>
                <a:lnTo>
                  <a:pt x="402" y="258"/>
                </a:lnTo>
                <a:lnTo>
                  <a:pt x="1590" y="264"/>
                </a:lnTo>
                <a:lnTo>
                  <a:pt x="141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557" name="Rectangle 23"/>
          <p:cNvSpPr>
            <a:spLocks noChangeArrowheads="1"/>
          </p:cNvSpPr>
          <p:nvPr/>
        </p:nvSpPr>
        <p:spPr bwMode="auto">
          <a:xfrm>
            <a:off x="428596" y="4536890"/>
            <a:ext cx="2722562" cy="1477962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sz="1400">
              <a:latin typeface="+mj-lt"/>
            </a:endParaRPr>
          </a:p>
        </p:txBody>
      </p:sp>
      <p:sp>
        <p:nvSpPr>
          <p:cNvPr id="54" name="Freeform 16"/>
          <p:cNvSpPr>
            <a:spLocks/>
          </p:cNvSpPr>
          <p:nvPr/>
        </p:nvSpPr>
        <p:spPr bwMode="auto">
          <a:xfrm flipH="1">
            <a:off x="3146396" y="1744649"/>
            <a:ext cx="804862" cy="1651000"/>
          </a:xfrm>
          <a:custGeom>
            <a:avLst/>
            <a:gdLst/>
            <a:ahLst/>
            <a:cxnLst>
              <a:cxn ang="0">
                <a:pos x="0" y="552"/>
              </a:cxn>
              <a:cxn ang="0">
                <a:pos x="408" y="0"/>
              </a:cxn>
              <a:cxn ang="0">
                <a:pos x="408" y="564"/>
              </a:cxn>
              <a:cxn ang="0">
                <a:pos x="0" y="720"/>
              </a:cxn>
              <a:cxn ang="0">
                <a:pos x="0" y="552"/>
              </a:cxn>
            </a:cxnLst>
            <a:rect l="0" t="0" r="r" b="b"/>
            <a:pathLst>
              <a:path w="408" h="720">
                <a:moveTo>
                  <a:pt x="0" y="552"/>
                </a:moveTo>
                <a:lnTo>
                  <a:pt x="408" y="0"/>
                </a:lnTo>
                <a:lnTo>
                  <a:pt x="408" y="564"/>
                </a:lnTo>
                <a:lnTo>
                  <a:pt x="0" y="720"/>
                </a:lnTo>
                <a:lnTo>
                  <a:pt x="0" y="552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63529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55" name="Freeform 18"/>
          <p:cNvSpPr>
            <a:spLocks/>
          </p:cNvSpPr>
          <p:nvPr/>
        </p:nvSpPr>
        <p:spPr bwMode="auto">
          <a:xfrm flipH="1">
            <a:off x="825471" y="2997186"/>
            <a:ext cx="3136900" cy="412750"/>
          </a:xfrm>
          <a:custGeom>
            <a:avLst/>
            <a:gdLst/>
            <a:ahLst/>
            <a:cxnLst>
              <a:cxn ang="0">
                <a:pos x="0" y="174"/>
              </a:cxn>
              <a:cxn ang="0">
                <a:pos x="414" y="6"/>
              </a:cxn>
              <a:cxn ang="0">
                <a:pos x="1590" y="0"/>
              </a:cxn>
              <a:cxn ang="0">
                <a:pos x="144" y="180"/>
              </a:cxn>
              <a:cxn ang="0">
                <a:pos x="194" y="174"/>
              </a:cxn>
              <a:cxn ang="0">
                <a:pos x="0" y="174"/>
              </a:cxn>
            </a:cxnLst>
            <a:rect l="0" t="0" r="r" b="b"/>
            <a:pathLst>
              <a:path w="1590" h="180">
                <a:moveTo>
                  <a:pt x="0" y="174"/>
                </a:moveTo>
                <a:lnTo>
                  <a:pt x="414" y="6"/>
                </a:lnTo>
                <a:lnTo>
                  <a:pt x="1590" y="0"/>
                </a:lnTo>
                <a:lnTo>
                  <a:pt x="144" y="180"/>
                </a:lnTo>
                <a:lnTo>
                  <a:pt x="194" y="174"/>
                </a:lnTo>
                <a:lnTo>
                  <a:pt x="0" y="174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56" name="Freeform 20"/>
          <p:cNvSpPr>
            <a:spLocks/>
          </p:cNvSpPr>
          <p:nvPr/>
        </p:nvSpPr>
        <p:spPr bwMode="auto">
          <a:xfrm flipH="1">
            <a:off x="3122583" y="3176574"/>
            <a:ext cx="839788" cy="1223962"/>
          </a:xfrm>
          <a:custGeom>
            <a:avLst/>
            <a:gdLst/>
            <a:ahLst/>
            <a:cxnLst>
              <a:cxn ang="0">
                <a:pos x="6" y="120"/>
              </a:cxn>
              <a:cxn ang="0">
                <a:pos x="426" y="0"/>
              </a:cxn>
              <a:cxn ang="0">
                <a:pos x="426" y="534"/>
              </a:cxn>
              <a:cxn ang="0">
                <a:pos x="0" y="306"/>
              </a:cxn>
              <a:cxn ang="0">
                <a:pos x="6" y="120"/>
              </a:cxn>
            </a:cxnLst>
            <a:rect l="0" t="0" r="r" b="b"/>
            <a:pathLst>
              <a:path w="426" h="534">
                <a:moveTo>
                  <a:pt x="6" y="120"/>
                </a:moveTo>
                <a:lnTo>
                  <a:pt x="426" y="0"/>
                </a:lnTo>
                <a:lnTo>
                  <a:pt x="426" y="534"/>
                </a:lnTo>
                <a:lnTo>
                  <a:pt x="0" y="306"/>
                </a:lnTo>
                <a:lnTo>
                  <a:pt x="6" y="12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63529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561" name="Rectangle 21"/>
          <p:cNvSpPr>
            <a:spLocks noChangeArrowheads="1"/>
          </p:cNvSpPr>
          <p:nvPr/>
        </p:nvSpPr>
        <p:spPr bwMode="auto">
          <a:xfrm>
            <a:off x="469871" y="1428736"/>
            <a:ext cx="2681287" cy="1573213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sz="1400">
              <a:latin typeface="+mj-lt"/>
            </a:endParaRPr>
          </a:p>
        </p:txBody>
      </p:sp>
      <p:sp>
        <p:nvSpPr>
          <p:cNvPr id="23562" name="Rectangle 22"/>
          <p:cNvSpPr>
            <a:spLocks noChangeArrowheads="1"/>
          </p:cNvSpPr>
          <p:nvPr/>
        </p:nvSpPr>
        <p:spPr bwMode="auto">
          <a:xfrm>
            <a:off x="484158" y="3105136"/>
            <a:ext cx="2667000" cy="1298575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sz="1400">
              <a:latin typeface="+mj-lt"/>
            </a:endParaRPr>
          </a:p>
        </p:txBody>
      </p:sp>
      <p:sp>
        <p:nvSpPr>
          <p:cNvPr id="23563" name="AutoShape 25"/>
          <p:cNvSpPr>
            <a:spLocks noChangeArrowheads="1"/>
          </p:cNvSpPr>
          <p:nvPr/>
        </p:nvSpPr>
        <p:spPr bwMode="auto">
          <a:xfrm flipH="1">
            <a:off x="600018" y="1563545"/>
            <a:ext cx="2428892" cy="334962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>
              <a:latin typeface="+mj-lt"/>
            </a:endParaRPr>
          </a:p>
        </p:txBody>
      </p:sp>
      <p:sp>
        <p:nvSpPr>
          <p:cNvPr id="23564" name="Text Box 165"/>
          <p:cNvSpPr txBox="1">
            <a:spLocks noChangeArrowheads="1"/>
          </p:cNvSpPr>
          <p:nvPr/>
        </p:nvSpPr>
        <p:spPr bwMode="auto">
          <a:xfrm>
            <a:off x="619096" y="1973249"/>
            <a:ext cx="3052756" cy="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Problem shooter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Error checking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Hardware maintenance</a:t>
            </a:r>
            <a:endParaRPr lang="ko-KR" altLang="en-US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</p:txBody>
      </p:sp>
      <p:sp>
        <p:nvSpPr>
          <p:cNvPr id="23565" name="Text Box 169"/>
          <p:cNvSpPr txBox="1">
            <a:spLocks noChangeArrowheads="1"/>
          </p:cNvSpPr>
          <p:nvPr/>
        </p:nvSpPr>
        <p:spPr bwMode="auto">
          <a:xfrm>
            <a:off x="607983" y="3632186"/>
            <a:ext cx="2522538" cy="60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Interface improvement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 smtClean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Analytical methods</a:t>
            </a:r>
            <a:endParaRPr lang="en-US" altLang="ko-KR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</p:txBody>
      </p:sp>
      <p:sp>
        <p:nvSpPr>
          <p:cNvPr id="23566" name="Text Box 173"/>
          <p:cNvSpPr txBox="1">
            <a:spLocks noChangeArrowheads="1"/>
          </p:cNvSpPr>
          <p:nvPr/>
        </p:nvSpPr>
        <p:spPr bwMode="auto">
          <a:xfrm>
            <a:off x="600018" y="1544624"/>
            <a:ext cx="2403197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Maintenance of TCDIS</a:t>
            </a:r>
            <a:endParaRPr lang="ko-KR" altLang="en-US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65" name="Freeform 8"/>
          <p:cNvSpPr>
            <a:spLocks/>
          </p:cNvSpPr>
          <p:nvPr/>
        </p:nvSpPr>
        <p:spPr bwMode="auto">
          <a:xfrm>
            <a:off x="5178396" y="1744649"/>
            <a:ext cx="804862" cy="1651000"/>
          </a:xfrm>
          <a:custGeom>
            <a:avLst/>
            <a:gdLst/>
            <a:ahLst/>
            <a:cxnLst>
              <a:cxn ang="0">
                <a:pos x="0" y="552"/>
              </a:cxn>
              <a:cxn ang="0">
                <a:pos x="408" y="0"/>
              </a:cxn>
              <a:cxn ang="0">
                <a:pos x="408" y="564"/>
              </a:cxn>
              <a:cxn ang="0">
                <a:pos x="0" y="720"/>
              </a:cxn>
              <a:cxn ang="0">
                <a:pos x="0" y="552"/>
              </a:cxn>
            </a:cxnLst>
            <a:rect l="0" t="0" r="r" b="b"/>
            <a:pathLst>
              <a:path w="408" h="720">
                <a:moveTo>
                  <a:pt x="0" y="552"/>
                </a:moveTo>
                <a:lnTo>
                  <a:pt x="408" y="0"/>
                </a:lnTo>
                <a:lnTo>
                  <a:pt x="408" y="564"/>
                </a:lnTo>
                <a:lnTo>
                  <a:pt x="0" y="720"/>
                </a:lnTo>
                <a:lnTo>
                  <a:pt x="0" y="552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63529"/>
                  <a:invGamma/>
                </a:schemeClr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6" name="Freeform 9"/>
          <p:cNvSpPr>
            <a:spLocks/>
          </p:cNvSpPr>
          <p:nvPr/>
        </p:nvSpPr>
        <p:spPr bwMode="auto">
          <a:xfrm>
            <a:off x="5178396" y="3917936"/>
            <a:ext cx="828675" cy="184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99"/>
              </a:cxn>
              <a:cxn ang="0">
                <a:pos x="370" y="1433"/>
              </a:cxn>
              <a:cxn ang="0">
                <a:pos x="401" y="470"/>
              </a:cxn>
              <a:cxn ang="0">
                <a:pos x="0" y="0"/>
              </a:cxn>
            </a:cxnLst>
            <a:rect l="0" t="0" r="r" b="b"/>
            <a:pathLst>
              <a:path w="401" h="1433">
                <a:moveTo>
                  <a:pt x="0" y="0"/>
                </a:moveTo>
                <a:lnTo>
                  <a:pt x="0" y="499"/>
                </a:lnTo>
                <a:lnTo>
                  <a:pt x="370" y="1433"/>
                </a:lnTo>
                <a:lnTo>
                  <a:pt x="401" y="47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63529"/>
                  <a:invGamma/>
                </a:schemeClr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7" name="Freeform 10"/>
          <p:cNvSpPr>
            <a:spLocks/>
          </p:cNvSpPr>
          <p:nvPr/>
        </p:nvSpPr>
        <p:spPr bwMode="auto">
          <a:xfrm>
            <a:off x="5165696" y="2997186"/>
            <a:ext cx="3138487" cy="412750"/>
          </a:xfrm>
          <a:custGeom>
            <a:avLst/>
            <a:gdLst/>
            <a:ahLst/>
            <a:cxnLst>
              <a:cxn ang="0">
                <a:pos x="0" y="174"/>
              </a:cxn>
              <a:cxn ang="0">
                <a:pos x="414" y="6"/>
              </a:cxn>
              <a:cxn ang="0">
                <a:pos x="1590" y="0"/>
              </a:cxn>
              <a:cxn ang="0">
                <a:pos x="144" y="180"/>
              </a:cxn>
              <a:cxn ang="0">
                <a:pos x="194" y="174"/>
              </a:cxn>
              <a:cxn ang="0">
                <a:pos x="0" y="174"/>
              </a:cxn>
            </a:cxnLst>
            <a:rect l="0" t="0" r="r" b="b"/>
            <a:pathLst>
              <a:path w="1590" h="180">
                <a:moveTo>
                  <a:pt x="0" y="174"/>
                </a:moveTo>
                <a:lnTo>
                  <a:pt x="414" y="6"/>
                </a:lnTo>
                <a:lnTo>
                  <a:pt x="1590" y="0"/>
                </a:lnTo>
                <a:lnTo>
                  <a:pt x="144" y="180"/>
                </a:lnTo>
                <a:lnTo>
                  <a:pt x="194" y="174"/>
                </a:lnTo>
                <a:lnTo>
                  <a:pt x="0" y="174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8" name="Freeform 11"/>
          <p:cNvSpPr>
            <a:spLocks/>
          </p:cNvSpPr>
          <p:nvPr/>
        </p:nvSpPr>
        <p:spPr bwMode="auto">
          <a:xfrm>
            <a:off x="5165696" y="3946511"/>
            <a:ext cx="3138487" cy="604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02" y="258"/>
              </a:cxn>
              <a:cxn ang="0">
                <a:pos x="1590" y="264"/>
              </a:cxn>
              <a:cxn ang="0">
                <a:pos x="141" y="0"/>
              </a:cxn>
              <a:cxn ang="0">
                <a:pos x="0" y="0"/>
              </a:cxn>
            </a:cxnLst>
            <a:rect l="0" t="0" r="r" b="b"/>
            <a:pathLst>
              <a:path w="1590" h="264">
                <a:moveTo>
                  <a:pt x="0" y="0"/>
                </a:moveTo>
                <a:lnTo>
                  <a:pt x="402" y="258"/>
                </a:lnTo>
                <a:lnTo>
                  <a:pt x="1590" y="264"/>
                </a:lnTo>
                <a:lnTo>
                  <a:pt x="141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lin ang="1890000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69" name="Freeform 12"/>
          <p:cNvSpPr>
            <a:spLocks/>
          </p:cNvSpPr>
          <p:nvPr/>
        </p:nvSpPr>
        <p:spPr bwMode="auto">
          <a:xfrm>
            <a:off x="5165696" y="3176574"/>
            <a:ext cx="841375" cy="1223962"/>
          </a:xfrm>
          <a:custGeom>
            <a:avLst/>
            <a:gdLst/>
            <a:ahLst/>
            <a:cxnLst>
              <a:cxn ang="0">
                <a:pos x="6" y="120"/>
              </a:cxn>
              <a:cxn ang="0">
                <a:pos x="426" y="0"/>
              </a:cxn>
              <a:cxn ang="0">
                <a:pos x="426" y="534"/>
              </a:cxn>
              <a:cxn ang="0">
                <a:pos x="0" y="306"/>
              </a:cxn>
              <a:cxn ang="0">
                <a:pos x="6" y="120"/>
              </a:cxn>
            </a:cxnLst>
            <a:rect l="0" t="0" r="r" b="b"/>
            <a:pathLst>
              <a:path w="426" h="534">
                <a:moveTo>
                  <a:pt x="6" y="120"/>
                </a:moveTo>
                <a:lnTo>
                  <a:pt x="426" y="0"/>
                </a:lnTo>
                <a:lnTo>
                  <a:pt x="426" y="534"/>
                </a:lnTo>
                <a:lnTo>
                  <a:pt x="0" y="306"/>
                </a:lnTo>
                <a:lnTo>
                  <a:pt x="6" y="12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63529"/>
                  <a:invGamma/>
                </a:schemeClr>
              </a:gs>
            </a:gsLst>
            <a:lin ang="0" scaled="1"/>
          </a:gradFill>
          <a:ln w="6350" cap="flat" cmpd="sng">
            <a:noFill/>
            <a:prstDash val="solid"/>
            <a:round/>
            <a:headEnd/>
            <a:tailEnd/>
          </a:ln>
          <a:effectLst/>
        </p:spPr>
        <p:txBody>
          <a:bodyPr wrap="none" lIns="70376" tIns="36021" rIns="70376" bIns="35187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23572" name="Rectangle 13"/>
          <p:cNvSpPr>
            <a:spLocks noChangeArrowheads="1"/>
          </p:cNvSpPr>
          <p:nvPr/>
        </p:nvSpPr>
        <p:spPr bwMode="auto">
          <a:xfrm flipH="1">
            <a:off x="5952924" y="1437778"/>
            <a:ext cx="2719388" cy="1560500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23573" name="Rectangle 14"/>
          <p:cNvSpPr>
            <a:spLocks noChangeArrowheads="1"/>
          </p:cNvSpPr>
          <p:nvPr/>
        </p:nvSpPr>
        <p:spPr bwMode="auto">
          <a:xfrm flipH="1">
            <a:off x="5930706" y="3106215"/>
            <a:ext cx="2741805" cy="1311770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23574" name="Rectangle 15"/>
          <p:cNvSpPr>
            <a:spLocks noChangeArrowheads="1"/>
          </p:cNvSpPr>
          <p:nvPr/>
        </p:nvSpPr>
        <p:spPr bwMode="auto">
          <a:xfrm flipH="1">
            <a:off x="5948812" y="4536890"/>
            <a:ext cx="2723697" cy="1452731"/>
          </a:xfrm>
          <a:prstGeom prst="rect">
            <a:avLst/>
          </a:prstGeom>
          <a:gradFill rotWithShape="0">
            <a:gsLst>
              <a:gs pos="0">
                <a:srgbClr val="F5FAFF"/>
              </a:gs>
              <a:gs pos="100000">
                <a:srgbClr val="C9E3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98899"/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j-lt"/>
            </a:endParaRPr>
          </a:p>
        </p:txBody>
      </p:sp>
      <p:sp>
        <p:nvSpPr>
          <p:cNvPr id="73" name="Oval 24"/>
          <p:cNvSpPr>
            <a:spLocks noChangeArrowheads="1"/>
          </p:cNvSpPr>
          <p:nvPr/>
        </p:nvSpPr>
        <p:spPr bwMode="auto">
          <a:xfrm>
            <a:off x="3515679" y="2767002"/>
            <a:ext cx="2062196" cy="191933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D1E9FB"/>
              </a:gs>
            </a:gsLst>
            <a:path path="shape">
              <a:fillToRect l="50000" t="50000" r="50000" b="50000"/>
            </a:path>
          </a:gradFill>
          <a:ln w="19050">
            <a:noFill/>
            <a:round/>
            <a:headEnd/>
            <a:tailEnd type="none" w="sm" len="lg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lIns="92075" tIns="46038" rIns="92075" bIns="46038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3577" name="Text Box 32"/>
          <p:cNvSpPr txBox="1">
            <a:spLocks noChangeArrowheads="1"/>
          </p:cNvSpPr>
          <p:nvPr/>
        </p:nvSpPr>
        <p:spPr bwMode="auto">
          <a:xfrm>
            <a:off x="3367058" y="3667111"/>
            <a:ext cx="23796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ko-KR" altLang="ko-KR">
              <a:latin typeface="(한)문화방송" pitchFamily="18" charset="-127"/>
              <a:ea typeface="(한)문화방송" pitchFamily="18" charset="-127"/>
            </a:endParaRPr>
          </a:p>
        </p:txBody>
      </p:sp>
      <p:sp>
        <p:nvSpPr>
          <p:cNvPr id="23579" name="Text Box 166"/>
          <p:cNvSpPr txBox="1">
            <a:spLocks noChangeArrowheads="1"/>
          </p:cNvSpPr>
          <p:nvPr/>
        </p:nvSpPr>
        <p:spPr bwMode="auto">
          <a:xfrm>
            <a:off x="6103265" y="1928799"/>
            <a:ext cx="2771775" cy="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Database acquisition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 smtClean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Standardization</a:t>
            </a:r>
            <a:endParaRPr lang="en-US" altLang="ko-KR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Data conversion</a:t>
            </a:r>
            <a:endParaRPr lang="ko-KR" altLang="en-US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</p:txBody>
      </p:sp>
      <p:sp>
        <p:nvSpPr>
          <p:cNvPr id="23580" name="Text Box 170"/>
          <p:cNvSpPr txBox="1">
            <a:spLocks noChangeArrowheads="1"/>
          </p:cNvSpPr>
          <p:nvPr/>
        </p:nvSpPr>
        <p:spPr bwMode="auto">
          <a:xfrm>
            <a:off x="6098502" y="3775043"/>
            <a:ext cx="2805113" cy="60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Event &amp; regional search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Historical  modeling</a:t>
            </a:r>
          </a:p>
        </p:txBody>
      </p:sp>
      <p:sp>
        <p:nvSpPr>
          <p:cNvPr id="23581" name="Text Box 171"/>
          <p:cNvSpPr txBox="1">
            <a:spLocks noChangeArrowheads="1"/>
          </p:cNvSpPr>
          <p:nvPr/>
        </p:nvSpPr>
        <p:spPr bwMode="auto">
          <a:xfrm>
            <a:off x="541308" y="5102211"/>
            <a:ext cx="25527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Early Warning Systems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Disaster assessment</a:t>
            </a: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Site for Disaster</a:t>
            </a:r>
            <a:endParaRPr lang="ko-KR" altLang="en-US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</p:txBody>
      </p:sp>
      <p:sp>
        <p:nvSpPr>
          <p:cNvPr id="23582" name="Text Box 172"/>
          <p:cNvSpPr txBox="1">
            <a:spLocks noChangeArrowheads="1"/>
          </p:cNvSpPr>
          <p:nvPr/>
        </p:nvSpPr>
        <p:spPr bwMode="auto">
          <a:xfrm>
            <a:off x="6118367" y="5018074"/>
            <a:ext cx="2597037" cy="86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 smtClean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Enhancement of function</a:t>
            </a:r>
            <a:endParaRPr lang="en-US" altLang="ko-KR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dirty="0" smtClean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Collect more information</a:t>
            </a:r>
            <a:endParaRPr lang="en-US" altLang="ko-KR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  <a:p>
            <a:pPr marL="95250" indent="-952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altLang="ko-KR" sz="1400" b="0" dirty="0" smtClean="0">
                <a:latin typeface="HY동녘M" pitchFamily="18" charset="-127"/>
                <a:ea typeface="HY동녘M" pitchFamily="18" charset="-127"/>
                <a:sym typeface="Monotype Sorts" pitchFamily="2" charset="2"/>
              </a:rPr>
              <a:t>Extend to more Members</a:t>
            </a:r>
            <a:endParaRPr lang="ko-KR" altLang="en-US" sz="1400" b="0" dirty="0">
              <a:latin typeface="HY동녘M" pitchFamily="18" charset="-127"/>
              <a:ea typeface="HY동녘M" pitchFamily="18" charset="-127"/>
              <a:sym typeface="Monotype Sorts" pitchFamily="2" charset="2"/>
            </a:endParaRPr>
          </a:p>
        </p:txBody>
      </p:sp>
      <p:sp>
        <p:nvSpPr>
          <p:cNvPr id="23583" name="Text Box 179"/>
          <p:cNvSpPr txBox="1">
            <a:spLocks noChangeArrowheads="1"/>
          </p:cNvSpPr>
          <p:nvPr/>
        </p:nvSpPr>
        <p:spPr bwMode="auto">
          <a:xfrm>
            <a:off x="3600414" y="3346415"/>
            <a:ext cx="1857388" cy="8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2400" b="1" dirty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rPr>
              <a:t>Successful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altLang="ko-KR" sz="2400" b="1" dirty="0">
                <a:solidFill>
                  <a:srgbClr val="FF0000"/>
                </a:solidFill>
                <a:latin typeface="+mj-lt"/>
                <a:ea typeface="(한)문화방송" pitchFamily="18" charset="-127"/>
              </a:rPr>
              <a:t>TCDIS</a:t>
            </a:r>
          </a:p>
        </p:txBody>
      </p:sp>
      <p:sp>
        <p:nvSpPr>
          <p:cNvPr id="46" name="AutoShape 25"/>
          <p:cNvSpPr>
            <a:spLocks noChangeArrowheads="1"/>
          </p:cNvSpPr>
          <p:nvPr/>
        </p:nvSpPr>
        <p:spPr bwMode="auto">
          <a:xfrm flipH="1">
            <a:off x="600018" y="3225767"/>
            <a:ext cx="2428892" cy="334962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23585" name="Text Box 173"/>
          <p:cNvSpPr txBox="1">
            <a:spLocks noChangeArrowheads="1"/>
          </p:cNvSpPr>
          <p:nvPr/>
        </p:nvSpPr>
        <p:spPr bwMode="auto">
          <a:xfrm>
            <a:off x="565365" y="3217849"/>
            <a:ext cx="2454492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Function enhancement</a:t>
            </a:r>
            <a:endParaRPr lang="ko-KR" altLang="en-US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7" name="AutoShape 25"/>
          <p:cNvSpPr>
            <a:spLocks noChangeArrowheads="1"/>
          </p:cNvSpPr>
          <p:nvPr/>
        </p:nvSpPr>
        <p:spPr bwMode="auto">
          <a:xfrm flipH="1">
            <a:off x="600018" y="4659458"/>
            <a:ext cx="2428892" cy="334566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23587" name="Text Box 173"/>
          <p:cNvSpPr txBox="1">
            <a:spLocks noChangeArrowheads="1"/>
          </p:cNvSpPr>
          <p:nvPr/>
        </p:nvSpPr>
        <p:spPr bwMode="auto">
          <a:xfrm>
            <a:off x="528580" y="4641352"/>
            <a:ext cx="2525712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Reviews </a:t>
            </a:r>
            <a:r>
              <a:rPr lang="en-US" altLang="ko-KR" sz="1600" b="0" dirty="0" smtClean="0">
                <a:latin typeface="HY동녘M" pitchFamily="18" charset="-127"/>
                <a:ea typeface="HY동녘M" pitchFamily="18" charset="-127"/>
              </a:rPr>
              <a:t>&amp; comparison</a:t>
            </a:r>
            <a:endParaRPr lang="en-US" altLang="ko-KR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8" name="AutoShape 25"/>
          <p:cNvSpPr>
            <a:spLocks noChangeArrowheads="1"/>
          </p:cNvSpPr>
          <p:nvPr/>
        </p:nvSpPr>
        <p:spPr bwMode="auto">
          <a:xfrm flipH="1">
            <a:off x="6091691" y="4650405"/>
            <a:ext cx="2428892" cy="334566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49" name="AutoShape 25"/>
          <p:cNvSpPr>
            <a:spLocks noChangeArrowheads="1"/>
          </p:cNvSpPr>
          <p:nvPr/>
        </p:nvSpPr>
        <p:spPr bwMode="auto">
          <a:xfrm flipH="1">
            <a:off x="6056465" y="3212592"/>
            <a:ext cx="2457156" cy="334566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50" name="AutoShape 25"/>
          <p:cNvSpPr>
            <a:spLocks noChangeArrowheads="1"/>
          </p:cNvSpPr>
          <p:nvPr/>
        </p:nvSpPr>
        <p:spPr bwMode="auto">
          <a:xfrm flipH="1">
            <a:off x="6056465" y="1569518"/>
            <a:ext cx="2428892" cy="334566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23589" name="Text Box 173"/>
          <p:cNvSpPr txBox="1">
            <a:spLocks noChangeArrowheads="1"/>
          </p:cNvSpPr>
          <p:nvPr/>
        </p:nvSpPr>
        <p:spPr bwMode="auto">
          <a:xfrm>
            <a:off x="6056465" y="1560465"/>
            <a:ext cx="1801683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defRPr/>
            </a:pPr>
            <a:r>
              <a:rPr lang="en-US" altLang="ko-KR" sz="1600" b="0" dirty="0" smtClean="0">
                <a:latin typeface="HY동녘M" pitchFamily="18" charset="-127"/>
                <a:ea typeface="HY동녘M" pitchFamily="18" charset="-127"/>
              </a:rPr>
              <a:t>For TC members  </a:t>
            </a:r>
            <a:endParaRPr lang="ko-KR" altLang="en-US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1" name="AutoShape 25"/>
          <p:cNvSpPr>
            <a:spLocks noChangeArrowheads="1"/>
          </p:cNvSpPr>
          <p:nvPr/>
        </p:nvSpPr>
        <p:spPr bwMode="auto">
          <a:xfrm flipH="1">
            <a:off x="6056465" y="3440477"/>
            <a:ext cx="2457156" cy="334566"/>
          </a:xfrm>
          <a:prstGeom prst="roundRect">
            <a:avLst>
              <a:gd name="adj" fmla="val 14685"/>
            </a:avLst>
          </a:prstGeom>
          <a:solidFill>
            <a:srgbClr val="93C6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endParaRPr lang="ko-KR" altLang="en-US" sz="1400" dirty="0">
              <a:latin typeface="+mj-lt"/>
            </a:endParaRPr>
          </a:p>
        </p:txBody>
      </p:sp>
      <p:sp>
        <p:nvSpPr>
          <p:cNvPr id="23592" name="Text Box 173"/>
          <p:cNvSpPr txBox="1">
            <a:spLocks noChangeArrowheads="1"/>
          </p:cNvSpPr>
          <p:nvPr/>
        </p:nvSpPr>
        <p:spPr bwMode="auto">
          <a:xfrm>
            <a:off x="6002147" y="3203539"/>
            <a:ext cx="2643206" cy="5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DISASTER Management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Statistics and Modeling</a:t>
            </a:r>
            <a:endParaRPr lang="ko-KR" altLang="en-US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3593" name="Text Box 173"/>
          <p:cNvSpPr txBox="1">
            <a:spLocks noChangeArrowheads="1"/>
          </p:cNvSpPr>
          <p:nvPr/>
        </p:nvSpPr>
        <p:spPr bwMode="auto">
          <a:xfrm>
            <a:off x="6092677" y="4654536"/>
            <a:ext cx="1420555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4" rIns="91427" bIns="45714">
            <a:spAutoFit/>
          </a:bodyPr>
          <a:lstStyle/>
          <a:p>
            <a:pPr algn="ctr">
              <a:defRPr/>
            </a:pPr>
            <a:r>
              <a:rPr lang="en-US" altLang="ko-KR" sz="1600" b="0" dirty="0">
                <a:latin typeface="HY동녘M" pitchFamily="18" charset="-127"/>
                <a:ea typeface="HY동녘M" pitchFamily="18" charset="-127"/>
              </a:rPr>
              <a:t>Future plans</a:t>
            </a:r>
            <a:endParaRPr lang="ko-KR" altLang="en-US" sz="1600" b="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4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Work Scopes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41" y="1500174"/>
            <a:ext cx="4184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754" y="1500174"/>
            <a:ext cx="4184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/>
        </p:nvSpPr>
        <p:spPr>
          <a:xfrm>
            <a:off x="5102254" y="3643299"/>
            <a:ext cx="3357562" cy="1214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523" y="5214950"/>
            <a:ext cx="417634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/>
              <a:t>Estimates Similar Typhoon Trajectory</a:t>
            </a:r>
            <a:endParaRPr kumimoji="0"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5214977"/>
            <a:ext cx="4143404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/>
              <a:t>Estimates Typhoon Related Damages</a:t>
            </a:r>
            <a:endParaRPr kumimoji="0" lang="ko-KR" alt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57158" y="1892106"/>
            <a:ext cx="4214842" cy="339089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714876" y="1891325"/>
            <a:ext cx="4214842" cy="339089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96070"/>
            <a:ext cx="3600000" cy="309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모서리가 둥근 직사각형 6"/>
          <p:cNvSpPr/>
          <p:nvPr/>
        </p:nvSpPr>
        <p:spPr>
          <a:xfrm>
            <a:off x="1285852" y="3710582"/>
            <a:ext cx="2928958" cy="1214446"/>
          </a:xfrm>
          <a:prstGeom prst="roundRect">
            <a:avLst/>
          </a:prstGeom>
          <a:noFill/>
          <a:ln>
            <a:solidFill>
              <a:srgbClr val="BE221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067508"/>
            <a:ext cx="3600000" cy="302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모서리가 둥근 직사각형 8"/>
          <p:cNvSpPr/>
          <p:nvPr/>
        </p:nvSpPr>
        <p:spPr>
          <a:xfrm>
            <a:off x="5653298" y="3658600"/>
            <a:ext cx="2928958" cy="1214446"/>
          </a:xfrm>
          <a:prstGeom prst="roundRect">
            <a:avLst/>
          </a:prstGeom>
          <a:noFill/>
          <a:ln>
            <a:solidFill>
              <a:srgbClr val="BE221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58" y="1416594"/>
            <a:ext cx="309411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Typhoon</a:t>
            </a:r>
            <a:r>
              <a:rPr lang="ko-KR" altLang="en-US" dirty="0" smtClean="0"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NABI Information</a:t>
            </a:r>
            <a:endParaRPr lang="ko-KR" altLang="en-US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Protect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876" y="5354437"/>
            <a:ext cx="4214842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/>
              <a:t>Estimates Typhoon Related Damages</a:t>
            </a:r>
            <a:endParaRPr kumimoji="0"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7158" y="5354437"/>
            <a:ext cx="4214842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/>
              <a:t>Estimates Typhoon Related Damages</a:t>
            </a:r>
            <a:endParaRPr kumimoji="0" lang="ko-KR" altLang="en-US" b="1" dirty="0"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6"/>
          <p:cNvGrpSpPr/>
          <p:nvPr/>
        </p:nvGrpSpPr>
        <p:grpSpPr>
          <a:xfrm>
            <a:off x="989598" y="1571612"/>
            <a:ext cx="7142676" cy="4415714"/>
            <a:chOff x="275218" y="214290"/>
            <a:chExt cx="8555011" cy="5832790"/>
          </a:xfrm>
        </p:grpSpPr>
        <p:pic>
          <p:nvPicPr>
            <p:cNvPr id="5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40128" y="3303880"/>
              <a:ext cx="2076450" cy="2733675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7778" y="232046"/>
              <a:ext cx="2880000" cy="25406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  <p:sp>
          <p:nvSpPr>
            <p:cNvPr id="7" name="타원 6"/>
            <p:cNvSpPr/>
            <p:nvPr/>
          </p:nvSpPr>
          <p:spPr>
            <a:xfrm>
              <a:off x="275218" y="1993432"/>
              <a:ext cx="785786" cy="15814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2582" y="3357562"/>
              <a:ext cx="2133600" cy="131445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9" name="타원 8"/>
            <p:cNvSpPr/>
            <p:nvPr/>
          </p:nvSpPr>
          <p:spPr>
            <a:xfrm>
              <a:off x="666646" y="4357694"/>
              <a:ext cx="642910" cy="28575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1868" y="214290"/>
              <a:ext cx="5258361" cy="288000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80746" y="3303880"/>
              <a:ext cx="2038350" cy="2743200"/>
            </a:xfrm>
            <a:prstGeom prst="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2" name="타원 11"/>
            <p:cNvSpPr/>
            <p:nvPr/>
          </p:nvSpPr>
          <p:spPr>
            <a:xfrm>
              <a:off x="4652316" y="4488794"/>
              <a:ext cx="642910" cy="28575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타원 12"/>
            <p:cNvSpPr/>
            <p:nvPr/>
          </p:nvSpPr>
          <p:spPr>
            <a:xfrm>
              <a:off x="6795042" y="4053772"/>
              <a:ext cx="1000100" cy="28575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4" name="직선 화살표 연결선 13"/>
            <p:cNvCxnSpPr/>
            <p:nvPr/>
          </p:nvCxnSpPr>
          <p:spPr>
            <a:xfrm rot="16200000" flipH="1">
              <a:off x="-250065" y="3107529"/>
              <a:ext cx="1928826" cy="2857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직선 화살표 연결선 14"/>
            <p:cNvCxnSpPr/>
            <p:nvPr/>
          </p:nvCxnSpPr>
          <p:spPr>
            <a:xfrm>
              <a:off x="1357290" y="4572008"/>
              <a:ext cx="3071834" cy="714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직선 화살표 연결선 15"/>
            <p:cNvCxnSpPr/>
            <p:nvPr/>
          </p:nvCxnSpPr>
          <p:spPr>
            <a:xfrm flipV="1">
              <a:off x="5429256" y="4286256"/>
              <a:ext cx="1143008" cy="3571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위로 굽은 화살표 16"/>
            <p:cNvSpPr/>
            <p:nvPr/>
          </p:nvSpPr>
          <p:spPr>
            <a:xfrm>
              <a:off x="8072462" y="3214686"/>
              <a:ext cx="642942" cy="830279"/>
            </a:xfrm>
            <a:prstGeom prst="bentUp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Present Damage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5094720" cy="436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구부러진 연결선 4"/>
          <p:cNvCxnSpPr>
            <a:stCxn id="6" idx="2"/>
            <a:endCxn id="8" idx="2"/>
          </p:cNvCxnSpPr>
          <p:nvPr/>
        </p:nvCxnSpPr>
        <p:spPr>
          <a:xfrm rot="16200000" flipH="1">
            <a:off x="4946616" y="3252025"/>
            <a:ext cx="236256" cy="3191636"/>
          </a:xfrm>
          <a:prstGeom prst="curvedConnector3">
            <a:avLst>
              <a:gd name="adj1" fmla="val 435570"/>
            </a:avLst>
          </a:prstGeom>
          <a:ln w="254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733" t="50838" r="90099" b="23184"/>
          <a:stretch>
            <a:fillRect/>
          </a:stretch>
        </p:blipFill>
        <p:spPr bwMode="auto">
          <a:xfrm>
            <a:off x="2928926" y="1785926"/>
            <a:ext cx="1080000" cy="294378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  <p:cxnSp>
        <p:nvCxnSpPr>
          <p:cNvPr id="7" name="구부러진 연결선 19"/>
          <p:cNvCxnSpPr>
            <a:stCxn id="11" idx="7"/>
            <a:endCxn id="6" idx="1"/>
          </p:cNvCxnSpPr>
          <p:nvPr/>
        </p:nvCxnSpPr>
        <p:spPr>
          <a:xfrm rot="5400000" flipH="1" flipV="1">
            <a:off x="1869205" y="2853806"/>
            <a:ext cx="655706" cy="1463736"/>
          </a:xfrm>
          <a:prstGeom prst="curvedConnector2">
            <a:avLst/>
          </a:prstGeom>
          <a:ln w="254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85926"/>
            <a:ext cx="4320000" cy="3180045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5143512"/>
            <a:ext cx="14205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ko-KR" altLang="en-US" dirty="0" smtClean="0"/>
              <a:t>유사성 표출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16" y="5286388"/>
            <a:ext cx="191590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dirty="0" smtClean="0"/>
              <a:t>Central Pressure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428596" y="3714752"/>
            <a:ext cx="1214446" cy="1357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Results Comparisons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그림 6" descr="fir_메인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2473342"/>
            <a:ext cx="41005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그림 7" descr="w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2038367"/>
            <a:ext cx="39735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73"/>
          <p:cNvSpPr>
            <a:spLocks noChangeArrowheads="1"/>
          </p:cNvSpPr>
          <p:nvPr/>
        </p:nvSpPr>
        <p:spPr bwMode="auto">
          <a:xfrm>
            <a:off x="357188" y="5416567"/>
            <a:ext cx="400050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Typhoon Trajectory</a:t>
            </a:r>
            <a:endParaRPr lang="ko-KR" altLang="en-US" sz="2400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가는으뜸체" pitchFamily="18" charset="-127"/>
            </a:endParaRPr>
          </a:p>
        </p:txBody>
      </p:sp>
      <p:sp>
        <p:nvSpPr>
          <p:cNvPr id="32776" name="Rectangle 73"/>
          <p:cNvSpPr>
            <a:spLocks noChangeArrowheads="1"/>
          </p:cNvSpPr>
          <p:nvPr/>
        </p:nvSpPr>
        <p:spPr bwMode="auto">
          <a:xfrm>
            <a:off x="4776788" y="2038367"/>
            <a:ext cx="400050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algn="ctr">
              <a:spcBef>
                <a:spcPct val="3000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가는으뜸체" pitchFamily="18" charset="-127"/>
              </a:rPr>
              <a:t>Typhoon Related Damages</a:t>
            </a:r>
            <a:endParaRPr lang="ko-KR" altLang="en-US" sz="2400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가는으뜸체" pitchFamily="18" charset="-127"/>
            </a:endParaRPr>
          </a:p>
        </p:txBody>
      </p:sp>
      <p:pic>
        <p:nvPicPr>
          <p:cNvPr id="32778" name="Picture 3" descr="D:\2009\05 태풍위원회 업무\제41차 태풍위원회 총회\발표자료\TCDIS화면캡쳐\6. Damage.PNG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2466992"/>
            <a:ext cx="41052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" descr="D:\2009\05 태풍위원회 업무\제41차 태풍위원회 총회\발표자료\TCDIS화면캡쳐\5. Similar Typhoon SearchSimilar.PNG">
            <a:hlinkClick r:id="rId4" action="ppaction://hlinksldjump"/>
          </p:cNvPr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2038367"/>
            <a:ext cx="40211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85720" y="1181385"/>
            <a:ext cx="53689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Trajectory of Typhoon (Viet Nam)</a:t>
            </a:r>
            <a:endParaRPr lang="ko-KR" altLang="en-US" sz="2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22"/>
          <p:cNvGrpSpPr>
            <a:grpSpLocks/>
          </p:cNvGrpSpPr>
          <p:nvPr/>
        </p:nvGrpSpPr>
        <p:grpSpPr bwMode="auto">
          <a:xfrm>
            <a:off x="461963" y="1911350"/>
            <a:ext cx="3595687" cy="3943350"/>
            <a:chOff x="461969" y="2285909"/>
            <a:chExt cx="3595677" cy="3943436"/>
          </a:xfrm>
        </p:grpSpPr>
        <p:sp>
          <p:nvSpPr>
            <p:cNvPr id="5" name="모서리가 둥근 직사각형 4"/>
            <p:cNvSpPr/>
            <p:nvPr/>
          </p:nvSpPr>
          <p:spPr bwMode="auto">
            <a:xfrm>
              <a:off x="681043" y="3824231"/>
              <a:ext cx="2362193" cy="36195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ko-KR" altLang="en-US" dirty="0">
                <a:latin typeface="HY울릉도M" pitchFamily="18" charset="-127"/>
                <a:ea typeface="HY울릉도M" pitchFamily="18" charset="-127"/>
              </a:endParaRPr>
            </a:p>
          </p:txBody>
        </p:sp>
        <p:grpSp>
          <p:nvGrpSpPr>
            <p:cNvPr id="6" name="그룹 157"/>
            <p:cNvGrpSpPr>
              <a:grpSpLocks/>
            </p:cNvGrpSpPr>
            <p:nvPr/>
          </p:nvGrpSpPr>
          <p:grpSpPr bwMode="auto">
            <a:xfrm>
              <a:off x="607705" y="2285909"/>
              <a:ext cx="2549758" cy="1758175"/>
              <a:chOff x="1550680" y="2614521"/>
              <a:chExt cx="2549758" cy="1758175"/>
            </a:xfrm>
          </p:grpSpPr>
          <p:pic>
            <p:nvPicPr>
              <p:cNvPr id="23" name="Picture 23" descr="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550680" y="2614521"/>
                <a:ext cx="1110803" cy="1433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2" descr="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43172" y="2809867"/>
                <a:ext cx="1757266" cy="905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Box 69"/>
              <p:cNvSpPr txBox="1">
                <a:spLocks noChangeArrowheads="1"/>
              </p:cNvSpPr>
              <p:nvPr/>
            </p:nvSpPr>
            <p:spPr bwMode="auto">
              <a:xfrm>
                <a:off x="1729978" y="4095691"/>
                <a:ext cx="2334287" cy="277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Country-wise Disaster Info.</a:t>
                </a:r>
                <a:endParaRPr lang="ko-KR" altLang="en-US" sz="12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7" name="Group 91"/>
            <p:cNvGrpSpPr>
              <a:grpSpLocks/>
            </p:cNvGrpSpPr>
            <p:nvPr/>
          </p:nvGrpSpPr>
          <p:grpSpPr bwMode="auto">
            <a:xfrm rot="10800000">
              <a:off x="883916" y="4225736"/>
              <a:ext cx="1862283" cy="831461"/>
              <a:chOff x="509" y="3117"/>
              <a:chExt cx="3313" cy="675"/>
            </a:xfrm>
          </p:grpSpPr>
          <p:sp>
            <p:nvSpPr>
              <p:cNvPr id="21" name="Freeform 92"/>
              <p:cNvSpPr>
                <a:spLocks/>
              </p:cNvSpPr>
              <p:nvPr/>
            </p:nvSpPr>
            <p:spPr bwMode="auto">
              <a:xfrm rot="10800000" flipV="1">
                <a:off x="509" y="3193"/>
                <a:ext cx="3313" cy="599"/>
              </a:xfrm>
              <a:custGeom>
                <a:avLst/>
                <a:gdLst>
                  <a:gd name="T0" fmla="*/ 0 w 3840"/>
                  <a:gd name="T1" fmla="*/ 424 h 672"/>
                  <a:gd name="T2" fmla="*/ 525 w 3840"/>
                  <a:gd name="T3" fmla="*/ 281 h 672"/>
                  <a:gd name="T4" fmla="*/ 824 w 3840"/>
                  <a:gd name="T5" fmla="*/ 120 h 672"/>
                  <a:gd name="T6" fmla="*/ 585 w 3840"/>
                  <a:gd name="T7" fmla="*/ 120 h 672"/>
                  <a:gd name="T8" fmla="*/ 1063 w 3840"/>
                  <a:gd name="T9" fmla="*/ 0 h 672"/>
                  <a:gd name="T10" fmla="*/ 1515 w 3840"/>
                  <a:gd name="T11" fmla="*/ 120 h 672"/>
                  <a:gd name="T12" fmla="*/ 1302 w 3840"/>
                  <a:gd name="T13" fmla="*/ 120 h 672"/>
                  <a:gd name="T14" fmla="*/ 1544 w 3840"/>
                  <a:gd name="T15" fmla="*/ 265 h 672"/>
                  <a:gd name="T16" fmla="*/ 2125 w 3840"/>
                  <a:gd name="T17" fmla="*/ 424 h 6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40"/>
                  <a:gd name="T28" fmla="*/ 0 h 672"/>
                  <a:gd name="T29" fmla="*/ 3840 w 3840"/>
                  <a:gd name="T30" fmla="*/ 672 h 6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40" h="672">
                    <a:moveTo>
                      <a:pt x="0" y="672"/>
                    </a:moveTo>
                    <a:cubicBezTo>
                      <a:pt x="158" y="634"/>
                      <a:pt x="700" y="524"/>
                      <a:pt x="948" y="444"/>
                    </a:cubicBezTo>
                    <a:cubicBezTo>
                      <a:pt x="1196" y="364"/>
                      <a:pt x="1470" y="234"/>
                      <a:pt x="1488" y="192"/>
                    </a:cubicBezTo>
                    <a:lnTo>
                      <a:pt x="1056" y="192"/>
                    </a:lnTo>
                    <a:lnTo>
                      <a:pt x="1920" y="0"/>
                    </a:lnTo>
                    <a:lnTo>
                      <a:pt x="2736" y="192"/>
                    </a:lnTo>
                    <a:lnTo>
                      <a:pt x="2352" y="192"/>
                    </a:lnTo>
                    <a:cubicBezTo>
                      <a:pt x="2361" y="230"/>
                      <a:pt x="2542" y="340"/>
                      <a:pt x="2790" y="420"/>
                    </a:cubicBezTo>
                    <a:cubicBezTo>
                      <a:pt x="3038" y="500"/>
                      <a:pt x="3621" y="619"/>
                      <a:pt x="3840" y="672"/>
                    </a:cubicBezTo>
                  </a:path>
                </a:pathLst>
              </a:custGeom>
              <a:gradFill rotWithShape="0">
                <a:gsLst>
                  <a:gs pos="0">
                    <a:srgbClr val="4A87C4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22" name="Freeform 93"/>
              <p:cNvSpPr>
                <a:spLocks/>
              </p:cNvSpPr>
              <p:nvPr/>
            </p:nvSpPr>
            <p:spPr bwMode="auto">
              <a:xfrm rot="10800000" flipV="1">
                <a:off x="1054" y="3117"/>
                <a:ext cx="2220" cy="673"/>
              </a:xfrm>
              <a:custGeom>
                <a:avLst/>
                <a:gdLst>
                  <a:gd name="T0" fmla="*/ 0 w 3840"/>
                  <a:gd name="T1" fmla="*/ 676 h 672"/>
                  <a:gd name="T2" fmla="*/ 106 w 3840"/>
                  <a:gd name="T3" fmla="*/ 448 h 672"/>
                  <a:gd name="T4" fmla="*/ 166 w 3840"/>
                  <a:gd name="T5" fmla="*/ 192 h 672"/>
                  <a:gd name="T6" fmla="*/ 118 w 3840"/>
                  <a:gd name="T7" fmla="*/ 192 h 672"/>
                  <a:gd name="T8" fmla="*/ 214 w 3840"/>
                  <a:gd name="T9" fmla="*/ 0 h 672"/>
                  <a:gd name="T10" fmla="*/ 306 w 3840"/>
                  <a:gd name="T11" fmla="*/ 192 h 672"/>
                  <a:gd name="T12" fmla="*/ 262 w 3840"/>
                  <a:gd name="T13" fmla="*/ 192 h 672"/>
                  <a:gd name="T14" fmla="*/ 312 w 3840"/>
                  <a:gd name="T15" fmla="*/ 424 h 672"/>
                  <a:gd name="T16" fmla="*/ 429 w 3840"/>
                  <a:gd name="T17" fmla="*/ 676 h 6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40"/>
                  <a:gd name="T28" fmla="*/ 0 h 672"/>
                  <a:gd name="T29" fmla="*/ 3840 w 3840"/>
                  <a:gd name="T30" fmla="*/ 672 h 6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40" h="672">
                    <a:moveTo>
                      <a:pt x="0" y="672"/>
                    </a:moveTo>
                    <a:cubicBezTo>
                      <a:pt x="158" y="634"/>
                      <a:pt x="700" y="524"/>
                      <a:pt x="948" y="444"/>
                    </a:cubicBezTo>
                    <a:cubicBezTo>
                      <a:pt x="1196" y="364"/>
                      <a:pt x="1470" y="234"/>
                      <a:pt x="1488" y="192"/>
                    </a:cubicBezTo>
                    <a:lnTo>
                      <a:pt x="1056" y="192"/>
                    </a:lnTo>
                    <a:lnTo>
                      <a:pt x="1920" y="0"/>
                    </a:lnTo>
                    <a:lnTo>
                      <a:pt x="2736" y="192"/>
                    </a:lnTo>
                    <a:lnTo>
                      <a:pt x="2352" y="192"/>
                    </a:lnTo>
                    <a:cubicBezTo>
                      <a:pt x="2361" y="230"/>
                      <a:pt x="2542" y="340"/>
                      <a:pt x="2790" y="420"/>
                    </a:cubicBezTo>
                    <a:cubicBezTo>
                      <a:pt x="3038" y="500"/>
                      <a:pt x="3621" y="619"/>
                      <a:pt x="3840" y="672"/>
                    </a:cubicBezTo>
                  </a:path>
                </a:pathLst>
              </a:custGeom>
              <a:gradFill rotWithShape="1">
                <a:gsLst>
                  <a:gs pos="0">
                    <a:srgbClr val="88B0D8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ko-KR" altLang="en-US" sz="18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  <p:grpSp>
          <p:nvGrpSpPr>
            <p:cNvPr id="8" name="그룹 199"/>
            <p:cNvGrpSpPr>
              <a:grpSpLocks/>
            </p:cNvGrpSpPr>
            <p:nvPr/>
          </p:nvGrpSpPr>
          <p:grpSpPr bwMode="auto">
            <a:xfrm>
              <a:off x="461969" y="5030229"/>
              <a:ext cx="3595677" cy="1199116"/>
              <a:chOff x="447681" y="5158821"/>
              <a:chExt cx="3595677" cy="1199116"/>
            </a:xfrm>
          </p:grpSpPr>
          <p:sp>
            <p:nvSpPr>
              <p:cNvPr id="9" name="모서리가 둥근 직사각형 8"/>
              <p:cNvSpPr/>
              <p:nvPr/>
            </p:nvSpPr>
            <p:spPr bwMode="auto">
              <a:xfrm>
                <a:off x="1557340" y="6043605"/>
                <a:ext cx="2486018" cy="314332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ko-KR" altLang="en-US" dirty="0"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10" name="그룹 84"/>
              <p:cNvGrpSpPr>
                <a:grpSpLocks/>
              </p:cNvGrpSpPr>
              <p:nvPr/>
            </p:nvGrpSpPr>
            <p:grpSpPr bwMode="auto">
              <a:xfrm>
                <a:off x="1939752" y="5158821"/>
                <a:ext cx="1619349" cy="818120"/>
                <a:chOff x="4119510" y="5597322"/>
                <a:chExt cx="1939840" cy="1070434"/>
              </a:xfrm>
            </p:grpSpPr>
            <p:sp>
              <p:nvSpPr>
                <p:cNvPr id="13" name="원통 12"/>
                <p:cNvSpPr/>
                <p:nvPr/>
              </p:nvSpPr>
              <p:spPr>
                <a:xfrm>
                  <a:off x="4123524" y="5645799"/>
                  <a:ext cx="1897880" cy="1021957"/>
                </a:xfrm>
                <a:prstGeom prst="can">
                  <a:avLst>
                    <a:gd name="adj" fmla="val 32453"/>
                  </a:avLst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4" name="원통 13"/>
                <p:cNvSpPr/>
                <p:nvPr/>
              </p:nvSpPr>
              <p:spPr>
                <a:xfrm>
                  <a:off x="4378350" y="6040457"/>
                  <a:ext cx="549586" cy="330267"/>
                </a:xfrm>
                <a:prstGeom prst="can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5" name="원통 14"/>
                <p:cNvSpPr/>
                <p:nvPr/>
              </p:nvSpPr>
              <p:spPr>
                <a:xfrm>
                  <a:off x="4532385" y="6192090"/>
                  <a:ext cx="545784" cy="328189"/>
                </a:xfrm>
                <a:prstGeom prst="can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6" name="원통 15"/>
                <p:cNvSpPr/>
                <p:nvPr/>
              </p:nvSpPr>
              <p:spPr>
                <a:xfrm>
                  <a:off x="5066759" y="6009301"/>
                  <a:ext cx="545783" cy="330266"/>
                </a:xfrm>
                <a:prstGeom prst="can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7" name="원통 16"/>
                <p:cNvSpPr/>
                <p:nvPr/>
              </p:nvSpPr>
              <p:spPr>
                <a:xfrm>
                  <a:off x="5216991" y="6163010"/>
                  <a:ext cx="549587" cy="330266"/>
                </a:xfrm>
                <a:prstGeom prst="can">
                  <a:avLst/>
                </a:prstGeom>
                <a:solidFill>
                  <a:srgbClr val="BBE0E3"/>
                </a:solidFill>
                <a:ln w="25400" cap="flat" cmpd="sng" algn="ctr">
                  <a:solidFill>
                    <a:srgbClr val="BBE0E3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800" b="0" dirty="0">
                    <a:solidFill>
                      <a:srgbClr val="FFFFFF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8" name="TextBox 80"/>
                <p:cNvSpPr txBox="1">
                  <a:spLocks noChangeArrowheads="1"/>
                </p:cNvSpPr>
                <p:nvPr/>
              </p:nvSpPr>
              <p:spPr bwMode="auto">
                <a:xfrm>
                  <a:off x="4119510" y="5597322"/>
                  <a:ext cx="1939840" cy="4027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4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Integrated</a:t>
                  </a:r>
                  <a:r>
                    <a:rPr lang="ko-KR" altLang="en-US" sz="140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 </a:t>
                  </a:r>
                  <a:r>
                    <a:rPr lang="en-US" altLang="ko-KR" sz="1400" dirty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DB</a:t>
                  </a:r>
                  <a:endParaRPr lang="ko-KR" altLang="en-US" sz="140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19" name="TextBox 81"/>
                <p:cNvSpPr txBox="1">
                  <a:spLocks noChangeArrowheads="1"/>
                </p:cNvSpPr>
                <p:nvPr/>
              </p:nvSpPr>
              <p:spPr bwMode="auto">
                <a:xfrm>
                  <a:off x="4494350" y="6208693"/>
                  <a:ext cx="672473" cy="362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2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Thai.</a:t>
                  </a:r>
                  <a:endParaRPr lang="ko-KR" altLang="en-US" sz="12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sp>
              <p:nvSpPr>
                <p:cNvPr id="20" name="TextBox 82"/>
                <p:cNvSpPr txBox="1">
                  <a:spLocks noChangeArrowheads="1"/>
                </p:cNvSpPr>
                <p:nvPr/>
              </p:nvSpPr>
              <p:spPr bwMode="auto">
                <a:xfrm>
                  <a:off x="5218892" y="6194152"/>
                  <a:ext cx="609106" cy="362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ko-KR" sz="1200" b="0" dirty="0" smtClean="0">
                      <a:solidFill>
                        <a:srgbClr val="000000"/>
                      </a:solidFill>
                      <a:latin typeface="HY울릉도M" pitchFamily="18" charset="-127"/>
                      <a:ea typeface="HY울릉도M" pitchFamily="18" charset="-127"/>
                    </a:rPr>
                    <a:t>Phil.</a:t>
                  </a:r>
                  <a:endParaRPr lang="ko-KR" altLang="en-US" sz="1200" b="0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</p:grpSp>
          <p:sp>
            <p:nvSpPr>
              <p:cNvPr id="11" name="TextBox 86"/>
              <p:cNvSpPr txBox="1">
                <a:spLocks noChangeArrowheads="1"/>
              </p:cNvSpPr>
              <p:nvPr/>
            </p:nvSpPr>
            <p:spPr bwMode="auto">
              <a:xfrm>
                <a:off x="447681" y="5181574"/>
                <a:ext cx="1538283" cy="6463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ko-KR" sz="12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Standard Code &amp; DB for Management</a:t>
                </a:r>
                <a:endParaRPr lang="ko-KR" altLang="en-US" sz="12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12" name="TextBox 74"/>
              <p:cNvSpPr txBox="1">
                <a:spLocks noChangeArrowheads="1"/>
              </p:cNvSpPr>
              <p:nvPr/>
            </p:nvSpPr>
            <p:spPr bwMode="auto">
              <a:xfrm>
                <a:off x="1657353" y="6053130"/>
                <a:ext cx="2289169" cy="276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ko-KR" sz="1200" b="0" dirty="0" smtClean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rPr>
                  <a:t>Abstraction </a:t>
                </a:r>
                <a:endParaRPr lang="ko-KR" altLang="en-US" sz="1200" b="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</p:grpSp>
      </p:grpSp>
      <p:grpSp>
        <p:nvGrpSpPr>
          <p:cNvPr id="26" name="그룹 212"/>
          <p:cNvGrpSpPr>
            <a:grpSpLocks/>
          </p:cNvGrpSpPr>
          <p:nvPr/>
        </p:nvGrpSpPr>
        <p:grpSpPr bwMode="auto">
          <a:xfrm>
            <a:off x="3619500" y="1920875"/>
            <a:ext cx="5153025" cy="3205163"/>
            <a:chOff x="3957620" y="2609859"/>
            <a:chExt cx="5472147" cy="2857520"/>
          </a:xfrm>
        </p:grpSpPr>
        <p:grpSp>
          <p:nvGrpSpPr>
            <p:cNvPr id="27" name="그룹 17"/>
            <p:cNvGrpSpPr>
              <a:grpSpLocks/>
            </p:cNvGrpSpPr>
            <p:nvPr/>
          </p:nvGrpSpPr>
          <p:grpSpPr bwMode="auto">
            <a:xfrm>
              <a:off x="3957620" y="2609859"/>
              <a:ext cx="3004117" cy="2571768"/>
              <a:chOff x="1032655" y="7098058"/>
              <a:chExt cx="2522845" cy="1763200"/>
            </a:xfrm>
          </p:grpSpPr>
          <p:pic>
            <p:nvPicPr>
              <p:cNvPr id="34" name="Picture 14" descr="포맷변환_재해유형별 피해이력검색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2655" y="7098058"/>
                <a:ext cx="2522845" cy="176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그림 85" descr="베트남 지도.jp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85508" y="7429295"/>
                <a:ext cx="2061499" cy="1309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모서리가 둥근 직사각형 27"/>
            <p:cNvSpPr/>
            <p:nvPr/>
          </p:nvSpPr>
          <p:spPr bwMode="auto">
            <a:xfrm>
              <a:off x="7298921" y="2803758"/>
              <a:ext cx="2024863" cy="404780"/>
            </a:xfrm>
            <a:prstGeom prst="round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5E8FF"/>
                </a:gs>
              </a:gsLst>
              <a:lin ang="5400000" scaled="1"/>
            </a:gradFill>
            <a:ln w="9525" algn="ctr">
              <a:solidFill>
                <a:srgbClr val="8BB2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lIns="180000" tIns="49781" rIns="99561" bIns="49781" anchor="ctr"/>
            <a:lstStyle/>
            <a:p>
              <a:pPr algn="ctr" defTabSz="995363" latinLnBrk="0">
                <a:defRPr/>
              </a:pP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Weather Station</a:t>
              </a: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29" name="모서리가 둥근 직사각형 28"/>
            <p:cNvSpPr/>
            <p:nvPr/>
          </p:nvSpPr>
          <p:spPr bwMode="auto">
            <a:xfrm>
              <a:off x="7298921" y="3303363"/>
              <a:ext cx="2024863" cy="404780"/>
            </a:xfrm>
            <a:prstGeom prst="round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5E8FF"/>
                </a:gs>
              </a:gsLst>
              <a:lin ang="5400000" scaled="1"/>
            </a:gradFill>
            <a:ln w="9525" algn="ctr">
              <a:solidFill>
                <a:srgbClr val="8BB2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lIns="180000" tIns="49781" rIns="99561" bIns="49781" anchor="ctr"/>
            <a:lstStyle/>
            <a:p>
              <a:pPr algn="ctr" defTabSz="995363" latinLnBrk="0">
                <a:defRPr/>
              </a:pP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Past Meteorological Data</a:t>
              </a: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30" name="모서리가 둥근 직사각형 29"/>
            <p:cNvSpPr/>
            <p:nvPr/>
          </p:nvSpPr>
          <p:spPr bwMode="auto">
            <a:xfrm>
              <a:off x="7298921" y="3804384"/>
              <a:ext cx="2024863" cy="403365"/>
            </a:xfrm>
            <a:prstGeom prst="round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5E8FF"/>
                </a:gs>
              </a:gsLst>
              <a:lin ang="5400000" scaled="1"/>
            </a:gradFill>
            <a:ln w="9525" algn="ctr">
              <a:solidFill>
                <a:srgbClr val="8BB2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lIns="180000" tIns="49781" rIns="99561" bIns="49781" anchor="ctr"/>
            <a:lstStyle/>
            <a:p>
              <a:pPr algn="ctr" defTabSz="995363" latinLnBrk="0">
                <a:defRPr/>
              </a:pP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Typhoon Info.</a:t>
              </a: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31" name="모서리가 둥근 직사각형 30"/>
            <p:cNvSpPr/>
            <p:nvPr/>
          </p:nvSpPr>
          <p:spPr bwMode="auto">
            <a:xfrm>
              <a:off x="7298921" y="4303991"/>
              <a:ext cx="2024863" cy="404780"/>
            </a:xfrm>
            <a:prstGeom prst="round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5E8FF"/>
                </a:gs>
              </a:gsLst>
              <a:lin ang="5400000" scaled="1"/>
            </a:gradFill>
            <a:ln w="9525" algn="ctr">
              <a:solidFill>
                <a:srgbClr val="8BB2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lIns="180000" tIns="49781" rIns="99561" bIns="49781" anchor="ctr"/>
            <a:lstStyle/>
            <a:p>
              <a:pPr algn="ctr" defTabSz="995363" latinLnBrk="0">
                <a:defRPr/>
              </a:pP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Damage Statistics</a:t>
              </a: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 bwMode="auto">
            <a:xfrm>
              <a:off x="7306358" y="4803596"/>
              <a:ext cx="2023003" cy="404780"/>
            </a:xfrm>
            <a:prstGeom prst="round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5E8FF"/>
                </a:gs>
              </a:gsLst>
              <a:lin ang="5400000" scaled="1"/>
            </a:gradFill>
            <a:ln w="9525" algn="ctr">
              <a:solidFill>
                <a:srgbClr val="8BB2FF"/>
              </a:solidFill>
              <a:round/>
              <a:headEnd/>
              <a:tailEnd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wrap="none" lIns="180000" tIns="49781" rIns="99561" bIns="49781" anchor="ctr"/>
            <a:lstStyle/>
            <a:p>
              <a:pPr algn="ctr" defTabSz="995363" latinLnBrk="0">
                <a:defRPr/>
              </a:pP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Damage </a:t>
              </a:r>
              <a:r>
                <a:rPr lang="en-US" altLang="ko-KR" sz="1000" dirty="0" err="1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Phtos</a:t>
              </a:r>
              <a:r>
                <a:rPr lang="en-US" altLang="ko-KR" sz="1000" dirty="0" smtClean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  <a:cs typeface="-윤명조120"/>
                </a:rPr>
                <a:t>.</a:t>
              </a: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  <a:cs typeface="-윤명조120"/>
              </a:endParaRPr>
            </a:p>
          </p:txBody>
        </p:sp>
        <p:sp>
          <p:nvSpPr>
            <p:cNvPr id="33" name="사각형 설명선 32"/>
            <p:cNvSpPr/>
            <p:nvPr/>
          </p:nvSpPr>
          <p:spPr bwMode="auto">
            <a:xfrm>
              <a:off x="7215249" y="2609859"/>
              <a:ext cx="2214518" cy="2857520"/>
            </a:xfrm>
            <a:prstGeom prst="wedgeRectCallout">
              <a:avLst>
                <a:gd name="adj1" fmla="val -131665"/>
                <a:gd name="adj2" fmla="val -4706"/>
              </a:avLst>
            </a:prstGeom>
            <a:noFill/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>
                <a:defRPr/>
              </a:pPr>
              <a:endParaRPr lang="ko-KR" altLang="en-US" sz="18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3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GEO Linking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GEO Linking Disaster Information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grpSp>
        <p:nvGrpSpPr>
          <p:cNvPr id="17" name="그룹 30"/>
          <p:cNvGrpSpPr>
            <a:grpSpLocks/>
          </p:cNvGrpSpPr>
          <p:nvPr/>
        </p:nvGrpSpPr>
        <p:grpSpPr bwMode="auto">
          <a:xfrm>
            <a:off x="769938" y="1806593"/>
            <a:ext cx="3089275" cy="2805113"/>
            <a:chOff x="1249860" y="2737756"/>
            <a:chExt cx="4146834" cy="3342445"/>
          </a:xfrm>
        </p:grpSpPr>
        <p:sp>
          <p:nvSpPr>
            <p:cNvPr id="18" name="Arc 27"/>
            <p:cNvSpPr>
              <a:spLocks/>
            </p:cNvSpPr>
            <p:nvPr/>
          </p:nvSpPr>
          <p:spPr bwMode="gray">
            <a:xfrm rot="5400000" flipH="1" flipV="1">
              <a:off x="1906474" y="2081142"/>
              <a:ext cx="2833606" cy="4146834"/>
            </a:xfrm>
            <a:custGeom>
              <a:avLst/>
              <a:gdLst>
                <a:gd name="G0" fmla="+- 21472 0 0"/>
                <a:gd name="G1" fmla="+- 21600 0 0"/>
                <a:gd name="G2" fmla="+- 21600 0 0"/>
                <a:gd name="T0" fmla="*/ 0 w 43072"/>
                <a:gd name="T1" fmla="*/ 19249 h 43200"/>
                <a:gd name="T2" fmla="*/ 2 w 43072"/>
                <a:gd name="T3" fmla="*/ 23970 h 43200"/>
                <a:gd name="T4" fmla="*/ 21472 w 4307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072" h="43200" fill="none" extrusionOk="0">
                  <a:moveTo>
                    <a:pt x="0" y="19249"/>
                  </a:moveTo>
                  <a:cubicBezTo>
                    <a:pt x="1199" y="8295"/>
                    <a:pt x="10452" y="-1"/>
                    <a:pt x="21472" y="0"/>
                  </a:cubicBezTo>
                  <a:cubicBezTo>
                    <a:pt x="33401" y="0"/>
                    <a:pt x="43072" y="9670"/>
                    <a:pt x="43072" y="21600"/>
                  </a:cubicBezTo>
                  <a:cubicBezTo>
                    <a:pt x="43072" y="33529"/>
                    <a:pt x="33401" y="43200"/>
                    <a:pt x="21472" y="43200"/>
                  </a:cubicBezTo>
                  <a:cubicBezTo>
                    <a:pt x="10459" y="43200"/>
                    <a:pt x="1210" y="34915"/>
                    <a:pt x="2" y="23969"/>
                  </a:cubicBezTo>
                </a:path>
                <a:path w="43072" h="43200" stroke="0" extrusionOk="0">
                  <a:moveTo>
                    <a:pt x="0" y="19249"/>
                  </a:moveTo>
                  <a:cubicBezTo>
                    <a:pt x="1199" y="8295"/>
                    <a:pt x="10452" y="-1"/>
                    <a:pt x="21472" y="0"/>
                  </a:cubicBezTo>
                  <a:cubicBezTo>
                    <a:pt x="33401" y="0"/>
                    <a:pt x="43072" y="9670"/>
                    <a:pt x="43072" y="21600"/>
                  </a:cubicBezTo>
                  <a:cubicBezTo>
                    <a:pt x="43072" y="33529"/>
                    <a:pt x="33401" y="43200"/>
                    <a:pt x="21472" y="43200"/>
                  </a:cubicBezTo>
                  <a:cubicBezTo>
                    <a:pt x="10459" y="43200"/>
                    <a:pt x="1210" y="34915"/>
                    <a:pt x="2" y="23969"/>
                  </a:cubicBezTo>
                  <a:lnTo>
                    <a:pt x="21472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D1E7B3"/>
                </a:gs>
                <a:gs pos="100000">
                  <a:srgbClr val="D1E7B3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63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ko-KR" altLang="en-US" dirty="0"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9" name="WordArt 38"/>
            <p:cNvSpPr>
              <a:spLocks noChangeArrowheads="1" noChangeShapeType="1" noTextEdit="1"/>
            </p:cNvSpPr>
            <p:nvPr/>
          </p:nvSpPr>
          <p:spPr bwMode="gray">
            <a:xfrm>
              <a:off x="1273676" y="2839527"/>
              <a:ext cx="4104976" cy="3240674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2115796"/>
                  <a:gd name="adj2" fmla="val 88343"/>
                </a:avLst>
              </a:prstTxWarp>
            </a:bodyPr>
            <a:lstStyle/>
            <a:p>
              <a:pPr algn="ctr"/>
              <a:r>
                <a:rPr lang="en-US" altLang="ko-KR" sz="1800" kern="10" dirty="0" smtClean="0">
                  <a:ln w="9525">
                    <a:solidFill>
                      <a:srgbClr val="339966"/>
                    </a:solidFill>
                    <a:round/>
                    <a:headEnd/>
                    <a:tailEnd/>
                  </a:ln>
                  <a:solidFill>
                    <a:srgbClr val="99CC00"/>
                  </a:solidFill>
                  <a:latin typeface="HY울릉도M" pitchFamily="18" charset="-127"/>
                  <a:ea typeface="HY울릉도M" pitchFamily="18" charset="-127"/>
                  <a:cs typeface="+mn-ea"/>
                </a:rPr>
                <a:t>Typhoon Information System</a:t>
              </a:r>
              <a:endParaRPr lang="ko-KR" altLang="en-US" sz="1800" kern="10" dirty="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HY울릉도M" pitchFamily="18" charset="-127"/>
                <a:ea typeface="HY울릉도M" pitchFamily="18" charset="-127"/>
                <a:cs typeface="+mn-ea"/>
              </a:endParaRPr>
            </a:p>
          </p:txBody>
        </p:sp>
      </p:grpSp>
      <p:sp>
        <p:nvSpPr>
          <p:cNvPr id="20" name="AutoShape 29"/>
          <p:cNvSpPr>
            <a:spLocks noChangeArrowheads="1"/>
          </p:cNvSpPr>
          <p:nvPr/>
        </p:nvSpPr>
        <p:spPr bwMode="auto">
          <a:xfrm flipH="1" flipV="1">
            <a:off x="509588" y="4233881"/>
            <a:ext cx="3621087" cy="765175"/>
          </a:xfrm>
          <a:custGeom>
            <a:avLst/>
            <a:gdLst>
              <a:gd name="G0" fmla="+- 5697 0 0"/>
              <a:gd name="G1" fmla="+- 21600 0 5697"/>
              <a:gd name="G2" fmla="*/ 5697 1 2"/>
              <a:gd name="G3" fmla="+- 21600 0 G2"/>
              <a:gd name="G4" fmla="+/ 5697 21600 2"/>
              <a:gd name="G5" fmla="+/ G1 0 2"/>
              <a:gd name="G6" fmla="*/ 21600 21600 5697"/>
              <a:gd name="G7" fmla="*/ G6 1 2"/>
              <a:gd name="G8" fmla="+- 21600 0 G7"/>
              <a:gd name="G9" fmla="*/ 21600 1 2"/>
              <a:gd name="G10" fmla="+- 5697 0 G9"/>
              <a:gd name="G11" fmla="?: G10 G8 0"/>
              <a:gd name="G12" fmla="?: G10 G7 21600"/>
              <a:gd name="T0" fmla="*/ 18751 w 21600"/>
              <a:gd name="T1" fmla="*/ 10800 h 21600"/>
              <a:gd name="T2" fmla="*/ 10800 w 21600"/>
              <a:gd name="T3" fmla="*/ 21600 h 21600"/>
              <a:gd name="T4" fmla="*/ 2849 w 21600"/>
              <a:gd name="T5" fmla="*/ 10800 h 21600"/>
              <a:gd name="T6" fmla="*/ 10800 w 21600"/>
              <a:gd name="T7" fmla="*/ 0 h 21600"/>
              <a:gd name="T8" fmla="*/ 4649 w 21600"/>
              <a:gd name="T9" fmla="*/ 4649 h 21600"/>
              <a:gd name="T10" fmla="*/ 16951 w 21600"/>
              <a:gd name="T11" fmla="*/ 1695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97" y="21600"/>
                </a:lnTo>
                <a:lnTo>
                  <a:pt x="1590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Freeform 30"/>
          <p:cNvSpPr>
            <a:spLocks/>
          </p:cNvSpPr>
          <p:nvPr/>
        </p:nvSpPr>
        <p:spPr bwMode="auto">
          <a:xfrm>
            <a:off x="392113" y="4176731"/>
            <a:ext cx="1655762" cy="306387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437" y="0"/>
              </a:cxn>
              <a:cxn ang="0">
                <a:pos x="1885" y="4"/>
              </a:cxn>
              <a:cxn ang="0">
                <a:pos x="1505" y="180"/>
              </a:cxn>
              <a:cxn ang="0">
                <a:pos x="0" y="176"/>
              </a:cxn>
            </a:cxnLst>
            <a:rect l="0" t="0" r="r" b="b"/>
            <a:pathLst>
              <a:path w="1885" h="180">
                <a:moveTo>
                  <a:pt x="0" y="176"/>
                </a:moveTo>
                <a:lnTo>
                  <a:pt x="437" y="0"/>
                </a:lnTo>
                <a:lnTo>
                  <a:pt x="1885" y="4"/>
                </a:lnTo>
                <a:lnTo>
                  <a:pt x="1505" y="180"/>
                </a:lnTo>
                <a:lnTo>
                  <a:pt x="0" y="176"/>
                </a:lnTo>
                <a:close/>
              </a:path>
            </a:pathLst>
          </a:custGeom>
          <a:gradFill rotWithShape="0">
            <a:gsLst>
              <a:gs pos="0">
                <a:srgbClr val="A7D3FF">
                  <a:gamma/>
                  <a:tint val="0"/>
                  <a:invGamma/>
                </a:srgbClr>
              </a:gs>
              <a:gs pos="100000">
                <a:srgbClr val="A7D3FF"/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Freeform 31"/>
          <p:cNvSpPr>
            <a:spLocks/>
          </p:cNvSpPr>
          <p:nvPr/>
        </p:nvSpPr>
        <p:spPr bwMode="auto">
          <a:xfrm>
            <a:off x="1712913" y="4338656"/>
            <a:ext cx="334962" cy="1641475"/>
          </a:xfrm>
          <a:custGeom>
            <a:avLst/>
            <a:gdLst/>
            <a:ahLst/>
            <a:cxnLst>
              <a:cxn ang="0">
                <a:pos x="0" y="268"/>
              </a:cxn>
              <a:cxn ang="0">
                <a:pos x="311" y="0"/>
              </a:cxn>
              <a:cxn ang="0">
                <a:pos x="311" y="703"/>
              </a:cxn>
              <a:cxn ang="0">
                <a:pos x="0" y="1390"/>
              </a:cxn>
              <a:cxn ang="0">
                <a:pos x="0" y="268"/>
              </a:cxn>
            </a:cxnLst>
            <a:rect l="0" t="0" r="r" b="b"/>
            <a:pathLst>
              <a:path w="311" h="1390">
                <a:moveTo>
                  <a:pt x="0" y="268"/>
                </a:moveTo>
                <a:lnTo>
                  <a:pt x="311" y="0"/>
                </a:lnTo>
                <a:lnTo>
                  <a:pt x="311" y="703"/>
                </a:lnTo>
                <a:lnTo>
                  <a:pt x="0" y="1390"/>
                </a:lnTo>
                <a:lnTo>
                  <a:pt x="0" y="268"/>
                </a:lnTo>
                <a:close/>
              </a:path>
            </a:pathLst>
          </a:custGeom>
          <a:gradFill rotWithShape="0">
            <a:gsLst>
              <a:gs pos="0">
                <a:srgbClr val="7FBFFF">
                  <a:gamma/>
                  <a:tint val="24314"/>
                  <a:invGamma/>
                </a:srgbClr>
              </a:gs>
              <a:gs pos="100000">
                <a:srgbClr val="7FBFFF"/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3" name="Freeform 33"/>
          <p:cNvSpPr>
            <a:spLocks/>
          </p:cNvSpPr>
          <p:nvPr/>
        </p:nvSpPr>
        <p:spPr bwMode="auto">
          <a:xfrm flipH="1">
            <a:off x="2781300" y="4176731"/>
            <a:ext cx="1655763" cy="306387"/>
          </a:xfrm>
          <a:custGeom>
            <a:avLst/>
            <a:gdLst/>
            <a:ahLst/>
            <a:cxnLst>
              <a:cxn ang="0">
                <a:pos x="0" y="176"/>
              </a:cxn>
              <a:cxn ang="0">
                <a:pos x="437" y="0"/>
              </a:cxn>
              <a:cxn ang="0">
                <a:pos x="1885" y="4"/>
              </a:cxn>
              <a:cxn ang="0">
                <a:pos x="1505" y="180"/>
              </a:cxn>
              <a:cxn ang="0">
                <a:pos x="0" y="176"/>
              </a:cxn>
            </a:cxnLst>
            <a:rect l="0" t="0" r="r" b="b"/>
            <a:pathLst>
              <a:path w="1885" h="180">
                <a:moveTo>
                  <a:pt x="0" y="176"/>
                </a:moveTo>
                <a:lnTo>
                  <a:pt x="437" y="0"/>
                </a:lnTo>
                <a:lnTo>
                  <a:pt x="1885" y="4"/>
                </a:lnTo>
                <a:lnTo>
                  <a:pt x="1505" y="180"/>
                </a:lnTo>
                <a:lnTo>
                  <a:pt x="0" y="176"/>
                </a:lnTo>
                <a:close/>
              </a:path>
            </a:pathLst>
          </a:custGeom>
          <a:gradFill rotWithShape="0">
            <a:gsLst>
              <a:gs pos="0">
                <a:srgbClr val="A7D3FF">
                  <a:gamma/>
                  <a:tint val="0"/>
                  <a:invGamma/>
                </a:srgbClr>
              </a:gs>
              <a:gs pos="100000">
                <a:srgbClr val="A7D3FF"/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4" name="Freeform 34"/>
          <p:cNvSpPr>
            <a:spLocks/>
          </p:cNvSpPr>
          <p:nvPr/>
        </p:nvSpPr>
        <p:spPr bwMode="auto">
          <a:xfrm>
            <a:off x="2835275" y="4330718"/>
            <a:ext cx="330200" cy="1670050"/>
          </a:xfrm>
          <a:custGeom>
            <a:avLst/>
            <a:gdLst/>
            <a:ahLst/>
            <a:cxnLst>
              <a:cxn ang="0">
                <a:pos x="307" y="274"/>
              </a:cxn>
              <a:cxn ang="0">
                <a:pos x="0" y="0"/>
              </a:cxn>
              <a:cxn ang="0">
                <a:pos x="0" y="706"/>
              </a:cxn>
              <a:cxn ang="0">
                <a:pos x="307" y="1414"/>
              </a:cxn>
              <a:cxn ang="0">
                <a:pos x="307" y="274"/>
              </a:cxn>
            </a:cxnLst>
            <a:rect l="0" t="0" r="r" b="b"/>
            <a:pathLst>
              <a:path w="307" h="1414">
                <a:moveTo>
                  <a:pt x="307" y="274"/>
                </a:moveTo>
                <a:lnTo>
                  <a:pt x="0" y="0"/>
                </a:lnTo>
                <a:lnTo>
                  <a:pt x="0" y="706"/>
                </a:lnTo>
                <a:lnTo>
                  <a:pt x="307" y="1414"/>
                </a:lnTo>
                <a:lnTo>
                  <a:pt x="307" y="274"/>
                </a:lnTo>
                <a:close/>
              </a:path>
            </a:pathLst>
          </a:custGeom>
          <a:gradFill rotWithShape="0">
            <a:gsLst>
              <a:gs pos="0">
                <a:srgbClr val="7FBFFF">
                  <a:gamma/>
                  <a:tint val="24314"/>
                  <a:invGamma/>
                </a:srgbClr>
              </a:gs>
              <a:gs pos="100000">
                <a:srgbClr val="7FBFFF"/>
              </a:gs>
            </a:gsLst>
            <a:lin ang="27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5" name="Freeform 36"/>
          <p:cNvSpPr>
            <a:spLocks/>
          </p:cNvSpPr>
          <p:nvPr/>
        </p:nvSpPr>
        <p:spPr bwMode="auto">
          <a:xfrm>
            <a:off x="1800225" y="4340243"/>
            <a:ext cx="1289050" cy="354013"/>
          </a:xfrm>
          <a:custGeom>
            <a:avLst/>
            <a:gdLst/>
            <a:ahLst/>
            <a:cxnLst>
              <a:cxn ang="0">
                <a:pos x="1374" y="174"/>
              </a:cxn>
              <a:cxn ang="0">
                <a:pos x="1080" y="0"/>
              </a:cxn>
              <a:cxn ang="0">
                <a:pos x="228" y="6"/>
              </a:cxn>
              <a:cxn ang="0">
                <a:pos x="0" y="179"/>
              </a:cxn>
              <a:cxn ang="0">
                <a:pos x="1374" y="174"/>
              </a:cxn>
            </a:cxnLst>
            <a:rect l="0" t="0" r="r" b="b"/>
            <a:pathLst>
              <a:path w="1374" h="179">
                <a:moveTo>
                  <a:pt x="1374" y="174"/>
                </a:moveTo>
                <a:lnTo>
                  <a:pt x="1080" y="0"/>
                </a:lnTo>
                <a:lnTo>
                  <a:pt x="228" y="6"/>
                </a:lnTo>
                <a:lnTo>
                  <a:pt x="0" y="179"/>
                </a:lnTo>
                <a:lnTo>
                  <a:pt x="1374" y="174"/>
                </a:lnTo>
                <a:close/>
              </a:path>
            </a:pathLst>
          </a:custGeom>
          <a:gradFill rotWithShape="0">
            <a:gsLst>
              <a:gs pos="0">
                <a:srgbClr val="A7D3FF">
                  <a:gamma/>
                  <a:tint val="0"/>
                  <a:invGamma/>
                </a:srgbClr>
              </a:gs>
              <a:gs pos="100000">
                <a:srgbClr val="A7D3FF"/>
              </a:gs>
            </a:gsLst>
            <a:lin ang="5400000" scaled="1"/>
          </a:gra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6" name="AutoShape 40"/>
          <p:cNvSpPr>
            <a:spLocks noChangeArrowheads="1"/>
          </p:cNvSpPr>
          <p:nvPr/>
        </p:nvSpPr>
        <p:spPr bwMode="auto">
          <a:xfrm>
            <a:off x="966788" y="4140218"/>
            <a:ext cx="2809875" cy="50800"/>
          </a:xfrm>
          <a:custGeom>
            <a:avLst/>
            <a:gdLst>
              <a:gd name="G0" fmla="+- 1091 0 0"/>
              <a:gd name="G1" fmla="+- 21600 0 1091"/>
              <a:gd name="G2" fmla="*/ 1091 1 2"/>
              <a:gd name="G3" fmla="+- 21600 0 G2"/>
              <a:gd name="G4" fmla="+/ 1091 21600 2"/>
              <a:gd name="G5" fmla="+/ G1 0 2"/>
              <a:gd name="G6" fmla="*/ 21600 21600 1091"/>
              <a:gd name="G7" fmla="*/ G6 1 2"/>
              <a:gd name="G8" fmla="+- 21600 0 G7"/>
              <a:gd name="G9" fmla="*/ 21600 1 2"/>
              <a:gd name="G10" fmla="+- 1091 0 G9"/>
              <a:gd name="G11" fmla="?: G10 G8 0"/>
              <a:gd name="G12" fmla="?: G10 G7 21600"/>
              <a:gd name="T0" fmla="*/ 21054 w 21600"/>
              <a:gd name="T1" fmla="*/ 10800 h 21600"/>
              <a:gd name="T2" fmla="*/ 10800 w 21600"/>
              <a:gd name="T3" fmla="*/ 21600 h 21600"/>
              <a:gd name="T4" fmla="*/ 546 w 21600"/>
              <a:gd name="T5" fmla="*/ 10800 h 21600"/>
              <a:gd name="T6" fmla="*/ 10800 w 21600"/>
              <a:gd name="T7" fmla="*/ 0 h 21600"/>
              <a:gd name="T8" fmla="*/ 2346 w 21600"/>
              <a:gd name="T9" fmla="*/ 2346 h 21600"/>
              <a:gd name="T10" fmla="*/ 19254 w 21600"/>
              <a:gd name="T11" fmla="*/ 192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1091" y="21600"/>
                </a:lnTo>
                <a:lnTo>
                  <a:pt x="2050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B2B2B2"/>
              </a:gs>
              <a:gs pos="100000">
                <a:srgbClr val="B2B2B2">
                  <a:gamma/>
                  <a:tint val="20000"/>
                  <a:invGamma/>
                </a:srgbClr>
              </a:gs>
            </a:gsLst>
            <a:lin ang="54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7" name="Oval 41"/>
          <p:cNvSpPr>
            <a:spLocks noChangeArrowheads="1"/>
          </p:cNvSpPr>
          <p:nvPr/>
        </p:nvSpPr>
        <p:spPr bwMode="auto">
          <a:xfrm>
            <a:off x="1685925" y="4194193"/>
            <a:ext cx="1223963" cy="200025"/>
          </a:xfrm>
          <a:prstGeom prst="ellipse">
            <a:avLst/>
          </a:prstGeom>
          <a:gradFill rotWithShape="0">
            <a:gsLst>
              <a:gs pos="0">
                <a:srgbClr val="C0C0C0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60550" y="2144731"/>
            <a:ext cx="137409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1</a:t>
            </a:r>
            <a:r>
              <a:rPr lang="en-US" altLang="ko-KR" sz="1400" baseline="30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st</a:t>
            </a:r>
            <a:r>
              <a:rPr lang="en-US" altLang="ko-KR" sz="1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, 2</a:t>
            </a:r>
            <a:r>
              <a:rPr lang="en-US" altLang="ko-KR" sz="1400" baseline="300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nd</a:t>
            </a:r>
            <a:r>
              <a:rPr lang="en-US" altLang="ko-KR" sz="14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 Phase</a:t>
            </a:r>
            <a:endParaRPr lang="ko-KR" altLang="en-US" sz="1400" b="0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9" name="Freeform 36"/>
          <p:cNvSpPr>
            <a:spLocks/>
          </p:cNvSpPr>
          <p:nvPr/>
        </p:nvSpPr>
        <p:spPr bwMode="auto">
          <a:xfrm>
            <a:off x="1758950" y="4089418"/>
            <a:ext cx="1285875" cy="398463"/>
          </a:xfrm>
          <a:custGeom>
            <a:avLst/>
            <a:gdLst>
              <a:gd name="T0" fmla="*/ 1374 w 1374"/>
              <a:gd name="T1" fmla="*/ 174 h 179"/>
              <a:gd name="T2" fmla="*/ 1080 w 1374"/>
              <a:gd name="T3" fmla="*/ 0 h 179"/>
              <a:gd name="T4" fmla="*/ 228 w 1374"/>
              <a:gd name="T5" fmla="*/ 6 h 179"/>
              <a:gd name="T6" fmla="*/ 0 w 1374"/>
              <a:gd name="T7" fmla="*/ 179 h 179"/>
              <a:gd name="T8" fmla="*/ 1374 w 1374"/>
              <a:gd name="T9" fmla="*/ 174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74"/>
              <a:gd name="T16" fmla="*/ 0 h 179"/>
              <a:gd name="T17" fmla="*/ 1374 w 1374"/>
              <a:gd name="T18" fmla="*/ 179 h 1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74" h="179">
                <a:moveTo>
                  <a:pt x="1374" y="174"/>
                </a:moveTo>
                <a:lnTo>
                  <a:pt x="1080" y="0"/>
                </a:lnTo>
                <a:lnTo>
                  <a:pt x="228" y="6"/>
                </a:lnTo>
                <a:lnTo>
                  <a:pt x="0" y="179"/>
                </a:lnTo>
                <a:lnTo>
                  <a:pt x="1374" y="174"/>
                </a:ln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A7D3FF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0" name="AutoShape 39"/>
          <p:cNvSpPr>
            <a:spLocks noChangeArrowheads="1"/>
          </p:cNvSpPr>
          <p:nvPr/>
        </p:nvSpPr>
        <p:spPr bwMode="auto">
          <a:xfrm flipH="1" flipV="1">
            <a:off x="701675" y="3875106"/>
            <a:ext cx="3382963" cy="541337"/>
          </a:xfrm>
          <a:custGeom>
            <a:avLst/>
            <a:gdLst>
              <a:gd name="G0" fmla="+- 3464 0 0"/>
              <a:gd name="G1" fmla="+- 21600 0 3464"/>
              <a:gd name="G2" fmla="*/ 3464 1 2"/>
              <a:gd name="G3" fmla="+- 21600 0 G2"/>
              <a:gd name="G4" fmla="+/ 3464 21600 2"/>
              <a:gd name="G5" fmla="+/ G1 0 2"/>
              <a:gd name="G6" fmla="*/ 21600 21600 3464"/>
              <a:gd name="G7" fmla="*/ G6 1 2"/>
              <a:gd name="G8" fmla="+- 21600 0 G7"/>
              <a:gd name="G9" fmla="*/ 21600 1 2"/>
              <a:gd name="G10" fmla="+- 3464 0 G9"/>
              <a:gd name="G11" fmla="?: G10 G8 0"/>
              <a:gd name="G12" fmla="?: G10 G7 21600"/>
              <a:gd name="T0" fmla="*/ 19868 w 21600"/>
              <a:gd name="T1" fmla="*/ 10800 h 21600"/>
              <a:gd name="T2" fmla="*/ 10800 w 21600"/>
              <a:gd name="T3" fmla="*/ 21600 h 21600"/>
              <a:gd name="T4" fmla="*/ 1732 w 21600"/>
              <a:gd name="T5" fmla="*/ 10800 h 21600"/>
              <a:gd name="T6" fmla="*/ 10800 w 21600"/>
              <a:gd name="T7" fmla="*/ 0 h 21600"/>
              <a:gd name="T8" fmla="*/ 3532 w 21600"/>
              <a:gd name="T9" fmla="*/ 3532 h 21600"/>
              <a:gd name="T10" fmla="*/ 18068 w 21600"/>
              <a:gd name="T11" fmla="*/ 1806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464" y="21600"/>
                </a:lnTo>
                <a:lnTo>
                  <a:pt x="18136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DDDDDD">
                  <a:gamma/>
                  <a:tint val="0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0488" y="2462231"/>
            <a:ext cx="1916112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382588" y="4457718"/>
            <a:ext cx="1292225" cy="1335088"/>
          </a:xfrm>
          <a:prstGeom prst="rect">
            <a:avLst/>
          </a:prstGeom>
          <a:solidFill>
            <a:schemeClr val="bg1"/>
          </a:solidFill>
          <a:ln w="3175">
            <a:solidFill>
              <a:srgbClr val="97BFE7"/>
            </a:solidFill>
            <a:miter lim="800000"/>
            <a:headEnd/>
            <a:tailEnd/>
          </a:ln>
          <a:effectLst>
            <a:prstShdw prst="shdw18" dist="17961" dir="13500000">
              <a:srgbClr val="97BFE7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 flipH="1">
            <a:off x="3122613" y="4457718"/>
            <a:ext cx="1292225" cy="1352550"/>
          </a:xfrm>
          <a:prstGeom prst="rect">
            <a:avLst/>
          </a:prstGeom>
          <a:solidFill>
            <a:schemeClr val="bg1"/>
          </a:solidFill>
          <a:ln w="3175">
            <a:solidFill>
              <a:srgbClr val="97BFE7"/>
            </a:solidFill>
            <a:miter lim="800000"/>
            <a:headEnd/>
            <a:tailEnd/>
          </a:ln>
          <a:effectLst>
            <a:prstShdw prst="shdw18" dist="17961" dir="13500000">
              <a:srgbClr val="97BFE7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4" name="Rectangle 37"/>
          <p:cNvSpPr>
            <a:spLocks noChangeArrowheads="1"/>
          </p:cNvSpPr>
          <p:nvPr/>
        </p:nvSpPr>
        <p:spPr bwMode="auto">
          <a:xfrm flipH="1">
            <a:off x="1755775" y="4454543"/>
            <a:ext cx="1292225" cy="1355725"/>
          </a:xfrm>
          <a:prstGeom prst="rect">
            <a:avLst/>
          </a:prstGeom>
          <a:solidFill>
            <a:schemeClr val="bg1"/>
          </a:solidFill>
          <a:ln w="3175">
            <a:solidFill>
              <a:srgbClr val="97BFE7"/>
            </a:solidFill>
            <a:miter lim="800000"/>
            <a:headEnd/>
            <a:tailEnd/>
          </a:ln>
          <a:effectLst>
            <a:prstShdw prst="shdw18" dist="17961" dir="13500000">
              <a:srgbClr val="97BFE7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>
              <a:defRPr/>
            </a:pPr>
            <a:endParaRPr lang="ko-KR" altLang="en-US" dirty="0"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35" name="그룹 77"/>
          <p:cNvGrpSpPr>
            <a:grpSpLocks/>
          </p:cNvGrpSpPr>
          <p:nvPr/>
        </p:nvGrpSpPr>
        <p:grpSpPr bwMode="auto">
          <a:xfrm>
            <a:off x="4886325" y="2030431"/>
            <a:ext cx="3732213" cy="3905250"/>
            <a:chOff x="4515187" y="2151957"/>
            <a:chExt cx="3732521" cy="3904811"/>
          </a:xfrm>
        </p:grpSpPr>
        <p:grpSp>
          <p:nvGrpSpPr>
            <p:cNvPr id="36" name="그룹 34"/>
            <p:cNvGrpSpPr>
              <a:grpSpLocks/>
            </p:cNvGrpSpPr>
            <p:nvPr/>
          </p:nvGrpSpPr>
          <p:grpSpPr bwMode="auto">
            <a:xfrm>
              <a:off x="4515187" y="2151957"/>
              <a:ext cx="3732522" cy="3904811"/>
              <a:chOff x="859486" y="2342080"/>
              <a:chExt cx="4853252" cy="4173568"/>
            </a:xfrm>
          </p:grpSpPr>
          <p:pic>
            <p:nvPicPr>
              <p:cNvPr id="40" name="그림 179" descr="2009-03-17 13;16;56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9486" y="2924749"/>
                <a:ext cx="3223628" cy="3084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타원 180"/>
              <p:cNvSpPr>
                <a:spLocks noChangeArrowheads="1"/>
              </p:cNvSpPr>
              <p:nvPr/>
            </p:nvSpPr>
            <p:spPr bwMode="auto">
              <a:xfrm>
                <a:off x="2230204" y="4033562"/>
                <a:ext cx="45415" cy="67863"/>
              </a:xfrm>
              <a:prstGeom prst="ellipse">
                <a:avLst/>
              </a:prstGeom>
              <a:solidFill>
                <a:srgbClr val="FF0000"/>
              </a:solidFill>
              <a:ln w="12700" cap="rnd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2" name="타원 181"/>
              <p:cNvSpPr>
                <a:spLocks noChangeArrowheads="1"/>
              </p:cNvSpPr>
              <p:nvPr/>
            </p:nvSpPr>
            <p:spPr bwMode="auto">
              <a:xfrm>
                <a:off x="2643071" y="4440739"/>
                <a:ext cx="45415" cy="69560"/>
              </a:xfrm>
              <a:prstGeom prst="ellipse">
                <a:avLst/>
              </a:prstGeom>
              <a:solidFill>
                <a:srgbClr val="FF0000"/>
              </a:solidFill>
              <a:ln w="12700" cap="rnd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sp>
            <p:nvSpPr>
              <p:cNvPr id="43" name="타원 182"/>
              <p:cNvSpPr>
                <a:spLocks noChangeArrowheads="1"/>
              </p:cNvSpPr>
              <p:nvPr/>
            </p:nvSpPr>
            <p:spPr bwMode="auto">
              <a:xfrm>
                <a:off x="2001064" y="4646025"/>
                <a:ext cx="45415" cy="67863"/>
              </a:xfrm>
              <a:prstGeom prst="ellipse">
                <a:avLst/>
              </a:prstGeom>
              <a:solidFill>
                <a:srgbClr val="FF0000"/>
              </a:solidFill>
              <a:ln w="12700" cap="rnd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endParaRPr lang="ko-KR" altLang="en-US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endParaRPr>
              </a:p>
            </p:txBody>
          </p:sp>
          <p:grpSp>
            <p:nvGrpSpPr>
              <p:cNvPr id="44" name="그룹 81"/>
              <p:cNvGrpSpPr>
                <a:grpSpLocks/>
              </p:cNvGrpSpPr>
              <p:nvPr/>
            </p:nvGrpSpPr>
            <p:grpSpPr bwMode="auto">
              <a:xfrm>
                <a:off x="4349924" y="4756449"/>
                <a:ext cx="1328533" cy="1159042"/>
                <a:chOff x="4439521" y="6776974"/>
                <a:chExt cx="2070100" cy="1159042"/>
              </a:xfrm>
            </p:grpSpPr>
            <p:sp>
              <p:nvSpPr>
                <p:cNvPr id="51" name="설명선 2(테두리 및 강조선) 184"/>
                <p:cNvSpPr>
                  <a:spLocks/>
                </p:cNvSpPr>
                <p:nvPr/>
              </p:nvSpPr>
              <p:spPr bwMode="auto">
                <a:xfrm>
                  <a:off x="4485103" y="6844689"/>
                  <a:ext cx="1997517" cy="882218"/>
                </a:xfrm>
                <a:prstGeom prst="accentBorder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-39560"/>
                    <a:gd name="adj6" fmla="val -132461"/>
                  </a:avLst>
                </a:prstGeom>
                <a:noFill/>
                <a:ln w="12700" cap="rnd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pic>
              <p:nvPicPr>
                <p:cNvPr id="52" name="그림 186" descr="200804100400089402WJJ.jpg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439521" y="6776974"/>
                  <a:ext cx="2070100" cy="11590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5" name="그룹 82"/>
              <p:cNvGrpSpPr>
                <a:grpSpLocks/>
              </p:cNvGrpSpPr>
              <p:nvPr/>
            </p:nvGrpSpPr>
            <p:grpSpPr bwMode="auto">
              <a:xfrm>
                <a:off x="2496767" y="5429842"/>
                <a:ext cx="1321402" cy="1085806"/>
                <a:chOff x="1802683" y="6845683"/>
                <a:chExt cx="2058988" cy="1085806"/>
              </a:xfrm>
            </p:grpSpPr>
            <p:sp>
              <p:nvSpPr>
                <p:cNvPr id="49" name="설명선 2(테두리 및 강조선) 183"/>
                <p:cNvSpPr>
                  <a:spLocks/>
                </p:cNvSpPr>
                <p:nvPr/>
              </p:nvSpPr>
              <p:spPr bwMode="auto">
                <a:xfrm>
                  <a:off x="1840873" y="6845683"/>
                  <a:ext cx="2000734" cy="882217"/>
                </a:xfrm>
                <a:prstGeom prst="accentBorder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-89967"/>
                    <a:gd name="adj6" fmla="val -39296"/>
                  </a:avLst>
                </a:prstGeom>
                <a:noFill/>
                <a:ln w="12700" cap="rnd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pic>
              <p:nvPicPr>
                <p:cNvPr id="50" name="그림 187" descr="20080410040734471LSM7.jp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802683" y="6847905"/>
                  <a:ext cx="2058988" cy="1083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6" name="그룹 80"/>
              <p:cNvGrpSpPr>
                <a:grpSpLocks/>
              </p:cNvGrpSpPr>
              <p:nvPr/>
            </p:nvGrpSpPr>
            <p:grpSpPr bwMode="auto">
              <a:xfrm>
                <a:off x="4383186" y="2342080"/>
                <a:ext cx="1329552" cy="1086602"/>
                <a:chOff x="4984033" y="2430566"/>
                <a:chExt cx="2071688" cy="1086602"/>
              </a:xfrm>
            </p:grpSpPr>
            <p:sp>
              <p:nvSpPr>
                <p:cNvPr id="47" name="설명선 2(테두리 및 강조선) 185"/>
                <p:cNvSpPr>
                  <a:spLocks/>
                </p:cNvSpPr>
                <p:nvPr/>
              </p:nvSpPr>
              <p:spPr bwMode="auto">
                <a:xfrm>
                  <a:off x="4984219" y="2498429"/>
                  <a:ext cx="2000736" cy="882217"/>
                </a:xfrm>
                <a:prstGeom prst="accentBorder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187565"/>
                    <a:gd name="adj6" fmla="val -165684"/>
                  </a:avLst>
                </a:prstGeom>
                <a:noFill/>
                <a:ln w="12700" cap="rnd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defRPr/>
                  </a:pPr>
                  <a:endParaRPr lang="ko-KR" altLang="en-US" dirty="0">
                    <a:solidFill>
                      <a:srgbClr val="000000"/>
                    </a:solidFill>
                    <a:latin typeface="HY울릉도M" pitchFamily="18" charset="-127"/>
                    <a:ea typeface="HY울릉도M" pitchFamily="18" charset="-127"/>
                  </a:endParaRPr>
                </a:p>
              </p:txBody>
            </p:sp>
            <p:pic>
              <p:nvPicPr>
                <p:cNvPr id="48" name="그림 188" descr="200804100407344563HXY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984033" y="2430566"/>
                  <a:ext cx="2071688" cy="10866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7" name="폭발 2 36"/>
            <p:cNvSpPr/>
            <p:nvPr/>
          </p:nvSpPr>
          <p:spPr bwMode="auto">
            <a:xfrm>
              <a:off x="5910715" y="2675773"/>
              <a:ext cx="1214537" cy="642865"/>
            </a:xfrm>
            <a:prstGeom prst="irregularSeal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2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Geo-linking</a:t>
              </a:r>
              <a:endParaRPr lang="ko-KR" altLang="en-US" sz="1200" dirty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8" name="폭발 2 37"/>
            <p:cNvSpPr/>
            <p:nvPr/>
          </p:nvSpPr>
          <p:spPr bwMode="auto">
            <a:xfrm>
              <a:off x="6037726" y="4071028"/>
              <a:ext cx="1214537" cy="642866"/>
            </a:xfrm>
            <a:prstGeom prst="irregularSeal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2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Geo-linking</a:t>
              </a:r>
              <a:endParaRPr lang="ko-KR" altLang="en-US" sz="1200" dirty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39" name="폭발 2 38"/>
            <p:cNvSpPr/>
            <p:nvPr/>
          </p:nvSpPr>
          <p:spPr bwMode="auto">
            <a:xfrm>
              <a:off x="4923209" y="4477383"/>
              <a:ext cx="1214537" cy="642866"/>
            </a:xfrm>
            <a:prstGeom prst="irregularSeal2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ko-KR" sz="1200" dirty="0">
                  <a:solidFill>
                    <a:srgbClr val="000000"/>
                  </a:solidFill>
                  <a:latin typeface="HY울릉도M" pitchFamily="18" charset="-127"/>
                  <a:ea typeface="HY울릉도M" pitchFamily="18" charset="-127"/>
                </a:rPr>
                <a:t>Geo-linking</a:t>
              </a:r>
              <a:endParaRPr lang="ko-KR" altLang="en-US" sz="1200" dirty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pic>
        <p:nvPicPr>
          <p:cNvPr id="53" name="Picture 125" descr="SK C&amp;C 도형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838" y="1373206"/>
            <a:ext cx="2347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042989" y="1447818"/>
            <a:ext cx="516168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1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Display</a:t>
            </a:r>
            <a:endParaRPr lang="ko-KR" altLang="en-US" sz="11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55" name="Picture 125" descr="SK C&amp;C 도형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3338" y="1382731"/>
            <a:ext cx="2347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2"/>
          <p:cNvSpPr>
            <a:spLocks noChangeArrowheads="1"/>
          </p:cNvSpPr>
          <p:nvPr/>
        </p:nvSpPr>
        <p:spPr bwMode="auto">
          <a:xfrm>
            <a:off x="5445783" y="1457343"/>
            <a:ext cx="1737656" cy="169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ko-KR" sz="11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GIS-base Damage Info.</a:t>
            </a:r>
            <a:endParaRPr lang="ko-KR" altLang="en-US" sz="11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8" cstate="print"/>
          <a:srcRect l="40305" t="26923" r="24065" b="18462"/>
          <a:stretch>
            <a:fillRect/>
          </a:stretch>
        </p:blipFill>
        <p:spPr bwMode="auto">
          <a:xfrm>
            <a:off x="409575" y="4468831"/>
            <a:ext cx="122396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5313" y="4467243"/>
            <a:ext cx="127476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71650" y="4456131"/>
            <a:ext cx="123825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모서리가 둥근 직사각형 59"/>
          <p:cNvSpPr/>
          <p:nvPr/>
        </p:nvSpPr>
        <p:spPr bwMode="auto">
          <a:xfrm>
            <a:off x="403225" y="5627706"/>
            <a:ext cx="1223963" cy="37306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1050" dirty="0" smtClean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Typhoon Weather</a:t>
            </a:r>
            <a:endParaRPr lang="ko-KR" altLang="en-US" sz="1050" dirty="0">
              <a:solidFill>
                <a:schemeClr val="tx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1" name="모서리가 둥근 직사각형 60"/>
          <p:cNvSpPr/>
          <p:nvPr/>
        </p:nvSpPr>
        <p:spPr bwMode="auto">
          <a:xfrm>
            <a:off x="1785938" y="5637231"/>
            <a:ext cx="1223962" cy="36353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1050" dirty="0" smtClean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Damage </a:t>
            </a:r>
            <a:r>
              <a:rPr lang="en-US" altLang="ko-KR" sz="105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(GIS</a:t>
            </a:r>
            <a:r>
              <a:rPr lang="en-US" altLang="ko-KR" sz="105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)</a:t>
            </a:r>
            <a:endParaRPr lang="ko-KR" altLang="en-US" sz="1050" dirty="0">
              <a:solidFill>
                <a:schemeClr val="tx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2" name="모서리가 둥근 직사각형 61"/>
          <p:cNvSpPr/>
          <p:nvPr/>
        </p:nvSpPr>
        <p:spPr bwMode="auto">
          <a:xfrm>
            <a:off x="3170238" y="5645168"/>
            <a:ext cx="1223962" cy="355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ko-KR" sz="1050" dirty="0" smtClean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Damage</a:t>
            </a:r>
          </a:p>
          <a:p>
            <a:pPr algn="ctr">
              <a:defRPr/>
            </a:pPr>
            <a:r>
              <a:rPr lang="en-US" altLang="ko-KR" sz="1050" dirty="0" smtClean="0">
                <a:solidFill>
                  <a:schemeClr val="tx1"/>
                </a:solidFill>
                <a:latin typeface="HY울릉도M" pitchFamily="18" charset="-127"/>
                <a:ea typeface="HY울릉도M" pitchFamily="18" charset="-127"/>
              </a:rPr>
              <a:t>(Graph)</a:t>
            </a:r>
            <a:endParaRPr lang="ko-KR" altLang="en-US" sz="1050" dirty="0">
              <a:solidFill>
                <a:schemeClr val="tx1"/>
              </a:solidFill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WGTCDIS Manual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90461"/>
            <a:ext cx="3857652" cy="5443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ußzeilenplatzhalt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altLang="ko-KR" smtClean="0"/>
              <a:t>Page </a:t>
            </a:r>
            <a:r>
              <a:rPr lang="de-DE" altLang="ko-KR" smtClean="0">
                <a:sym typeface="Wingdings" pitchFamily="2" charset="2"/>
              </a:rPr>
              <a:t></a:t>
            </a:r>
            <a:r>
              <a:rPr lang="de-DE" altLang="ko-KR" smtClean="0"/>
              <a:t> </a:t>
            </a:r>
            <a:fld id="{90404770-5A0E-424C-9064-5A27AE096C23}" type="slidenum">
              <a:rPr lang="de-DE" altLang="ko-KR" smtClean="0"/>
              <a:pPr/>
              <a:t>68</a:t>
            </a:fld>
            <a:endParaRPr lang="de-DE" altLang="ko-KR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06613" y="3538538"/>
            <a:ext cx="3498850" cy="414337"/>
            <a:chOff x="2704" y="949"/>
            <a:chExt cx="2676" cy="317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949FB6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sz="1800" b="1" dirty="0">
                  <a:solidFill>
                    <a:schemeClr val="bg1"/>
                  </a:solidFill>
                  <a:latin typeface="Garamond" pitchFamily="18" charset="0"/>
                </a:rPr>
                <a:t>3</a:t>
              </a: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b="1" dirty="0" smtClean="0">
                  <a:solidFill>
                    <a:schemeClr val="bg1">
                      <a:lumMod val="75000"/>
                    </a:schemeClr>
                  </a:solidFill>
                  <a:latin typeface="Garamond" pitchFamily="18" charset="0"/>
                </a:rPr>
                <a:t>WEB GIS Based TCDIS</a:t>
              </a:r>
              <a:endParaRPr lang="ko-KR" altLang="en-US" b="1" dirty="0">
                <a:solidFill>
                  <a:schemeClr val="bg1">
                    <a:lumMod val="75000"/>
                  </a:schemeClr>
                </a:solidFill>
                <a:latin typeface="Garamond" pitchFamily="18" charset="0"/>
              </a:endParaRPr>
            </a:p>
          </p:txBody>
        </p:sp>
      </p:grp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003425" y="4313238"/>
            <a:ext cx="4248150" cy="503237"/>
            <a:chOff x="2704" y="949"/>
            <a:chExt cx="2676" cy="317"/>
          </a:xfrm>
        </p:grpSpPr>
        <p:sp>
          <p:nvSpPr>
            <p:cNvPr id="26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4B566D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b="1" dirty="0">
                  <a:solidFill>
                    <a:srgbClr val="FFFFFF"/>
                  </a:solidFill>
                  <a:latin typeface="Garamond" pitchFamily="18" charset="0"/>
                </a:rPr>
                <a:t>4</a:t>
              </a:r>
            </a:p>
          </p:txBody>
        </p:sp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sz="2200" b="1" dirty="0">
                  <a:solidFill>
                    <a:srgbClr val="333333"/>
                  </a:solidFill>
                  <a:latin typeface="Garamond" pitchFamily="18" charset="0"/>
                </a:rPr>
                <a:t>Conclusion</a:t>
              </a:r>
              <a:endParaRPr lang="ko-KR" altLang="en-US" sz="2200" b="1" dirty="0">
                <a:solidFill>
                  <a:srgbClr val="333333"/>
                </a:solidFill>
                <a:latin typeface="Garamond" pitchFamily="18" charset="0"/>
              </a:endParaRPr>
            </a:p>
          </p:txBody>
        </p:sp>
      </p:grp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2568575" y="4929188"/>
            <a:ext cx="3675063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270000" tIns="46800" rIns="90000" bIns="46800" anchor="ctr"/>
          <a:lstStyle/>
          <a:p>
            <a:pPr marL="3584575" indent="-3584575" eaLnBrk="0" fontAlgn="t" hangingPunct="0">
              <a:defRPr/>
            </a:pPr>
            <a:r>
              <a:rPr lang="en-US" altLang="ko-K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Conclusion</a:t>
            </a:r>
          </a:p>
          <a:p>
            <a:pPr marL="3584575" indent="-3584575" eaLnBrk="0" fontAlgn="t" hangingPunct="0">
              <a:defRPr/>
            </a:pPr>
            <a:endParaRPr lang="en-US" altLang="ko-KR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112963" y="1895475"/>
            <a:ext cx="3498850" cy="414338"/>
            <a:chOff x="2704" y="949"/>
            <a:chExt cx="2676" cy="317"/>
          </a:xfrm>
        </p:grpSpPr>
        <p:sp>
          <p:nvSpPr>
            <p:cNvPr id="32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949FB6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sz="1800" b="1" dirty="0">
                  <a:solidFill>
                    <a:schemeClr val="bg1"/>
                  </a:solidFill>
                  <a:latin typeface="Garamond" pitchFamily="18" charset="0"/>
                </a:rPr>
                <a:t>1</a:t>
              </a:r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b="1" dirty="0">
                  <a:solidFill>
                    <a:schemeClr val="bg1">
                      <a:lumMod val="75000"/>
                    </a:schemeClr>
                  </a:solidFill>
                  <a:latin typeface="Garamond" pitchFamily="18" charset="0"/>
                </a:rPr>
                <a:t>Introduction</a:t>
              </a:r>
              <a:endParaRPr lang="ko-KR" altLang="en-US" b="1" dirty="0">
                <a:solidFill>
                  <a:schemeClr val="bg1">
                    <a:lumMod val="75000"/>
                  </a:schemeClr>
                </a:solidFill>
                <a:latin typeface="Garamond" pitchFamily="18" charset="0"/>
              </a:endParaRPr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112963" y="2735263"/>
            <a:ext cx="3498850" cy="414337"/>
            <a:chOff x="2704" y="949"/>
            <a:chExt cx="2676" cy="317"/>
          </a:xfrm>
        </p:grpSpPr>
        <p:sp>
          <p:nvSpPr>
            <p:cNvPr id="35" name="Rectangle 4"/>
            <p:cNvSpPr>
              <a:spLocks noChangeArrowheads="1"/>
            </p:cNvSpPr>
            <p:nvPr/>
          </p:nvSpPr>
          <p:spPr bwMode="auto">
            <a:xfrm>
              <a:off x="2704" y="949"/>
              <a:ext cx="356" cy="317"/>
            </a:xfrm>
            <a:prstGeom prst="rect">
              <a:avLst/>
            </a:prstGeom>
            <a:solidFill>
              <a:srgbClr val="949FB6"/>
            </a:solidFill>
            <a:ln w="12700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90000" tIns="46800" rIns="90000" bIns="46800" anchor="ctr"/>
            <a:lstStyle/>
            <a:p>
              <a:pPr algn="ctr" eaLnBrk="0" fontAlgn="t" hangingPunct="0">
                <a:defRPr/>
              </a:pPr>
              <a:r>
                <a:rPr lang="en-US" altLang="ko-KR" sz="1800" b="1" dirty="0">
                  <a:solidFill>
                    <a:schemeClr val="bg1"/>
                  </a:solidFill>
                  <a:latin typeface="Garamond" pitchFamily="18" charset="0"/>
                </a:rPr>
                <a:t>2</a:t>
              </a:r>
            </a:p>
          </p:txBody>
        </p:sp>
        <p:sp>
          <p:nvSpPr>
            <p:cNvPr id="36" name="Rectangle 5"/>
            <p:cNvSpPr>
              <a:spLocks noChangeArrowheads="1"/>
            </p:cNvSpPr>
            <p:nvPr/>
          </p:nvSpPr>
          <p:spPr bwMode="auto">
            <a:xfrm>
              <a:off x="3065" y="949"/>
              <a:ext cx="2315" cy="317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dist="25400" dir="5400000" algn="ctr" rotWithShape="0">
                <a:srgbClr val="5F5F5F"/>
              </a:outerShdw>
            </a:effectLst>
          </p:spPr>
          <p:txBody>
            <a:bodyPr wrap="none" lIns="270000" tIns="46800" rIns="90000" bIns="46800" anchor="ctr"/>
            <a:lstStyle/>
            <a:p>
              <a:pPr marL="3584575" indent="-3584575" eaLnBrk="0" fontAlgn="t" hangingPunct="0">
                <a:defRPr/>
              </a:pPr>
              <a:r>
                <a:rPr lang="en-US" altLang="ko-KR" b="1" dirty="0" smtClean="0">
                  <a:solidFill>
                    <a:schemeClr val="bg1">
                      <a:lumMod val="75000"/>
                    </a:schemeClr>
                  </a:solidFill>
                  <a:latin typeface="Garamond" pitchFamily="18" charset="0"/>
                </a:rPr>
                <a:t>Activities of TC &amp; WGDPP</a:t>
              </a:r>
              <a:endParaRPr lang="ko-KR" altLang="en-US" b="1" dirty="0">
                <a:solidFill>
                  <a:schemeClr val="bg1">
                    <a:lumMod val="75000"/>
                  </a:schemeClr>
                </a:solidFill>
                <a:latin typeface="Garamond" pitchFamily="18" charset="0"/>
              </a:endParaRPr>
            </a:p>
          </p:txBody>
        </p:sp>
      </p:grpSp>
      <p:sp>
        <p:nvSpPr>
          <p:cNvPr id="307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38" y="119063"/>
            <a:ext cx="5540375" cy="600075"/>
          </a:xfrm>
        </p:spPr>
        <p:txBody>
          <a:bodyPr anchor="t"/>
          <a:lstStyle/>
          <a:p>
            <a:pPr marL="3584575" indent="-3584575" fontAlgn="t"/>
            <a:r>
              <a:rPr kumimoji="1" lang="en-US" altLang="ko-KR" sz="2800" smtClean="0">
                <a:solidFill>
                  <a:schemeClr val="bg1"/>
                </a:solidFill>
                <a:latin typeface="Garamond" pitchFamily="18" charset="0"/>
              </a:rPr>
              <a:t>Conclusion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357158" y="2428868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Collect DMS and EWS from 12 TC Members </a:t>
            </a:r>
            <a:endParaRPr lang="en-US" sz="900" b="1" dirty="0" smtClean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57158" y="3857628"/>
            <a:ext cx="8715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Summary and Report on WEB GIS Based TCDIS </a:t>
            </a:r>
            <a:endParaRPr lang="ko-KR" altLang="en-US" sz="2400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69920" y="2928934"/>
            <a:ext cx="7805767" cy="78581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000" dirty="0" smtClean="0">
                <a:latin typeface="Garamond" pitchFamily="18" charset="0"/>
              </a:rPr>
              <a:t>China; Hong </a:t>
            </a:r>
            <a:r>
              <a:rPr lang="en-US" altLang="ko-KR" sz="2000" dirty="0">
                <a:latin typeface="Garamond" pitchFamily="18" charset="0"/>
              </a:rPr>
              <a:t>Kong, China; Japan; </a:t>
            </a:r>
            <a:r>
              <a:rPr lang="en-US" altLang="ko-KR" sz="2000" dirty="0" smtClean="0">
                <a:latin typeface="Garamond" pitchFamily="18" charset="0"/>
              </a:rPr>
              <a:t>Lao PDR; Malaysia; Philippines;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altLang="ko-KR" sz="2000" dirty="0" smtClean="0">
                <a:latin typeface="Garamond" pitchFamily="18" charset="0"/>
              </a:rPr>
              <a:t>Republic </a:t>
            </a:r>
            <a:r>
              <a:rPr lang="en-US" altLang="ko-KR" sz="2000" dirty="0">
                <a:latin typeface="Garamond" pitchFamily="18" charset="0"/>
              </a:rPr>
              <a:t>of Korea; Macao, China; Singapore; </a:t>
            </a:r>
            <a:r>
              <a:rPr lang="en-US" altLang="ko-KR" sz="2000" dirty="0" smtClean="0">
                <a:latin typeface="Garamond" pitchFamily="18" charset="0"/>
              </a:rPr>
              <a:t>Thailand; USA; and Viet Nam</a:t>
            </a:r>
            <a:endParaRPr lang="en-US" altLang="ko-KR" sz="2000" dirty="0">
              <a:latin typeface="Garamond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57158" y="4429132"/>
            <a:ext cx="8715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Development of New Estimation Method to </a:t>
            </a:r>
          </a:p>
          <a:p>
            <a:r>
              <a:rPr lang="en-US" altLang="ko-KR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   estimate the Typhoon Trajectory and Damage</a:t>
            </a:r>
            <a:endParaRPr lang="ko-KR" altLang="en-US" sz="2400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57158" y="1428736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Report Annual Activities of TC</a:t>
            </a:r>
            <a:endParaRPr lang="ko-KR" altLang="en-US" sz="2400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57158" y="1928802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latin typeface="Garamond" pitchFamily="18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Garamond" pitchFamily="18" charset="0"/>
                <a:ea typeface="HY동녘M" pitchFamily="18" charset="-127"/>
                <a:cs typeface="Arial" pitchFamily="34" charset="0"/>
              </a:rPr>
              <a:t>Suggest Future Work Plan</a:t>
            </a:r>
            <a:endParaRPr lang="ko-KR" altLang="en-US" sz="2400" b="1" dirty="0">
              <a:latin typeface="Garamond" pitchFamily="18" charset="0"/>
              <a:ea typeface="HY동녘M" pitchFamily="18" charset="-127"/>
              <a:cs typeface="Arial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38" y="119063"/>
            <a:ext cx="5540375" cy="600075"/>
          </a:xfrm>
        </p:spPr>
        <p:txBody>
          <a:bodyPr anchor="t"/>
          <a:lstStyle/>
          <a:p>
            <a:pPr marL="3584575" indent="-3584575" fontAlgn="t"/>
            <a:r>
              <a:rPr kumimoji="1" lang="en-US" altLang="ko-KR" sz="2800" smtClean="0">
                <a:solidFill>
                  <a:schemeClr val="bg1"/>
                </a:solidFill>
                <a:latin typeface="Garamond" pitchFamily="18" charset="0"/>
              </a:rPr>
              <a:t>Conclusion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5"/>
          <p:cNvSpPr txBox="1">
            <a:spLocks noChangeArrowheads="1"/>
          </p:cNvSpPr>
          <p:nvPr/>
        </p:nvSpPr>
        <p:spPr bwMode="auto">
          <a:xfrm>
            <a:off x="528638" y="4052872"/>
            <a:ext cx="2463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ADPC</a:t>
            </a:r>
          </a:p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(Asian Disaster</a:t>
            </a:r>
          </a:p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Preparedness Center)</a:t>
            </a:r>
          </a:p>
        </p:txBody>
      </p:sp>
      <p:sp>
        <p:nvSpPr>
          <p:cNvPr id="23555" name="TextBox 57"/>
          <p:cNvSpPr txBox="1">
            <a:spLocks noChangeArrowheads="1"/>
          </p:cNvSpPr>
          <p:nvPr/>
        </p:nvSpPr>
        <p:spPr bwMode="auto">
          <a:xfrm>
            <a:off x="6000750" y="4079859"/>
            <a:ext cx="2786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GLIDE Number</a:t>
            </a:r>
          </a:p>
          <a:p>
            <a:pPr algn="ctr"/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(Global </a:t>
            </a:r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IDEntifier </a:t>
            </a:r>
            <a:r>
              <a:rPr lang="en-US" altLang="ko-KR" sz="16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Number) </a:t>
            </a:r>
            <a:endParaRPr lang="ko-KR" altLang="en-US" sz="16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23556" name="Picture 13" descr="UNI000001005a88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600" y="1755759"/>
            <a:ext cx="2833688" cy="2303463"/>
          </a:xfrm>
          <a:prstGeom prst="rect">
            <a:avLst/>
          </a:prstGeom>
          <a:noFill/>
          <a:ln w="19050">
            <a:solidFill>
              <a:srgbClr val="5DBDD3"/>
            </a:solidFill>
            <a:miter lim="800000"/>
            <a:headEnd/>
            <a:tailEnd/>
          </a:ln>
        </p:spPr>
      </p:pic>
      <p:pic>
        <p:nvPicPr>
          <p:cNvPr id="23557" name="Picture 15" descr="UNI000001005a8a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9288" y="1763697"/>
            <a:ext cx="2833687" cy="2303462"/>
          </a:xfrm>
          <a:prstGeom prst="rect">
            <a:avLst/>
          </a:prstGeom>
          <a:noFill/>
          <a:ln w="19050">
            <a:solidFill>
              <a:srgbClr val="5DBDD3"/>
            </a:solidFill>
            <a:miter lim="800000"/>
            <a:headEnd/>
            <a:tailEnd/>
          </a:ln>
        </p:spPr>
      </p:pic>
      <p:pic>
        <p:nvPicPr>
          <p:cNvPr id="23558" name="Picture 17" descr="UNI000001005a8c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3450" y="1763697"/>
            <a:ext cx="2800350" cy="2303462"/>
          </a:xfrm>
          <a:prstGeom prst="rect">
            <a:avLst/>
          </a:prstGeom>
          <a:noFill/>
          <a:ln w="19050">
            <a:solidFill>
              <a:srgbClr val="5DBDD3"/>
            </a:solidFill>
            <a:miter lim="800000"/>
            <a:headEnd/>
            <a:tailEnd/>
          </a:ln>
        </p:spPr>
      </p:pic>
      <p:sp>
        <p:nvSpPr>
          <p:cNvPr id="23559" name="TextBox 55"/>
          <p:cNvSpPr txBox="1">
            <a:spLocks noChangeArrowheads="1"/>
          </p:cNvSpPr>
          <p:nvPr/>
        </p:nvSpPr>
        <p:spPr bwMode="auto">
          <a:xfrm>
            <a:off x="3587750" y="4071922"/>
            <a:ext cx="2063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ADRC</a:t>
            </a:r>
          </a:p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(Asian Disaster</a:t>
            </a:r>
          </a:p>
          <a:p>
            <a:pPr algn="ctr"/>
            <a:r>
              <a:rPr lang="en-US" altLang="ko-KR" sz="16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Reduction Center)</a:t>
            </a: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317500" y="5078397"/>
            <a:ext cx="2795588" cy="1052512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ko-KR" altLang="en-US" sz="1400" dirty="0">
                <a:solidFill>
                  <a:schemeClr val="bg1"/>
                </a:solidFill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Nonprofit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Regional Response to DPP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Manage training of DPP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Weak of DPP information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3163888" y="5078397"/>
            <a:ext cx="2830512" cy="104933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27member countries DI 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Public inform. for DPP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Annual disaster reports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Weak of statistical inform.</a:t>
            </a:r>
            <a:endParaRPr lang="ko-KR" altLang="en-US" sz="1400" b="1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6051550" y="5078397"/>
            <a:ext cx="2762250" cy="105092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Report on outline of disaster</a:t>
            </a:r>
            <a:endParaRPr lang="ko-KR" altLang="en-US" sz="1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Define nationally/yearly</a:t>
            </a:r>
            <a:endParaRPr lang="ko-KR" altLang="en-US" sz="1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Weak of statistical inform</a:t>
            </a:r>
            <a:endParaRPr lang="ko-KR" altLang="en-US" sz="1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400" b="1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400" b="1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Weak of specific dis. Inform.</a:t>
            </a:r>
            <a:endParaRPr lang="ko-KR" altLang="en-US" sz="1400" b="1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3563" name="Rectangle 73"/>
          <p:cNvSpPr>
            <a:spLocks noChangeArrowheads="1"/>
          </p:cNvSpPr>
          <p:nvPr/>
        </p:nvSpPr>
        <p:spPr bwMode="auto">
          <a:xfrm>
            <a:off x="400050" y="1214422"/>
            <a:ext cx="83391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>
              <a:spcBef>
                <a:spcPct val="30000"/>
              </a:spcBef>
            </a:pPr>
            <a:r>
              <a:rPr lang="en-US" altLang="ko-KR" sz="24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To make a effective WEB GIS based TCDIS</a:t>
            </a:r>
            <a:endParaRPr lang="en-US" altLang="ko-KR" sz="2400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Search for Similar Sites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4400">
                <a:latin typeface="Garamond" pitchFamily="18" charset="0"/>
              </a:rPr>
              <a:t>Thank you…</a:t>
            </a:r>
            <a:endParaRPr lang="ko-KR" altLang="en-US" sz="4400">
              <a:latin typeface="Garamond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09688" y="4524375"/>
            <a:ext cx="7510462" cy="920750"/>
          </a:xfrm>
        </p:spPr>
        <p:txBody>
          <a:bodyPr anchor="ctr"/>
          <a:lstStyle/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Tae Sung Cheong Ph.D(bangjaeman@korea.kr</a:t>
            </a:r>
            <a:r>
              <a:rPr lang="en-US" altLang="ko-KR" sz="2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)</a:t>
            </a:r>
          </a:p>
          <a:p>
            <a:pPr algn="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ko-KR" sz="2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Garamond" pitchFamily="18" charset="0"/>
                <a:ea typeface="HY울릉도M" pitchFamily="18" charset="-127"/>
                <a:cs typeface="Times New Roman" pitchFamily="18" charset="0"/>
              </a:rPr>
              <a:t>National Institute for Disaster Prevention</a:t>
            </a:r>
            <a:endParaRPr lang="ko-KR" sz="2000" b="1" noProof="1">
              <a:solidFill>
                <a:schemeClr val="tx1">
                  <a:lumMod val="75000"/>
                  <a:lumOff val="25000"/>
                </a:schemeClr>
              </a:solidFill>
              <a:latin typeface="Garamond" pitchFamily="18" charset="0"/>
              <a:ea typeface="HY울릉도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3"/>
          <p:cNvSpPr>
            <a:spLocks noChangeArrowheads="1"/>
          </p:cNvSpPr>
          <p:nvPr/>
        </p:nvSpPr>
        <p:spPr bwMode="auto">
          <a:xfrm>
            <a:off x="315870" y="1337365"/>
            <a:ext cx="833913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>
              <a:spcBef>
                <a:spcPct val="30000"/>
              </a:spcBef>
            </a:pPr>
            <a:r>
              <a:rPr lang="en-US" altLang="ko-KR" sz="20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To promote WEB GIS based TCDIS and suggest new system</a:t>
            </a:r>
            <a:endParaRPr lang="en-US" altLang="ko-KR" sz="2000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7" name="Picture 4" descr="HAZUS_MH New Logo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928802"/>
            <a:ext cx="27987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8" name="Picture 19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1936740"/>
            <a:ext cx="2789237" cy="1917700"/>
          </a:xfrm>
          <a:prstGeom prst="rect">
            <a:avLst/>
          </a:prstGeom>
          <a:noFill/>
          <a:ln w="9525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076950" y="1943090"/>
            <a:ext cx="2752725" cy="1917700"/>
            <a:chOff x="2628" y="1231"/>
            <a:chExt cx="3132" cy="1734"/>
          </a:xfrm>
        </p:grpSpPr>
        <p:pic>
          <p:nvPicPr>
            <p:cNvPr id="10" name="Picture 20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8" y="1231"/>
              <a:ext cx="3132" cy="1734"/>
            </a:xfrm>
            <a:prstGeom prst="rect">
              <a:avLst/>
            </a:prstGeom>
            <a:noFill/>
            <a:ln w="9525" algn="ctr">
              <a:solidFill>
                <a:srgbClr val="5DBDD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639" y="2361"/>
              <a:ext cx="1006" cy="600"/>
            </a:xfrm>
            <a:prstGeom prst="rect">
              <a:avLst/>
            </a:prstGeom>
            <a:solidFill>
              <a:srgbClr val="33CCCC"/>
            </a:solidFill>
            <a:ln w="9525" algn="ctr">
              <a:solidFill>
                <a:srgbClr val="5DBDD3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 sz="1600" b="1" dirty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325925" y="3990965"/>
            <a:ext cx="2817325" cy="20097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en-US" altLang="ko-KR" sz="1200" dirty="0">
                <a:solidFill>
                  <a:schemeClr val="bg1"/>
                </a:solidFill>
                <a:latin typeface="가는으뜸체" pitchFamily="18" charset="-127"/>
                <a:ea typeface="가는으뜸체" pitchFamily="18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ArcGIS </a:t>
            </a:r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based</a:t>
            </a:r>
            <a:r>
              <a:rPr lang="ko-KR" altLang="en-US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natural</a:t>
            </a:r>
            <a:r>
              <a:rPr lang="ko-KR" altLang="en-US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   </a:t>
            </a:r>
            <a:endParaRPr lang="en-US" altLang="ko-KR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defRPr/>
            </a:pPr>
            <a:r>
              <a:rPr lang="en-US" altLang="ko-KR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dis. risk manage. S/W</a:t>
            </a:r>
            <a:endParaRPr lang="en-US" altLang="ko-KR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defRPr/>
            </a:pPr>
            <a:endParaRPr lang="en-US" altLang="ko-KR" sz="11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Physical</a:t>
            </a:r>
            <a:r>
              <a:rPr lang="ko-KR" altLang="en-US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Hazard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modeling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Detailed disaster information DB</a:t>
            </a:r>
            <a:endParaRPr lang="en-US" altLang="ko-KR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Risk analysis modeling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No consider historical damages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Need lots of information 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3211513" y="3995727"/>
            <a:ext cx="2801937" cy="20097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ko-KR" altLang="en-US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General typhoon </a:t>
            </a:r>
          </a:p>
          <a:p>
            <a:pPr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  damage analysis</a:t>
            </a:r>
            <a:endParaRPr lang="ko-KR" altLang="en-US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endParaRPr lang="ko-KR" altLang="en-US" sz="1200" dirty="0">
              <a:solidFill>
                <a:srgbClr val="005392"/>
              </a:solidFill>
              <a:latin typeface="가는으뜸체" pitchFamily="18" charset="-127"/>
              <a:ea typeface="가는으뜸체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가는으뜸체" pitchFamily="18" charset="-127"/>
                <a:ea typeface="가는으뜸체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Based on local disaster damages</a:t>
            </a:r>
            <a:endParaRPr lang="en-US" altLang="ko-KR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Local based</a:t>
            </a:r>
            <a:r>
              <a:rPr lang="ko-KR" altLang="en-US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DB</a:t>
            </a: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Use meteorological information </a:t>
            </a:r>
            <a:endParaRPr lang="en-US" altLang="ko-KR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Historical data based risk manage.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Need met.-damages information</a:t>
            </a:r>
            <a:endParaRPr lang="ko-KR" altLang="en-US" sz="1200" dirty="0">
              <a:solidFill>
                <a:schemeClr val="bg1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6073775" y="3995727"/>
            <a:ext cx="2774950" cy="200977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5DBDD3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buFontTx/>
              <a:buChar char="•"/>
              <a:defRPr/>
            </a:pPr>
            <a:r>
              <a:rPr lang="ko-KR" altLang="en-US" sz="1200" b="1" dirty="0">
                <a:solidFill>
                  <a:srgbClr val="005392"/>
                </a:solidFill>
                <a:latin typeface="가는으뜸체" pitchFamily="18" charset="-127"/>
                <a:ea typeface="가는으뜸체" pitchFamily="18" charset="-127"/>
              </a:rPr>
              <a:t> </a:t>
            </a:r>
            <a:r>
              <a:rPr lang="en-US" altLang="ko-KR" dirty="0" smtClean="0">
                <a:solidFill>
                  <a:srgbClr val="005392"/>
                </a:solidFill>
                <a:latin typeface="HY동녘M" pitchFamily="18" charset="-127"/>
                <a:ea typeface="HY동녘M" pitchFamily="18" charset="-127"/>
              </a:rPr>
              <a:t>Historical based risk    </a:t>
            </a:r>
          </a:p>
          <a:p>
            <a:pPr>
              <a:defRPr/>
            </a:pPr>
            <a:r>
              <a:rPr lang="en-US" altLang="ko-KR" dirty="0" smtClean="0">
                <a:solidFill>
                  <a:srgbClr val="005392"/>
                </a:solidFill>
                <a:latin typeface="HY동녘M" pitchFamily="18" charset="-127"/>
                <a:ea typeface="HY동녘M" pitchFamily="18" charset="-127"/>
              </a:rPr>
              <a:t>  management</a:t>
            </a:r>
            <a:endParaRPr lang="ko-KR" altLang="en-US" dirty="0">
              <a:solidFill>
                <a:srgbClr val="005392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endParaRPr lang="ko-KR" altLang="en-US" sz="1200" dirty="0">
              <a:solidFill>
                <a:srgbClr val="005392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Based on national disaster</a:t>
            </a:r>
            <a:endParaRPr lang="ko-KR" altLang="en-US" sz="1200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Risk modeling for insurance</a:t>
            </a:r>
            <a:endParaRPr lang="ko-KR" altLang="en-US" sz="1200" dirty="0">
              <a:solidFill>
                <a:srgbClr val="000000"/>
              </a:solidFill>
              <a:latin typeface="HY동녘M" pitchFamily="18" charset="-127"/>
              <a:ea typeface="HY동녘M" pitchFamily="18" charset="-127"/>
            </a:endParaRPr>
          </a:p>
          <a:p>
            <a:pPr>
              <a:buFontTx/>
              <a:buChar char="•"/>
              <a:defRPr/>
            </a:pPr>
            <a:r>
              <a:rPr lang="ko-KR" altLang="en-US" sz="1200" dirty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en-US" altLang="ko-KR" sz="12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Difficult to apply in developing </a:t>
            </a:r>
          </a:p>
          <a:p>
            <a:pPr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 countries have low insurance</a:t>
            </a:r>
          </a:p>
          <a:p>
            <a:pPr>
              <a:defRPr/>
            </a:pPr>
            <a:r>
              <a:rPr lang="en-US" altLang="ko-KR" sz="1200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</a:rPr>
              <a:t>  subscriber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Search for Risk Management Institutes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4" descr="UNI00000838a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103" y="3581101"/>
            <a:ext cx="2521526" cy="131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모서리가 둥근 직사각형 3"/>
          <p:cNvSpPr/>
          <p:nvPr/>
        </p:nvSpPr>
        <p:spPr bwMode="auto">
          <a:xfrm rot="16200000">
            <a:off x="5786448" y="3571878"/>
            <a:ext cx="4286280" cy="571500"/>
          </a:xfrm>
          <a:prstGeom prst="roundRect">
            <a:avLst/>
          </a:prstGeom>
          <a:gradFill rotWithShape="1">
            <a:gsLst>
              <a:gs pos="0">
                <a:srgbClr val="FFFFFF"/>
              </a:gs>
              <a:gs pos="100000">
                <a:srgbClr val="C5E8FF"/>
              </a:gs>
            </a:gsLst>
            <a:lin ang="5400000" scaled="1"/>
          </a:gradFill>
          <a:ln w="9525" algn="ctr">
            <a:solidFill>
              <a:srgbClr val="8BB2FF"/>
            </a:solidFill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lIns="180000" tIns="49781" rIns="99561" bIns="49781" anchor="ctr"/>
          <a:lstStyle/>
          <a:p>
            <a:pPr algn="ctr" defTabSz="995363" latinLnBrk="0">
              <a:defRPr/>
            </a:pPr>
            <a:endParaRPr lang="ko-KR" altLang="en-US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-윤명조120"/>
            </a:endParaRPr>
          </a:p>
        </p:txBody>
      </p:sp>
      <p:sp>
        <p:nvSpPr>
          <p:cNvPr id="5" name="Freeform 77"/>
          <p:cNvSpPr>
            <a:spLocks/>
          </p:cNvSpPr>
          <p:nvPr/>
        </p:nvSpPr>
        <p:spPr bwMode="auto">
          <a:xfrm rot="16200000" flipV="1">
            <a:off x="6525492" y="3701838"/>
            <a:ext cx="1519143" cy="393700"/>
          </a:xfrm>
          <a:custGeom>
            <a:avLst/>
            <a:gdLst>
              <a:gd name="T0" fmla="*/ 514977752 w 2785"/>
              <a:gd name="T1" fmla="*/ 0 h 2009"/>
              <a:gd name="T2" fmla="*/ 67682869 w 2785"/>
              <a:gd name="T3" fmla="*/ 42174315 h 2009"/>
              <a:gd name="T4" fmla="*/ 279559068 w 2785"/>
              <a:gd name="T5" fmla="*/ 42174315 h 2009"/>
              <a:gd name="T6" fmla="*/ 279559068 w 2785"/>
              <a:gd name="T7" fmla="*/ 54494928 h 2009"/>
              <a:gd name="T8" fmla="*/ 264845404 w 2785"/>
              <a:gd name="T9" fmla="*/ 68237379 h 2009"/>
              <a:gd name="T10" fmla="*/ 235418078 w 2785"/>
              <a:gd name="T11" fmla="*/ 80084131 h 2009"/>
              <a:gd name="T12" fmla="*/ 205991359 w 2785"/>
              <a:gd name="T13" fmla="*/ 90982919 h 2009"/>
              <a:gd name="T14" fmla="*/ 170678567 w 2785"/>
              <a:gd name="T15" fmla="*/ 99038788 h 2009"/>
              <a:gd name="T16" fmla="*/ 120652075 w 2785"/>
              <a:gd name="T17" fmla="*/ 108042378 h 2009"/>
              <a:gd name="T18" fmla="*/ 76511067 w 2785"/>
              <a:gd name="T19" fmla="*/ 113254842 h 2009"/>
              <a:gd name="T20" fmla="*/ 35312801 w 2785"/>
              <a:gd name="T21" fmla="*/ 117045724 h 2009"/>
              <a:gd name="T22" fmla="*/ 0 w 2785"/>
              <a:gd name="T23" fmla="*/ 118941409 h 2009"/>
              <a:gd name="T24" fmla="*/ 1024070039 w 2785"/>
              <a:gd name="T25" fmla="*/ 118941409 h 2009"/>
              <a:gd name="T26" fmla="*/ 979929050 w 2785"/>
              <a:gd name="T27" fmla="*/ 115624143 h 2009"/>
              <a:gd name="T28" fmla="*/ 944616259 w 2785"/>
              <a:gd name="T29" fmla="*/ 112780981 h 2009"/>
              <a:gd name="T30" fmla="*/ 903418002 w 2785"/>
              <a:gd name="T31" fmla="*/ 107094657 h 2009"/>
              <a:gd name="T32" fmla="*/ 841620617 w 2785"/>
              <a:gd name="T33" fmla="*/ 95721766 h 2009"/>
              <a:gd name="T34" fmla="*/ 809250559 w 2785"/>
              <a:gd name="T35" fmla="*/ 85770455 h 2009"/>
              <a:gd name="T36" fmla="*/ 782765965 w 2785"/>
              <a:gd name="T37" fmla="*/ 75345284 h 2009"/>
              <a:gd name="T38" fmla="*/ 765109570 w 2785"/>
              <a:gd name="T39" fmla="*/ 63972393 h 2009"/>
              <a:gd name="T40" fmla="*/ 753338639 w 2785"/>
              <a:gd name="T41" fmla="*/ 50230185 h 2009"/>
              <a:gd name="T42" fmla="*/ 747453174 w 2785"/>
              <a:gd name="T43" fmla="*/ 42174315 h 2009"/>
              <a:gd name="T44" fmla="*/ 950501724 w 2785"/>
              <a:gd name="T45" fmla="*/ 42174315 h 2009"/>
              <a:gd name="T46" fmla="*/ 514977752 w 2785"/>
              <a:gd name="T47" fmla="*/ 0 h 200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785"/>
              <a:gd name="T73" fmla="*/ 0 h 2009"/>
              <a:gd name="T74" fmla="*/ 2785 w 2785"/>
              <a:gd name="T75" fmla="*/ 2009 h 200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785" h="2009">
                <a:moveTo>
                  <a:pt x="1400" y="0"/>
                </a:moveTo>
                <a:lnTo>
                  <a:pt x="184" y="712"/>
                </a:lnTo>
                <a:lnTo>
                  <a:pt x="760" y="712"/>
                </a:lnTo>
                <a:lnTo>
                  <a:pt x="760" y="920"/>
                </a:lnTo>
                <a:lnTo>
                  <a:pt x="720" y="1152"/>
                </a:lnTo>
                <a:lnTo>
                  <a:pt x="640" y="1352"/>
                </a:lnTo>
                <a:lnTo>
                  <a:pt x="560" y="1536"/>
                </a:lnTo>
                <a:lnTo>
                  <a:pt x="464" y="1672"/>
                </a:lnTo>
                <a:lnTo>
                  <a:pt x="328" y="1824"/>
                </a:lnTo>
                <a:lnTo>
                  <a:pt x="208" y="1912"/>
                </a:lnTo>
                <a:lnTo>
                  <a:pt x="96" y="1976"/>
                </a:lnTo>
                <a:lnTo>
                  <a:pt x="0" y="2008"/>
                </a:lnTo>
                <a:lnTo>
                  <a:pt x="2784" y="2008"/>
                </a:lnTo>
                <a:lnTo>
                  <a:pt x="2664" y="1952"/>
                </a:lnTo>
                <a:lnTo>
                  <a:pt x="2568" y="1904"/>
                </a:lnTo>
                <a:lnTo>
                  <a:pt x="2456" y="1808"/>
                </a:lnTo>
                <a:lnTo>
                  <a:pt x="2288" y="1616"/>
                </a:lnTo>
                <a:lnTo>
                  <a:pt x="2200" y="1448"/>
                </a:lnTo>
                <a:lnTo>
                  <a:pt x="2128" y="1272"/>
                </a:lnTo>
                <a:lnTo>
                  <a:pt x="2080" y="1080"/>
                </a:lnTo>
                <a:lnTo>
                  <a:pt x="2048" y="848"/>
                </a:lnTo>
                <a:lnTo>
                  <a:pt x="2032" y="712"/>
                </a:lnTo>
                <a:lnTo>
                  <a:pt x="2584" y="712"/>
                </a:lnTo>
                <a:lnTo>
                  <a:pt x="1400" y="0"/>
                </a:lnTo>
              </a:path>
            </a:pathLst>
          </a:custGeom>
          <a:gradFill rotWithShape="0">
            <a:gsLst>
              <a:gs pos="0">
                <a:srgbClr val="CFB467"/>
              </a:gs>
              <a:gs pos="100000">
                <a:srgbClr val="FF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B89E40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 bwMode="auto">
          <a:xfrm>
            <a:off x="2241560" y="1767628"/>
            <a:ext cx="3429000" cy="1071396"/>
          </a:xfrm>
          <a:prstGeom prst="roundRect">
            <a:avLst/>
          </a:prstGeom>
          <a:solidFill>
            <a:srgbClr val="B9DBA8">
              <a:alpha val="50000"/>
            </a:srgbClr>
          </a:solidFill>
          <a:ln w="12700" cap="rnd" cmpd="sng" algn="ctr">
            <a:solidFill>
              <a:srgbClr val="7EC23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3422676" y="5214391"/>
            <a:ext cx="752475" cy="19011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prstShdw prst="shdw17" dist="17961" dir="13500000">
              <a:srgbClr val="000000"/>
            </a:prstShdw>
          </a:effectLst>
        </p:spPr>
        <p:txBody>
          <a:bodyPr wrap="none" lIns="0" tIns="0" rIns="0" bIns="0" anchor="ctr">
            <a:spAutoFit/>
          </a:bodyPr>
          <a:lstStyle/>
          <a:p>
            <a:pPr algn="ctr" eaLnBrk="0" latinLnBrk="0" hangingPunct="0">
              <a:defRPr/>
            </a:pPr>
            <a:r>
              <a:rPr kumimoji="0" lang="ko-KR" altLang="en-US" sz="1100" dirty="0">
                <a:solidFill>
                  <a:srgbClr val="FFFFFF"/>
                </a:solidFill>
                <a:latin typeface="HY울릉도M" pitchFamily="18" charset="-127"/>
                <a:ea typeface="HY울릉도M" pitchFamily="18" charset="-127"/>
              </a:rPr>
              <a:t>제안의 목적</a:t>
            </a: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auto">
          <a:xfrm>
            <a:off x="1184301" y="5376077"/>
            <a:ext cx="5572125" cy="767567"/>
          </a:xfrm>
          <a:prstGeom prst="roundRect">
            <a:avLst/>
          </a:prstGeom>
          <a:solidFill>
            <a:srgbClr val="808080">
              <a:lumMod val="20000"/>
              <a:lumOff val="80000"/>
            </a:srgbClr>
          </a:solidFill>
          <a:ln w="3175" algn="ctr">
            <a:solidFill>
              <a:srgbClr val="FFFFFF">
                <a:lumMod val="75000"/>
              </a:srgb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27115" tIns="63558" rIns="127115" bIns="63558"/>
          <a:lstStyle/>
          <a:p>
            <a:pPr algn="ctr"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endParaRPr lang="ko-KR" altLang="en-US" sz="11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" name="Rectangle 230"/>
          <p:cNvSpPr>
            <a:spLocks noChangeArrowheads="1"/>
          </p:cNvSpPr>
          <p:nvPr/>
        </p:nvSpPr>
        <p:spPr bwMode="auto">
          <a:xfrm>
            <a:off x="2970238" y="5024275"/>
            <a:ext cx="1928813" cy="358909"/>
          </a:xfrm>
          <a:prstGeom prst="rect">
            <a:avLst/>
          </a:prstGeom>
          <a:solidFill>
            <a:srgbClr val="E5EEF7"/>
          </a:solidFill>
          <a:ln w="12700">
            <a:solidFill>
              <a:srgbClr val="808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0" tIns="0" rIns="0" bIns="0" anchor="ctr"/>
          <a:lstStyle/>
          <a:p>
            <a:pPr algn="ctr" defTabSz="379413" latinLnBrk="0">
              <a:lnSpc>
                <a:spcPct val="120000"/>
              </a:lnSpc>
              <a:spcBef>
                <a:spcPct val="40000"/>
              </a:spcBef>
              <a:buClr>
                <a:srgbClr val="969696"/>
              </a:buClr>
              <a:buFont typeface="Wingdings" pitchFamily="2" charset="2"/>
              <a:buNone/>
              <a:defRPr/>
            </a:pPr>
            <a:r>
              <a:rPr lang="en-US" altLang="ko-KR" sz="1100" dirty="0" smtClean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rPr>
              <a:t>Comparative Study</a:t>
            </a:r>
            <a:endParaRPr lang="ko-KR" altLang="en-US" sz="11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3" name="그룹 43"/>
          <p:cNvGrpSpPr>
            <a:grpSpLocks/>
          </p:cNvGrpSpPr>
          <p:nvPr/>
        </p:nvGrpSpPr>
        <p:grpSpPr bwMode="auto">
          <a:xfrm>
            <a:off x="1541487" y="5617670"/>
            <a:ext cx="1333485" cy="350531"/>
            <a:chOff x="2716207" y="6738950"/>
            <a:chExt cx="1333500" cy="250829"/>
          </a:xfrm>
        </p:grpSpPr>
        <p:sp>
          <p:nvSpPr>
            <p:cNvPr id="11" name="AutoShape 34"/>
            <p:cNvSpPr>
              <a:spLocks noChangeArrowheads="1"/>
            </p:cNvSpPr>
            <p:nvPr/>
          </p:nvSpPr>
          <p:spPr bwMode="auto">
            <a:xfrm>
              <a:off x="2716208" y="6738984"/>
              <a:ext cx="1333515" cy="250467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317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7115" tIns="63558" rIns="127115" bIns="63558"/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2716208" y="6796198"/>
              <a:ext cx="1293828" cy="18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Disaster Type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0" name="그룹 44"/>
          <p:cNvGrpSpPr>
            <a:grpSpLocks/>
          </p:cNvGrpSpPr>
          <p:nvPr/>
        </p:nvGrpSpPr>
        <p:grpSpPr bwMode="auto">
          <a:xfrm>
            <a:off x="3257567" y="5617667"/>
            <a:ext cx="1333485" cy="366067"/>
            <a:chOff x="2716207" y="7096140"/>
            <a:chExt cx="1333500" cy="261945"/>
          </a:xfrm>
        </p:grpSpPr>
        <p:sp>
          <p:nvSpPr>
            <p:cNvPr id="14" name="AutoShape 34"/>
            <p:cNvSpPr>
              <a:spLocks noChangeArrowheads="1"/>
            </p:cNvSpPr>
            <p:nvPr/>
          </p:nvSpPr>
          <p:spPr bwMode="auto">
            <a:xfrm>
              <a:off x="2716216" y="7096177"/>
              <a:ext cx="1333515" cy="261908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317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7115" tIns="63558" rIns="127115" bIns="63558"/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817817" y="7141947"/>
              <a:ext cx="1073162" cy="188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Damage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3" name="그룹 46"/>
          <p:cNvGrpSpPr>
            <a:grpSpLocks/>
          </p:cNvGrpSpPr>
          <p:nvPr/>
        </p:nvGrpSpPr>
        <p:grpSpPr bwMode="auto">
          <a:xfrm>
            <a:off x="4899051" y="5617727"/>
            <a:ext cx="1557337" cy="367793"/>
            <a:chOff x="2716221" y="7453364"/>
            <a:chExt cx="1333515" cy="263181"/>
          </a:xfrm>
        </p:grpSpPr>
        <p:sp>
          <p:nvSpPr>
            <p:cNvPr id="17" name="AutoShape 34"/>
            <p:cNvSpPr>
              <a:spLocks noChangeArrowheads="1"/>
            </p:cNvSpPr>
            <p:nvPr/>
          </p:nvSpPr>
          <p:spPr bwMode="auto">
            <a:xfrm>
              <a:off x="2716221" y="7453364"/>
              <a:ext cx="1333515" cy="263181"/>
            </a:xfrm>
            <a:prstGeom prst="roundRect">
              <a:avLst/>
            </a:prstGeom>
            <a:solidFill>
              <a:srgbClr val="2D2D8A">
                <a:lumMod val="20000"/>
                <a:lumOff val="80000"/>
              </a:srgbClr>
            </a:solidFill>
            <a:ln w="317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27115" tIns="63558" rIns="127115" bIns="63558"/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endParaRPr lang="ko-KR" altLang="en-US" sz="1000" dirty="0">
                <a:solidFill>
                  <a:srgbClr val="00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67035" y="7499402"/>
              <a:ext cx="1073162" cy="187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6000" tIns="36000" rIns="36000" bIns="36000" anchor="ctr">
              <a:spAutoFit/>
            </a:bodyPr>
            <a:lstStyle/>
            <a:p>
              <a:pPr algn="ctr">
                <a:spcBef>
                  <a:spcPct val="40000"/>
                </a:spcBef>
                <a:buClr>
                  <a:srgbClr val="969696"/>
                </a:buClr>
                <a:buFont typeface="Wingdings" pitchFamily="2" charset="2"/>
                <a:buNone/>
                <a:defRPr/>
              </a:pPr>
              <a:r>
                <a:rPr lang="en-US" altLang="ko-KR" sz="1050" dirty="0" smtClean="0">
                  <a:solidFill>
                    <a:srgbClr val="FF0000"/>
                  </a:solidFill>
                  <a:latin typeface="HY울릉도M" pitchFamily="18" charset="-127"/>
                  <a:ea typeface="HY울릉도M" pitchFamily="18" charset="-127"/>
                </a:rPr>
                <a:t>Damage Region</a:t>
              </a:r>
              <a:endParaRPr lang="ko-KR" altLang="en-US" sz="1050" dirty="0">
                <a:solidFill>
                  <a:srgbClr val="FF0000"/>
                </a:solidFill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19" name="줄무늬가 있는 오른쪽 화살표 18"/>
          <p:cNvSpPr/>
          <p:nvPr/>
        </p:nvSpPr>
        <p:spPr bwMode="auto">
          <a:xfrm rot="5400000">
            <a:off x="2930931" y="3565427"/>
            <a:ext cx="2078842" cy="714372"/>
          </a:xfrm>
          <a:prstGeom prst="stripedRightArrow">
            <a:avLst>
              <a:gd name="adj1" fmla="val 50000"/>
              <a:gd name="adj2" fmla="val 89466"/>
            </a:avLst>
          </a:prstGeom>
          <a:gradFill rotWithShape="1">
            <a:gsLst>
              <a:gs pos="0">
                <a:srgbClr val="333399">
                  <a:shade val="51000"/>
                  <a:satMod val="130000"/>
                </a:srgbClr>
              </a:gs>
              <a:gs pos="80000">
                <a:srgbClr val="333399">
                  <a:shade val="93000"/>
                  <a:satMod val="130000"/>
                </a:srgbClr>
              </a:gs>
              <a:gs pos="100000">
                <a:srgbClr val="33339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anchor="ctr"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0" name="Freeform 31"/>
          <p:cNvSpPr>
            <a:spLocks/>
          </p:cNvSpPr>
          <p:nvPr/>
        </p:nvSpPr>
        <p:spPr bwMode="auto">
          <a:xfrm rot="16200000">
            <a:off x="2955187" y="3256488"/>
            <a:ext cx="550800" cy="806450"/>
          </a:xfrm>
          <a:custGeom>
            <a:avLst/>
            <a:gdLst/>
            <a:ahLst/>
            <a:cxnLst>
              <a:cxn ang="0">
                <a:pos x="408" y="0"/>
              </a:cxn>
              <a:cxn ang="0">
                <a:pos x="1515" y="0"/>
              </a:cxn>
              <a:cxn ang="0">
                <a:pos x="1632" y="699"/>
              </a:cxn>
              <a:cxn ang="0">
                <a:pos x="1924" y="699"/>
              </a:cxn>
              <a:cxn ang="0">
                <a:pos x="962" y="1281"/>
              </a:cxn>
              <a:cxn ang="0">
                <a:pos x="0" y="699"/>
              </a:cxn>
              <a:cxn ang="0">
                <a:pos x="292" y="699"/>
              </a:cxn>
              <a:cxn ang="0">
                <a:pos x="408" y="0"/>
              </a:cxn>
            </a:cxnLst>
            <a:rect l="0" t="0" r="r" b="b"/>
            <a:pathLst>
              <a:path w="1924" h="1281">
                <a:moveTo>
                  <a:pt x="408" y="0"/>
                </a:moveTo>
                <a:lnTo>
                  <a:pt x="1515" y="0"/>
                </a:lnTo>
                <a:lnTo>
                  <a:pt x="1632" y="699"/>
                </a:lnTo>
                <a:lnTo>
                  <a:pt x="1924" y="699"/>
                </a:lnTo>
                <a:lnTo>
                  <a:pt x="962" y="1281"/>
                </a:lnTo>
                <a:lnTo>
                  <a:pt x="0" y="699"/>
                </a:lnTo>
                <a:lnTo>
                  <a:pt x="292" y="699"/>
                </a:lnTo>
                <a:lnTo>
                  <a:pt x="408" y="0"/>
                </a:lnTo>
                <a:close/>
              </a:path>
            </a:pathLst>
          </a:custGeom>
          <a:gradFill rotWithShape="0">
            <a:gsLst>
              <a:gs pos="0">
                <a:srgbClr val="CF6D9E">
                  <a:gamma/>
                  <a:tint val="27451"/>
                  <a:invGamma/>
                </a:srgbClr>
              </a:gs>
              <a:gs pos="100000">
                <a:srgbClr val="CF6D9E"/>
              </a:gs>
            </a:gsLst>
            <a:lin ang="5400000" scaled="1"/>
          </a:gradFill>
          <a:ln w="4763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 l="40305" t="26923" r="24065" b="18462"/>
          <a:stretch>
            <a:fillRect/>
          </a:stretch>
        </p:blipFill>
        <p:spPr bwMode="auto">
          <a:xfrm>
            <a:off x="5089222" y="3544159"/>
            <a:ext cx="1941277" cy="1359243"/>
          </a:xfrm>
          <a:prstGeom prst="rect">
            <a:avLst/>
          </a:prstGeom>
          <a:noFill/>
          <a:ln w="9525">
            <a:solidFill>
              <a:srgbClr val="889BEC"/>
            </a:solidFill>
            <a:miter lim="800000"/>
            <a:headEnd/>
            <a:tailEnd/>
          </a:ln>
        </p:spPr>
      </p:pic>
      <p:sp>
        <p:nvSpPr>
          <p:cNvPr id="24" name="직사각형 23"/>
          <p:cNvSpPr/>
          <p:nvPr/>
        </p:nvSpPr>
        <p:spPr bwMode="auto">
          <a:xfrm>
            <a:off x="5027642" y="3144447"/>
            <a:ext cx="2071702" cy="1838963"/>
          </a:xfrm>
          <a:prstGeom prst="rect">
            <a:avLst/>
          </a:prstGeom>
          <a:noFill/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5" name="Freeform 31"/>
          <p:cNvSpPr>
            <a:spLocks/>
          </p:cNvSpPr>
          <p:nvPr/>
        </p:nvSpPr>
        <p:spPr bwMode="auto">
          <a:xfrm rot="5400000" flipH="1">
            <a:off x="4312500" y="3265371"/>
            <a:ext cx="550800" cy="806450"/>
          </a:xfrm>
          <a:custGeom>
            <a:avLst/>
            <a:gdLst/>
            <a:ahLst/>
            <a:cxnLst>
              <a:cxn ang="0">
                <a:pos x="408" y="0"/>
              </a:cxn>
              <a:cxn ang="0">
                <a:pos x="1515" y="0"/>
              </a:cxn>
              <a:cxn ang="0">
                <a:pos x="1632" y="699"/>
              </a:cxn>
              <a:cxn ang="0">
                <a:pos x="1924" y="699"/>
              </a:cxn>
              <a:cxn ang="0">
                <a:pos x="962" y="1281"/>
              </a:cxn>
              <a:cxn ang="0">
                <a:pos x="0" y="699"/>
              </a:cxn>
              <a:cxn ang="0">
                <a:pos x="292" y="699"/>
              </a:cxn>
              <a:cxn ang="0">
                <a:pos x="408" y="0"/>
              </a:cxn>
            </a:cxnLst>
            <a:rect l="0" t="0" r="r" b="b"/>
            <a:pathLst>
              <a:path w="1924" h="1281">
                <a:moveTo>
                  <a:pt x="408" y="0"/>
                </a:moveTo>
                <a:lnTo>
                  <a:pt x="1515" y="0"/>
                </a:lnTo>
                <a:lnTo>
                  <a:pt x="1632" y="699"/>
                </a:lnTo>
                <a:lnTo>
                  <a:pt x="1924" y="699"/>
                </a:lnTo>
                <a:lnTo>
                  <a:pt x="962" y="1281"/>
                </a:lnTo>
                <a:lnTo>
                  <a:pt x="0" y="699"/>
                </a:lnTo>
                <a:lnTo>
                  <a:pt x="292" y="699"/>
                </a:lnTo>
                <a:lnTo>
                  <a:pt x="408" y="0"/>
                </a:lnTo>
                <a:close/>
              </a:path>
            </a:pathLst>
          </a:custGeom>
          <a:gradFill rotWithShape="0">
            <a:gsLst>
              <a:gs pos="0">
                <a:srgbClr val="CF6D9E">
                  <a:gamma/>
                  <a:tint val="27451"/>
                  <a:invGamma/>
                </a:srgbClr>
              </a:gs>
              <a:gs pos="100000">
                <a:srgbClr val="CF6D9E"/>
              </a:gs>
            </a:gsLst>
            <a:lin ang="5400000" scaled="1"/>
          </a:gradFill>
          <a:ln w="4763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3971" y="1906957"/>
            <a:ext cx="997703" cy="80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4212" y="1906957"/>
            <a:ext cx="993450" cy="80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9329" y="1906957"/>
            <a:ext cx="985253" cy="80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 bwMode="auto">
          <a:xfrm>
            <a:off x="7682275" y="1858299"/>
            <a:ext cx="461665" cy="4040530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algn="ctr" defTabSz="995363" latinLnBrk="0">
              <a:defRPr/>
            </a:pPr>
            <a:r>
              <a:rPr lang="en-US" altLang="ko-KR" dirty="0" smtClean="0">
                <a:solidFill>
                  <a:srgbClr val="000000"/>
                </a:solidFill>
                <a:latin typeface="HY동녘M" pitchFamily="18" charset="-127"/>
                <a:ea typeface="HY동녘M" pitchFamily="18" charset="-127"/>
                <a:cs typeface="-윤명조120"/>
              </a:rPr>
              <a:t>Modification  &amp; Mitigation Strategy</a:t>
            </a:r>
            <a:endParaRPr lang="ko-KR" altLang="en-US" dirty="0">
              <a:solidFill>
                <a:srgbClr val="000000"/>
              </a:solidFill>
              <a:latin typeface="HY동녘M" pitchFamily="18" charset="-127"/>
              <a:ea typeface="HY동녘M" pitchFamily="18" charset="-127"/>
              <a:cs typeface="-윤명조120"/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889312" y="1357298"/>
            <a:ext cx="3200400" cy="341141"/>
          </a:xfrm>
          <a:prstGeom prst="rect">
            <a:avLst/>
          </a:prstGeom>
          <a:gradFill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altLang="ko-KR" sz="1200" dirty="0" smtClean="0">
                <a:solidFill>
                  <a:schemeClr val="accent2"/>
                </a:solidFill>
                <a:latin typeface="HY울릉도M" pitchFamily="18" charset="-127"/>
                <a:ea typeface="HY울릉도M" pitchFamily="18" charset="-127"/>
              </a:rPr>
              <a:t>Detailed Damage Info in Member</a:t>
            </a:r>
            <a:endParaRPr lang="ko-KR" altLang="en-US" sz="1200" dirty="0">
              <a:solidFill>
                <a:schemeClr val="accent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908288" y="3144447"/>
            <a:ext cx="1869482" cy="1838963"/>
          </a:xfrm>
          <a:prstGeom prst="rect">
            <a:avLst/>
          </a:prstGeom>
          <a:noFill/>
          <a:ln w="127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endParaRPr lang="ko-KR" altLang="en-US" sz="1800" dirty="0">
              <a:solidFill>
                <a:srgbClr val="0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989357" y="3176429"/>
            <a:ext cx="1722190" cy="373123"/>
          </a:xfrm>
          <a:prstGeom prst="rect">
            <a:avLst/>
          </a:prstGeom>
          <a:gradFill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altLang="ko-KR" sz="1200" dirty="0" smtClean="0">
                <a:solidFill>
                  <a:schemeClr val="accent2"/>
                </a:solidFill>
                <a:latin typeface="HY울릉도M" pitchFamily="18" charset="-127"/>
                <a:ea typeface="HY울릉도M" pitchFamily="18" charset="-127"/>
              </a:rPr>
              <a:t>Similar Typhoon</a:t>
            </a:r>
            <a:endParaRPr lang="ko-KR" altLang="en-US" sz="1200" dirty="0">
              <a:solidFill>
                <a:schemeClr val="accent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2" name="직사각형 31"/>
          <p:cNvSpPr/>
          <p:nvPr/>
        </p:nvSpPr>
        <p:spPr bwMode="auto">
          <a:xfrm>
            <a:off x="5076690" y="3176429"/>
            <a:ext cx="1965507" cy="373123"/>
          </a:xfrm>
          <a:prstGeom prst="rect">
            <a:avLst/>
          </a:prstGeom>
          <a:gradFill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US" altLang="ko-KR" sz="1200" dirty="0" smtClean="0">
                <a:solidFill>
                  <a:schemeClr val="accent2"/>
                </a:solidFill>
                <a:latin typeface="HY울릉도M" pitchFamily="18" charset="-127"/>
                <a:ea typeface="HY울릉도M" pitchFamily="18" charset="-127"/>
              </a:rPr>
              <a:t>Estimated Rain &amp; Wind</a:t>
            </a:r>
            <a:endParaRPr lang="ko-KR" altLang="en-US" sz="1200" dirty="0">
              <a:solidFill>
                <a:schemeClr val="accent2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 bwMode="gray">
          <a:xfrm>
            <a:off x="325438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HY울릉도M" pitchFamily="18" charset="-127"/>
                <a:cs typeface="Times New Roman" pitchFamily="18" charset="0"/>
              </a:rPr>
              <a:t>WGTCDIS</a:t>
            </a:r>
            <a:endParaRPr kumimoji="0" lang="ko-KR" sz="2800" b="1" i="0" u="none" strike="noStrike" kern="0" cap="none" spc="0" normalizeH="0" baseline="0" noProof="1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HY울릉도M" pitchFamily="18" charset="-127"/>
              <a:cs typeface="Times New Roman" pitchFamily="18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5297488" y="428604"/>
            <a:ext cx="3675062" cy="5032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270000" tIns="46800" rIns="90000" bIns="46800" anchor="ctr"/>
          <a:lstStyle/>
          <a:p>
            <a:pPr marL="3584575" indent="-3584575" algn="r" eaLnBrk="0" fontAlgn="t" hangingPunct="0"/>
            <a:r>
              <a:rPr lang="en-US" altLang="ko-KR" sz="2400" b="1" dirty="0" smtClean="0">
                <a:solidFill>
                  <a:schemeClr val="bg1"/>
                </a:solidFill>
                <a:latin typeface="Garamond" pitchFamily="18" charset="0"/>
              </a:rPr>
              <a:t>Risk Assessment &amp; Management</a:t>
            </a:r>
            <a:endParaRPr lang="en-US" altLang="ko-KR" sz="2400" b="1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테마1">
  <a:themeElements>
    <a:clrScheme name="PresentationLoad 3">
      <a:dk1>
        <a:srgbClr val="000000"/>
      </a:dk1>
      <a:lt1>
        <a:srgbClr val="FFFFFF"/>
      </a:lt1>
      <a:dk2>
        <a:srgbClr val="E24203"/>
      </a:dk2>
      <a:lt2>
        <a:srgbClr val="737373"/>
      </a:lt2>
      <a:accent1>
        <a:srgbClr val="FEA501"/>
      </a:accent1>
      <a:accent2>
        <a:srgbClr val="919191"/>
      </a:accent2>
      <a:accent3>
        <a:srgbClr val="FFFFFF"/>
      </a:accent3>
      <a:accent4>
        <a:srgbClr val="000000"/>
      </a:accent4>
      <a:accent5>
        <a:srgbClr val="FECFAA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>
              <a:lumMod val="65000"/>
              <a:lumOff val="35000"/>
            </a:schemeClr>
          </a:solidFill>
          <a:prstDash val="solid"/>
          <a:round/>
          <a:headEnd type="none" w="med" len="med"/>
          <a:tailEnd type="triangle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/>
      <a:lstStyle/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일반 본문용">
  <a:themeElements>
    <a:clrScheme name="일반 본문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열정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2">
              <a:lumMod val="85000"/>
              <a:lumOff val="15000"/>
            </a:schemeClr>
          </a:solidFill>
          <a:headEnd type="none" w="med" len="med"/>
          <a:tailEnd type="triangl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 anchorCtr="0">
        <a:spAutoFit/>
      </a:bodyPr>
      <a:lstStyle>
        <a:defPPr>
          <a:defRPr sz="1400" dirty="0" smtClean="0">
            <a:latin typeface="산돌고딕 M" pitchFamily="18" charset="-127"/>
            <a:ea typeface="산돌고딕 M" pitchFamily="18" charset="-127"/>
          </a:defRPr>
        </a:defPPr>
      </a:lstStyle>
    </a:txDef>
  </a:objectDefaults>
  <a:extraClrSchemeLst>
    <a:extraClrScheme>
      <a:clrScheme name="일반 본문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일반 본문용">
  <a:themeElements>
    <a:clrScheme name="일반 본문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열정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 anchor="ctr" anchorCtr="0">
        <a:spAutoFit/>
      </a:bodyPr>
      <a:lstStyle>
        <a:defPPr>
          <a:defRPr sz="1400" dirty="0" smtClean="0">
            <a:latin typeface="산돌고딕 M" pitchFamily="18" charset="-127"/>
            <a:ea typeface="산돌고딕 M" pitchFamily="18" charset="-127"/>
          </a:defRPr>
        </a:defPPr>
      </a:lstStyle>
    </a:txDef>
  </a:objectDefaults>
  <a:extraClrSchemeLst>
    <a:extraClrScheme>
      <a:clrScheme name="일반 본문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일반 본문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일반 본문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테마1</Template>
  <TotalTime>2350</TotalTime>
  <Words>3038</Words>
  <Application>Microsoft Office PowerPoint</Application>
  <PresentationFormat>화면 슬라이드 쇼(4:3)</PresentationFormat>
  <Paragraphs>964</Paragraphs>
  <Slides>70</Slides>
  <Notes>3</Notes>
  <HiddenSlides>0</HiddenSlides>
  <MMClips>0</MMClips>
  <ScaleCrop>false</ScaleCrop>
  <HeadingPairs>
    <vt:vector size="6" baseType="variant">
      <vt:variant>
        <vt:lpstr>테마</vt:lpstr>
      </vt:variant>
      <vt:variant>
        <vt:i4>3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70</vt:i4>
      </vt:variant>
    </vt:vector>
  </HeadingPairs>
  <TitlesOfParts>
    <vt:vector size="76" baseType="lpstr">
      <vt:lpstr>테마1</vt:lpstr>
      <vt:lpstr>일반 본문용</vt:lpstr>
      <vt:lpstr>1_일반 본문용</vt:lpstr>
      <vt:lpstr>차트</vt:lpstr>
      <vt:lpstr>수식</vt:lpstr>
      <vt:lpstr>Worksheet</vt:lpstr>
      <vt:lpstr>WEB GIS Based  Typhoon Disaster Information System   </vt:lpstr>
      <vt:lpstr>Contents</vt:lpstr>
      <vt:lpstr>Introduction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Conclusion</vt:lpstr>
      <vt:lpstr>Conclusion</vt:lpstr>
      <vt:lpstr>Thank you…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 </dc:creator>
  <cp:lastModifiedBy>dacos</cp:lastModifiedBy>
  <cp:revision>287</cp:revision>
  <dcterms:created xsi:type="dcterms:W3CDTF">2008-12-04T00:17:14Z</dcterms:created>
  <dcterms:modified xsi:type="dcterms:W3CDTF">2010-09-02T13:25:04Z</dcterms:modified>
</cp:coreProperties>
</file>